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1"/>
  </p:notesMasterIdLst>
  <p:handoutMasterIdLst>
    <p:handoutMasterId r:id="rId132"/>
  </p:handoutMasterIdLst>
  <p:sldIdLst>
    <p:sldId id="258" r:id="rId2"/>
    <p:sldId id="440" r:id="rId3"/>
    <p:sldId id="459" r:id="rId4"/>
    <p:sldId id="460" r:id="rId5"/>
    <p:sldId id="461" r:id="rId6"/>
    <p:sldId id="516" r:id="rId7"/>
    <p:sldId id="517" r:id="rId8"/>
    <p:sldId id="463" r:id="rId9"/>
    <p:sldId id="496" r:id="rId10"/>
    <p:sldId id="464" r:id="rId11"/>
    <p:sldId id="465" r:id="rId12"/>
    <p:sldId id="466" r:id="rId13"/>
    <p:sldId id="467" r:id="rId14"/>
    <p:sldId id="389" r:id="rId15"/>
    <p:sldId id="476" r:id="rId16"/>
    <p:sldId id="489" r:id="rId17"/>
    <p:sldId id="498" r:id="rId18"/>
    <p:sldId id="499" r:id="rId19"/>
    <p:sldId id="324" r:id="rId20"/>
    <p:sldId id="468" r:id="rId21"/>
    <p:sldId id="345" r:id="rId22"/>
    <p:sldId id="344" r:id="rId23"/>
    <p:sldId id="436" r:id="rId24"/>
    <p:sldId id="348" r:id="rId25"/>
    <p:sldId id="398" r:id="rId26"/>
    <p:sldId id="328" r:id="rId27"/>
    <p:sldId id="275" r:id="rId28"/>
    <p:sldId id="379" r:id="rId29"/>
    <p:sldId id="382" r:id="rId30"/>
    <p:sldId id="437" r:id="rId31"/>
    <p:sldId id="417" r:id="rId32"/>
    <p:sldId id="357" r:id="rId33"/>
    <p:sldId id="475" r:id="rId34"/>
    <p:sldId id="471" r:id="rId35"/>
    <p:sldId id="474" r:id="rId36"/>
    <p:sldId id="473" r:id="rId37"/>
    <p:sldId id="483" r:id="rId38"/>
    <p:sldId id="512" r:id="rId39"/>
    <p:sldId id="508" r:id="rId40"/>
    <p:sldId id="513" r:id="rId41"/>
    <p:sldId id="501" r:id="rId42"/>
    <p:sldId id="511" r:id="rId43"/>
    <p:sldId id="504" r:id="rId44"/>
    <p:sldId id="503" r:id="rId45"/>
    <p:sldId id="514" r:id="rId46"/>
    <p:sldId id="505" r:id="rId47"/>
    <p:sldId id="515" r:id="rId48"/>
    <p:sldId id="484" r:id="rId49"/>
    <p:sldId id="485" r:id="rId50"/>
    <p:sldId id="486" r:id="rId51"/>
    <p:sldId id="470" r:id="rId52"/>
    <p:sldId id="331" r:id="rId53"/>
    <p:sldId id="377" r:id="rId54"/>
    <p:sldId id="401" r:id="rId55"/>
    <p:sldId id="469" r:id="rId56"/>
    <p:sldId id="478" r:id="rId57"/>
    <p:sldId id="479" r:id="rId58"/>
    <p:sldId id="311" r:id="rId59"/>
    <p:sldId id="279" r:id="rId60"/>
    <p:sldId id="327" r:id="rId61"/>
    <p:sldId id="443" r:id="rId62"/>
    <p:sldId id="402" r:id="rId63"/>
    <p:sldId id="365" r:id="rId64"/>
    <p:sldId id="366" r:id="rId65"/>
    <p:sldId id="367" r:id="rId66"/>
    <p:sldId id="368" r:id="rId67"/>
    <p:sldId id="363" r:id="rId68"/>
    <p:sldId id="429" r:id="rId69"/>
    <p:sldId id="419" r:id="rId70"/>
    <p:sldId id="420" r:id="rId71"/>
    <p:sldId id="362" r:id="rId72"/>
    <p:sldId id="421" r:id="rId73"/>
    <p:sldId id="422" r:id="rId74"/>
    <p:sldId id="426" r:id="rId75"/>
    <p:sldId id="388" r:id="rId76"/>
    <p:sldId id="415" r:id="rId77"/>
    <p:sldId id="416" r:id="rId78"/>
    <p:sldId id="387" r:id="rId79"/>
    <p:sldId id="385" r:id="rId80"/>
    <p:sldId id="424" r:id="rId81"/>
    <p:sldId id="283" r:id="rId82"/>
    <p:sldId id="308" r:id="rId83"/>
    <p:sldId id="423" r:id="rId84"/>
    <p:sldId id="309" r:id="rId85"/>
    <p:sldId id="285" r:id="rId86"/>
    <p:sldId id="326" r:id="rId87"/>
    <p:sldId id="477" r:id="rId88"/>
    <p:sldId id="320" r:id="rId89"/>
    <p:sldId id="451" r:id="rId90"/>
    <p:sldId id="452" r:id="rId91"/>
    <p:sldId id="453" r:id="rId92"/>
    <p:sldId id="454" r:id="rId93"/>
    <p:sldId id="455" r:id="rId94"/>
    <p:sldId id="456" r:id="rId95"/>
    <p:sldId id="458" r:id="rId96"/>
    <p:sldId id="271" r:id="rId97"/>
    <p:sldId id="322" r:id="rId98"/>
    <p:sldId id="296" r:id="rId99"/>
    <p:sldId id="337" r:id="rId100"/>
    <p:sldId id="341" r:id="rId101"/>
    <p:sldId id="339" r:id="rId102"/>
    <p:sldId id="338" r:id="rId103"/>
    <p:sldId id="340" r:id="rId104"/>
    <p:sldId id="297" r:id="rId105"/>
    <p:sldId id="301" r:id="rId106"/>
    <p:sldId id="449" r:id="rId107"/>
    <p:sldId id="286" r:id="rId108"/>
    <p:sldId id="287" r:id="rId109"/>
    <p:sldId id="335" r:id="rId110"/>
    <p:sldId id="289" r:id="rId111"/>
    <p:sldId id="291" r:id="rId112"/>
    <p:sldId id="321" r:id="rId113"/>
    <p:sldId id="445" r:id="rId114"/>
    <p:sldId id="441" r:id="rId115"/>
    <p:sldId id="442" r:id="rId116"/>
    <p:sldId id="396" r:id="rId117"/>
    <p:sldId id="394" r:id="rId118"/>
    <p:sldId id="392" r:id="rId119"/>
    <p:sldId id="393" r:id="rId120"/>
    <p:sldId id="433" r:id="rId121"/>
    <p:sldId id="294" r:id="rId122"/>
    <p:sldId id="439" r:id="rId123"/>
    <p:sldId id="435" r:id="rId124"/>
    <p:sldId id="450" r:id="rId125"/>
    <p:sldId id="438" r:id="rId126"/>
    <p:sldId id="430" r:id="rId127"/>
    <p:sldId id="390" r:id="rId128"/>
    <p:sldId id="378" r:id="rId129"/>
    <p:sldId id="491" r:id="rId130"/>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p15:clr>
            <a:srgbClr val="A4A3A4"/>
          </p15:clr>
        </p15:guide>
        <p15:guide id="2" orient="horz" pos="890">
          <p15:clr>
            <a:srgbClr val="A4A3A4"/>
          </p15:clr>
        </p15:guide>
        <p15:guide id="3" pos="5511" userDrawn="1">
          <p15:clr>
            <a:srgbClr val="A4A3A4"/>
          </p15:clr>
        </p15:guide>
        <p15:guide id="4" pos="158" userDrawn="1">
          <p15:clr>
            <a:srgbClr val="A4A3A4"/>
          </p15:clr>
        </p15:guide>
        <p15:guide id="5" pos="5420">
          <p15:clr>
            <a:srgbClr val="A4A3A4"/>
          </p15:clr>
        </p15:guide>
        <p15:guide id="6" pos="2880">
          <p15:clr>
            <a:srgbClr val="A4A3A4"/>
          </p15:clr>
        </p15:guide>
        <p15:guide id="7" pos="2971" userDrawn="1">
          <p15:clr>
            <a:srgbClr val="A4A3A4"/>
          </p15:clr>
        </p15:guide>
        <p15:guide id="8" pos="2835">
          <p15:clr>
            <a:srgbClr val="A4A3A4"/>
          </p15:clr>
        </p15:guide>
        <p15:guide id="9" pos="3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ebsting, Sophia (KWL, DEWO)" initials="PS(D" lastIdx="13" clrIdx="0">
    <p:extLst>
      <p:ext uri="{19B8F6BF-5375-455C-9EA6-DF929625EA0E}">
        <p15:presenceInfo xmlns:p15="http://schemas.microsoft.com/office/powerpoint/2012/main" userId="S::Sophia.Proebsting@kws.com::140999fe-2fe1-4ff9-9eda-4d9a199a75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150"/>
    <a:srgbClr val="E5E7CA"/>
    <a:srgbClr val="AFAFA8"/>
    <a:srgbClr val="FAB900"/>
    <a:srgbClr val="F4F3EE"/>
    <a:srgbClr val="EBEADC"/>
    <a:srgbClr val="E0DECB"/>
    <a:srgbClr val="000000"/>
    <a:srgbClr val="BE5F46"/>
    <a:srgbClr val="3A7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71679" autoAdjust="0"/>
  </p:normalViewPr>
  <p:slideViewPr>
    <p:cSldViewPr showGuides="1">
      <p:cViewPr varScale="1">
        <p:scale>
          <a:sx n="89" d="100"/>
          <a:sy n="89" d="100"/>
        </p:scale>
        <p:origin x="1374" y="96"/>
      </p:cViewPr>
      <p:guideLst>
        <p:guide orient="horz" pos="4110"/>
        <p:guide orient="horz" pos="890"/>
        <p:guide pos="5511"/>
        <p:guide pos="158"/>
        <p:guide pos="5420"/>
        <p:guide pos="2880"/>
        <p:guide pos="2971"/>
        <p:guide pos="2835"/>
        <p:guide pos="340"/>
      </p:guideLst>
    </p:cSldViewPr>
  </p:slideViewPr>
  <p:outlineViewPr>
    <p:cViewPr>
      <p:scale>
        <a:sx n="33" d="100"/>
        <a:sy n="33" d="100"/>
      </p:scale>
      <p:origin x="0" y="-630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Lst>
  </p:outlineViewPr>
  <p:notesTextViewPr>
    <p:cViewPr>
      <p:scale>
        <a:sx n="200" d="100"/>
        <a:sy n="200" d="100"/>
      </p:scale>
      <p:origin x="0" y="0"/>
    </p:cViewPr>
  </p:notesTextViewPr>
  <p:sorterViewPr>
    <p:cViewPr>
      <p:scale>
        <a:sx n="150" d="100"/>
        <a:sy n="150" d="100"/>
      </p:scale>
      <p:origin x="0" y="0"/>
    </p:cViewPr>
  </p:sorterViewPr>
  <p:notesViewPr>
    <p:cSldViewPr showGuides="1">
      <p:cViewPr varScale="1">
        <p:scale>
          <a:sx n="96" d="100"/>
          <a:sy n="96" d="100"/>
        </p:scale>
        <p:origin x="3558"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26" Type="http://schemas.openxmlformats.org/officeDocument/2006/relationships/slide" Target="slides/slide30.xml"/><Relationship Id="rId21" Type="http://schemas.openxmlformats.org/officeDocument/2006/relationships/slide" Target="slides/slide25.xml"/><Relationship Id="rId42" Type="http://schemas.openxmlformats.org/officeDocument/2006/relationships/slide" Target="slides/slide46.xml"/><Relationship Id="rId47" Type="http://schemas.openxmlformats.org/officeDocument/2006/relationships/slide" Target="slides/slide51.xml"/><Relationship Id="rId63" Type="http://schemas.openxmlformats.org/officeDocument/2006/relationships/slide" Target="slides/slide67.xml"/><Relationship Id="rId68" Type="http://schemas.openxmlformats.org/officeDocument/2006/relationships/slide" Target="slides/slide72.xml"/><Relationship Id="rId84" Type="http://schemas.openxmlformats.org/officeDocument/2006/relationships/slide" Target="slides/slide88.xml"/><Relationship Id="rId89" Type="http://schemas.openxmlformats.org/officeDocument/2006/relationships/slide" Target="slides/slide100.xml"/><Relationship Id="rId112" Type="http://schemas.openxmlformats.org/officeDocument/2006/relationships/slide" Target="slides/slide125.xml"/><Relationship Id="rId16" Type="http://schemas.openxmlformats.org/officeDocument/2006/relationships/slide" Target="slides/slide20.xml"/><Relationship Id="rId107" Type="http://schemas.openxmlformats.org/officeDocument/2006/relationships/slide" Target="slides/slide119.xml"/><Relationship Id="rId11" Type="http://schemas.openxmlformats.org/officeDocument/2006/relationships/slide" Target="slides/slide15.xml"/><Relationship Id="rId24" Type="http://schemas.openxmlformats.org/officeDocument/2006/relationships/slide" Target="slides/slide28.xml"/><Relationship Id="rId32" Type="http://schemas.openxmlformats.org/officeDocument/2006/relationships/slide" Target="slides/slide36.xml"/><Relationship Id="rId37" Type="http://schemas.openxmlformats.org/officeDocument/2006/relationships/slide" Target="slides/slide41.xml"/><Relationship Id="rId40" Type="http://schemas.openxmlformats.org/officeDocument/2006/relationships/slide" Target="slides/slide44.xml"/><Relationship Id="rId45" Type="http://schemas.openxmlformats.org/officeDocument/2006/relationships/slide" Target="slides/slide49.xml"/><Relationship Id="rId53" Type="http://schemas.openxmlformats.org/officeDocument/2006/relationships/slide" Target="slides/slide57.xml"/><Relationship Id="rId58" Type="http://schemas.openxmlformats.org/officeDocument/2006/relationships/slide" Target="slides/slide62.xml"/><Relationship Id="rId66" Type="http://schemas.openxmlformats.org/officeDocument/2006/relationships/slide" Target="slides/slide70.xml"/><Relationship Id="rId74" Type="http://schemas.openxmlformats.org/officeDocument/2006/relationships/slide" Target="slides/slide78.xml"/><Relationship Id="rId79" Type="http://schemas.openxmlformats.org/officeDocument/2006/relationships/slide" Target="slides/slide83.xml"/><Relationship Id="rId87" Type="http://schemas.openxmlformats.org/officeDocument/2006/relationships/slide" Target="slides/slide98.xml"/><Relationship Id="rId102" Type="http://schemas.openxmlformats.org/officeDocument/2006/relationships/slide" Target="slides/slide114.xml"/><Relationship Id="rId110" Type="http://schemas.openxmlformats.org/officeDocument/2006/relationships/slide" Target="slides/slide122.xml"/><Relationship Id="rId115" Type="http://schemas.openxmlformats.org/officeDocument/2006/relationships/slide" Target="slides/slide128.xml"/><Relationship Id="rId5" Type="http://schemas.openxmlformats.org/officeDocument/2006/relationships/slide" Target="slides/slide6.xml"/><Relationship Id="rId61" Type="http://schemas.openxmlformats.org/officeDocument/2006/relationships/slide" Target="slides/slide65.xml"/><Relationship Id="rId82" Type="http://schemas.openxmlformats.org/officeDocument/2006/relationships/slide" Target="slides/slide86.xml"/><Relationship Id="rId90" Type="http://schemas.openxmlformats.org/officeDocument/2006/relationships/slide" Target="slides/slide101.xml"/><Relationship Id="rId95" Type="http://schemas.openxmlformats.org/officeDocument/2006/relationships/slide" Target="slides/slide107.xml"/><Relationship Id="rId19" Type="http://schemas.openxmlformats.org/officeDocument/2006/relationships/slide" Target="slides/slide23.xml"/><Relationship Id="rId14" Type="http://schemas.openxmlformats.org/officeDocument/2006/relationships/slide" Target="slides/slide18.xml"/><Relationship Id="rId22" Type="http://schemas.openxmlformats.org/officeDocument/2006/relationships/slide" Target="slides/slide26.xml"/><Relationship Id="rId27" Type="http://schemas.openxmlformats.org/officeDocument/2006/relationships/slide" Target="slides/slide31.xml"/><Relationship Id="rId30" Type="http://schemas.openxmlformats.org/officeDocument/2006/relationships/slide" Target="slides/slide34.xml"/><Relationship Id="rId35" Type="http://schemas.openxmlformats.org/officeDocument/2006/relationships/slide" Target="slides/slide39.xml"/><Relationship Id="rId43" Type="http://schemas.openxmlformats.org/officeDocument/2006/relationships/slide" Target="slides/slide47.xml"/><Relationship Id="rId48" Type="http://schemas.openxmlformats.org/officeDocument/2006/relationships/slide" Target="slides/slide52.xml"/><Relationship Id="rId56" Type="http://schemas.openxmlformats.org/officeDocument/2006/relationships/slide" Target="slides/slide60.xml"/><Relationship Id="rId64" Type="http://schemas.openxmlformats.org/officeDocument/2006/relationships/slide" Target="slides/slide68.xml"/><Relationship Id="rId69" Type="http://schemas.openxmlformats.org/officeDocument/2006/relationships/slide" Target="slides/slide73.xml"/><Relationship Id="rId77" Type="http://schemas.openxmlformats.org/officeDocument/2006/relationships/slide" Target="slides/slide81.xml"/><Relationship Id="rId100" Type="http://schemas.openxmlformats.org/officeDocument/2006/relationships/slide" Target="slides/slide112.xml"/><Relationship Id="rId105" Type="http://schemas.openxmlformats.org/officeDocument/2006/relationships/slide" Target="slides/slide117.xml"/><Relationship Id="rId113" Type="http://schemas.openxmlformats.org/officeDocument/2006/relationships/slide" Target="slides/slide126.xml"/><Relationship Id="rId8" Type="http://schemas.openxmlformats.org/officeDocument/2006/relationships/slide" Target="slides/slide12.xml"/><Relationship Id="rId51" Type="http://schemas.openxmlformats.org/officeDocument/2006/relationships/slide" Target="slides/slide55.xml"/><Relationship Id="rId72" Type="http://schemas.openxmlformats.org/officeDocument/2006/relationships/slide" Target="slides/slide76.xml"/><Relationship Id="rId80" Type="http://schemas.openxmlformats.org/officeDocument/2006/relationships/slide" Target="slides/slide84.xml"/><Relationship Id="rId85" Type="http://schemas.openxmlformats.org/officeDocument/2006/relationships/slide" Target="slides/slide96.xml"/><Relationship Id="rId93" Type="http://schemas.openxmlformats.org/officeDocument/2006/relationships/slide" Target="slides/slide104.xml"/><Relationship Id="rId98" Type="http://schemas.openxmlformats.org/officeDocument/2006/relationships/slide" Target="slides/slide110.xml"/><Relationship Id="rId3" Type="http://schemas.openxmlformats.org/officeDocument/2006/relationships/slide" Target="slides/slide3.xml"/><Relationship Id="rId12" Type="http://schemas.openxmlformats.org/officeDocument/2006/relationships/slide" Target="slides/slide16.xml"/><Relationship Id="rId17" Type="http://schemas.openxmlformats.org/officeDocument/2006/relationships/slide" Target="slides/slide21.xml"/><Relationship Id="rId25" Type="http://schemas.openxmlformats.org/officeDocument/2006/relationships/slide" Target="slides/slide29.xml"/><Relationship Id="rId33" Type="http://schemas.openxmlformats.org/officeDocument/2006/relationships/slide" Target="slides/slide37.xml"/><Relationship Id="rId38" Type="http://schemas.openxmlformats.org/officeDocument/2006/relationships/slide" Target="slides/slide42.xml"/><Relationship Id="rId46" Type="http://schemas.openxmlformats.org/officeDocument/2006/relationships/slide" Target="slides/slide50.xml"/><Relationship Id="rId59" Type="http://schemas.openxmlformats.org/officeDocument/2006/relationships/slide" Target="slides/slide63.xml"/><Relationship Id="rId67" Type="http://schemas.openxmlformats.org/officeDocument/2006/relationships/slide" Target="slides/slide71.xml"/><Relationship Id="rId103" Type="http://schemas.openxmlformats.org/officeDocument/2006/relationships/slide" Target="slides/slide115.xml"/><Relationship Id="rId108" Type="http://schemas.openxmlformats.org/officeDocument/2006/relationships/slide" Target="slides/slide120.xml"/><Relationship Id="rId20" Type="http://schemas.openxmlformats.org/officeDocument/2006/relationships/slide" Target="slides/slide24.xml"/><Relationship Id="rId41" Type="http://schemas.openxmlformats.org/officeDocument/2006/relationships/slide" Target="slides/slide45.xml"/><Relationship Id="rId54" Type="http://schemas.openxmlformats.org/officeDocument/2006/relationships/slide" Target="slides/slide58.xml"/><Relationship Id="rId62" Type="http://schemas.openxmlformats.org/officeDocument/2006/relationships/slide" Target="slides/slide66.xml"/><Relationship Id="rId70" Type="http://schemas.openxmlformats.org/officeDocument/2006/relationships/slide" Target="slides/slide74.xml"/><Relationship Id="rId75" Type="http://schemas.openxmlformats.org/officeDocument/2006/relationships/slide" Target="slides/slide79.xml"/><Relationship Id="rId83" Type="http://schemas.openxmlformats.org/officeDocument/2006/relationships/slide" Target="slides/slide87.xml"/><Relationship Id="rId88" Type="http://schemas.openxmlformats.org/officeDocument/2006/relationships/slide" Target="slides/slide99.xml"/><Relationship Id="rId91" Type="http://schemas.openxmlformats.org/officeDocument/2006/relationships/slide" Target="slides/slide102.xml"/><Relationship Id="rId96" Type="http://schemas.openxmlformats.org/officeDocument/2006/relationships/slide" Target="slides/slide108.xml"/><Relationship Id="rId111" Type="http://schemas.openxmlformats.org/officeDocument/2006/relationships/slide" Target="slides/slide123.xml"/><Relationship Id="rId1" Type="http://schemas.openxmlformats.org/officeDocument/2006/relationships/slide" Target="slides/slide1.xml"/><Relationship Id="rId6" Type="http://schemas.openxmlformats.org/officeDocument/2006/relationships/slide" Target="slides/slide8.xml"/><Relationship Id="rId15" Type="http://schemas.openxmlformats.org/officeDocument/2006/relationships/slide" Target="slides/slide19.xml"/><Relationship Id="rId23" Type="http://schemas.openxmlformats.org/officeDocument/2006/relationships/slide" Target="slides/slide27.xml"/><Relationship Id="rId28" Type="http://schemas.openxmlformats.org/officeDocument/2006/relationships/slide" Target="slides/slide32.xml"/><Relationship Id="rId36" Type="http://schemas.openxmlformats.org/officeDocument/2006/relationships/slide" Target="slides/slide40.xml"/><Relationship Id="rId49" Type="http://schemas.openxmlformats.org/officeDocument/2006/relationships/slide" Target="slides/slide53.xml"/><Relationship Id="rId57" Type="http://schemas.openxmlformats.org/officeDocument/2006/relationships/slide" Target="slides/slide61.xml"/><Relationship Id="rId106" Type="http://schemas.openxmlformats.org/officeDocument/2006/relationships/slide" Target="slides/slide118.xml"/><Relationship Id="rId114" Type="http://schemas.openxmlformats.org/officeDocument/2006/relationships/slide" Target="slides/slide127.xml"/><Relationship Id="rId10" Type="http://schemas.openxmlformats.org/officeDocument/2006/relationships/slide" Target="slides/slide14.xml"/><Relationship Id="rId31" Type="http://schemas.openxmlformats.org/officeDocument/2006/relationships/slide" Target="slides/slide35.xml"/><Relationship Id="rId44" Type="http://schemas.openxmlformats.org/officeDocument/2006/relationships/slide" Target="slides/slide48.xml"/><Relationship Id="rId52" Type="http://schemas.openxmlformats.org/officeDocument/2006/relationships/slide" Target="slides/slide56.xml"/><Relationship Id="rId60" Type="http://schemas.openxmlformats.org/officeDocument/2006/relationships/slide" Target="slides/slide64.xml"/><Relationship Id="rId65" Type="http://schemas.openxmlformats.org/officeDocument/2006/relationships/slide" Target="slides/slide69.xml"/><Relationship Id="rId73" Type="http://schemas.openxmlformats.org/officeDocument/2006/relationships/slide" Target="slides/slide77.xml"/><Relationship Id="rId78" Type="http://schemas.openxmlformats.org/officeDocument/2006/relationships/slide" Target="slides/slide82.xml"/><Relationship Id="rId81" Type="http://schemas.openxmlformats.org/officeDocument/2006/relationships/slide" Target="slides/slide85.xml"/><Relationship Id="rId86" Type="http://schemas.openxmlformats.org/officeDocument/2006/relationships/slide" Target="slides/slide97.xml"/><Relationship Id="rId94" Type="http://schemas.openxmlformats.org/officeDocument/2006/relationships/slide" Target="slides/slide105.xml"/><Relationship Id="rId99" Type="http://schemas.openxmlformats.org/officeDocument/2006/relationships/slide" Target="slides/slide111.xml"/><Relationship Id="rId101" Type="http://schemas.openxmlformats.org/officeDocument/2006/relationships/slide" Target="slides/slide113.xml"/><Relationship Id="rId4" Type="http://schemas.openxmlformats.org/officeDocument/2006/relationships/slide" Target="slides/slide5.xml"/><Relationship Id="rId9" Type="http://schemas.openxmlformats.org/officeDocument/2006/relationships/slide" Target="slides/slide13.xml"/><Relationship Id="rId13" Type="http://schemas.openxmlformats.org/officeDocument/2006/relationships/slide" Target="slides/slide17.xml"/><Relationship Id="rId18" Type="http://schemas.openxmlformats.org/officeDocument/2006/relationships/slide" Target="slides/slide22.xml"/><Relationship Id="rId39" Type="http://schemas.openxmlformats.org/officeDocument/2006/relationships/slide" Target="slides/slide43.xml"/><Relationship Id="rId109" Type="http://schemas.openxmlformats.org/officeDocument/2006/relationships/slide" Target="slides/slide121.xml"/><Relationship Id="rId34" Type="http://schemas.openxmlformats.org/officeDocument/2006/relationships/slide" Target="slides/slide38.xml"/><Relationship Id="rId50" Type="http://schemas.openxmlformats.org/officeDocument/2006/relationships/slide" Target="slides/slide54.xml"/><Relationship Id="rId55" Type="http://schemas.openxmlformats.org/officeDocument/2006/relationships/slide" Target="slides/slide59.xml"/><Relationship Id="rId76" Type="http://schemas.openxmlformats.org/officeDocument/2006/relationships/slide" Target="slides/slide80.xml"/><Relationship Id="rId97" Type="http://schemas.openxmlformats.org/officeDocument/2006/relationships/slide" Target="slides/slide109.xml"/><Relationship Id="rId104" Type="http://schemas.openxmlformats.org/officeDocument/2006/relationships/slide" Target="slides/slide116.xml"/><Relationship Id="rId7" Type="http://schemas.openxmlformats.org/officeDocument/2006/relationships/slide" Target="slides/slide10.xml"/><Relationship Id="rId71" Type="http://schemas.openxmlformats.org/officeDocument/2006/relationships/slide" Target="slides/slide75.xml"/><Relationship Id="rId92" Type="http://schemas.openxmlformats.org/officeDocument/2006/relationships/slide" Target="slides/slide103.xml"/><Relationship Id="rId2" Type="http://schemas.openxmlformats.org/officeDocument/2006/relationships/slide" Target="slides/slide2.xml"/><Relationship Id="rId2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ewo-fs01.kws-group.ads.dir\users\MARKETING\PRODUKTMANAGEMENT\25_Projekt%20Ausdehnung%20HyRo%20D\Berufsschulprojekt\Abbildungen%20Pr&#228;sentation\Excel-Tabellen%20f&#252;r%20PPP\Excel_Tabelle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de-DE"/>
        </a:p>
      </c:txPr>
    </c:title>
    <c:autoTitleDeleted val="0"/>
    <c:plotArea>
      <c:layout/>
      <c:doughnutChart>
        <c:varyColors val="1"/>
        <c:ser>
          <c:idx val="0"/>
          <c:order val="0"/>
          <c:tx>
            <c:strRef>
              <c:f>Tabelle1!$B$1</c:f>
              <c:strCache>
                <c:ptCount val="1"/>
                <c:pt idx="0">
                  <c:v>Spalte1</c:v>
                </c:pt>
              </c:strCache>
            </c:strRef>
          </c:tx>
          <c:spPr>
            <a:solidFill>
              <a:schemeClr val="lt1"/>
            </a:solidFill>
            <a:ln w="19050">
              <a:solidFill>
                <a:schemeClr val="accent1"/>
              </a:solidFill>
            </a:ln>
            <a:effectLst/>
          </c:spPr>
          <c:dPt>
            <c:idx val="0"/>
            <c:bubble3D val="0"/>
            <c:spPr>
              <a:solidFill>
                <a:srgbClr val="96A02D"/>
              </a:solidFill>
              <a:ln w="19050">
                <a:solidFill>
                  <a:srgbClr val="96A02D"/>
                </a:solidFill>
              </a:ln>
              <a:effectLst/>
            </c:spPr>
            <c:extLst>
              <c:ext xmlns:c16="http://schemas.microsoft.com/office/drawing/2014/chart" uri="{C3380CC4-5D6E-409C-BE32-E72D297353CC}">
                <c16:uniqueId val="{00000003-62AA-4315-B4E8-7ACDD497BE2C}"/>
              </c:ext>
            </c:extLst>
          </c:dPt>
          <c:dPt>
            <c:idx val="1"/>
            <c:bubble3D val="0"/>
            <c:spPr>
              <a:solidFill>
                <a:srgbClr val="3A7391"/>
              </a:solidFill>
              <a:ln w="19050">
                <a:solidFill>
                  <a:srgbClr val="3A7391"/>
                </a:solidFill>
              </a:ln>
              <a:effectLst/>
            </c:spPr>
            <c:extLst>
              <c:ext xmlns:c16="http://schemas.microsoft.com/office/drawing/2014/chart" uri="{C3380CC4-5D6E-409C-BE32-E72D297353CC}">
                <c16:uniqueId val="{00000001-62AA-4315-B4E8-7ACDD497BE2C}"/>
              </c:ext>
            </c:extLst>
          </c:dPt>
          <c:dPt>
            <c:idx val="2"/>
            <c:bubble3D val="0"/>
            <c:spPr>
              <a:solidFill>
                <a:srgbClr val="BE5F46"/>
              </a:solidFill>
              <a:ln w="19050">
                <a:solidFill>
                  <a:srgbClr val="BE5F46"/>
                </a:solidFill>
              </a:ln>
              <a:effectLst/>
            </c:spPr>
            <c:extLst>
              <c:ext xmlns:c16="http://schemas.microsoft.com/office/drawing/2014/chart" uri="{C3380CC4-5D6E-409C-BE32-E72D297353CC}">
                <c16:uniqueId val="{00000002-62AA-4315-B4E8-7ACDD497BE2C}"/>
              </c:ext>
            </c:extLst>
          </c:dPt>
          <c:dPt>
            <c:idx val="3"/>
            <c:bubble3D val="0"/>
            <c:spPr>
              <a:solidFill>
                <a:schemeClr val="lt1"/>
              </a:solidFill>
              <a:ln w="19050">
                <a:solidFill>
                  <a:schemeClr val="accent1"/>
                </a:solidFill>
              </a:ln>
              <a:effectLst/>
            </c:spPr>
            <c:extLst>
              <c:ext xmlns:c16="http://schemas.microsoft.com/office/drawing/2014/chart" uri="{C3380CC4-5D6E-409C-BE32-E72D297353CC}">
                <c16:uniqueId val="{00000007-8793-43CA-859F-78192FE1F009}"/>
              </c:ext>
            </c:extLst>
          </c:dPt>
          <c:dLbls>
            <c:dLbl>
              <c:idx val="0"/>
              <c:tx>
                <c:rich>
                  <a:bodyPr rot="5400000" spcFirstLastPara="1" vertOverflow="ellipsis" wrap="square" lIns="38100" tIns="19050" rIns="38100" bIns="19050" anchor="ctr" anchorCtr="1">
                    <a:spAutoFit/>
                  </a:bodyPr>
                  <a:lstStyle/>
                  <a:p>
                    <a:pPr>
                      <a:defRPr sz="1197" b="1" i="0" u="none" strike="noStrike" kern="1200" baseline="0">
                        <a:solidFill>
                          <a:srgbClr val="96A02D"/>
                        </a:solidFill>
                        <a:latin typeface="+mn-lt"/>
                        <a:ea typeface="+mn-ea"/>
                        <a:cs typeface="+mn-cs"/>
                      </a:defRPr>
                    </a:pPr>
                    <a:fld id="{F27E610B-310F-47B6-84E1-2F66C4B64568}" type="CATEGORYNAME">
                      <a:rPr lang="en-US" smtClean="0">
                        <a:solidFill>
                          <a:srgbClr val="96A02D"/>
                        </a:solidFill>
                      </a:rPr>
                      <a:pPr>
                        <a:defRPr>
                          <a:solidFill>
                            <a:srgbClr val="96A02D"/>
                          </a:solidFill>
                        </a:defRPr>
                      </a:pPr>
                      <a:t>[RUBRIKENNAME]</a:t>
                    </a:fld>
                    <a:endParaRPr lang="de-DE"/>
                  </a:p>
                </c:rich>
              </c:tx>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rgbClr val="96A02D"/>
                      </a:solidFill>
                      <a:latin typeface="+mn-lt"/>
                      <a:ea typeface="+mn-ea"/>
                      <a:cs typeface="+mn-cs"/>
                    </a:defRPr>
                  </a:pPr>
                  <a:endParaRPr lang="de-DE"/>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2AA-4315-B4E8-7ACDD497BE2C}"/>
                </c:ext>
              </c:extLst>
            </c:dLbl>
            <c:dLbl>
              <c:idx val="1"/>
              <c:tx>
                <c:rich>
                  <a:bodyPr rot="5400000" spcFirstLastPara="1" vertOverflow="ellipsis" wrap="square" lIns="38100" tIns="19050" rIns="38100" bIns="19050" anchor="ctr" anchorCtr="1">
                    <a:spAutoFit/>
                  </a:bodyPr>
                  <a:lstStyle/>
                  <a:p>
                    <a:pPr>
                      <a:defRPr sz="1197" b="1" i="0" u="none" strike="noStrike" kern="1200" baseline="0">
                        <a:solidFill>
                          <a:srgbClr val="3A7391"/>
                        </a:solidFill>
                        <a:latin typeface="+mn-lt"/>
                        <a:ea typeface="+mn-ea"/>
                        <a:cs typeface="+mn-cs"/>
                      </a:defRPr>
                    </a:pPr>
                    <a:fld id="{BA50F821-0DC1-4301-90CE-E3B38EA28E7F}" type="CATEGORYNAME">
                      <a:rPr lang="en-US" smtClean="0">
                        <a:solidFill>
                          <a:srgbClr val="3A7391"/>
                        </a:solidFill>
                      </a:rPr>
                      <a:pPr>
                        <a:defRPr>
                          <a:solidFill>
                            <a:srgbClr val="3A7391"/>
                          </a:solidFill>
                        </a:defRPr>
                      </a:pPr>
                      <a:t>[RUBRIKENNAME]</a:t>
                    </a:fld>
                    <a:endParaRPr lang="de-DE"/>
                  </a:p>
                </c:rich>
              </c:tx>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rgbClr val="3A7391"/>
                      </a:solidFill>
                      <a:latin typeface="+mn-lt"/>
                      <a:ea typeface="+mn-ea"/>
                      <a:cs typeface="+mn-cs"/>
                    </a:defRPr>
                  </a:pPr>
                  <a:endParaRPr lang="de-DE"/>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2AA-4315-B4E8-7ACDD497BE2C}"/>
                </c:ext>
              </c:extLst>
            </c:dLbl>
            <c:dLbl>
              <c:idx val="2"/>
              <c:delete val="1"/>
              <c:extLst>
                <c:ext xmlns:c15="http://schemas.microsoft.com/office/drawing/2012/chart" uri="{CE6537A1-D6FC-4f65-9D91-7224C49458BB}"/>
                <c:ext xmlns:c16="http://schemas.microsoft.com/office/drawing/2014/chart" uri="{C3380CC4-5D6E-409C-BE32-E72D297353CC}">
                  <c16:uniqueId val="{00000002-62AA-4315-B4E8-7ACDD497BE2C}"/>
                </c:ext>
              </c:extLst>
            </c:dLbl>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Tabelle1!$A$2:$A$5</c:f>
              <c:strCache>
                <c:ptCount val="3"/>
                <c:pt idx="0">
                  <c:v>Fütterung</c:v>
                </c:pt>
                <c:pt idx="1">
                  <c:v>Ernährung</c:v>
                </c:pt>
                <c:pt idx="2">
                  <c:v>Energie</c:v>
                </c:pt>
              </c:strCache>
            </c:strRef>
          </c:cat>
          <c:val>
            <c:numRef>
              <c:f>Tabelle1!$B$2:$B$5</c:f>
              <c:numCache>
                <c:formatCode>General</c:formatCode>
                <c:ptCount val="4"/>
                <c:pt idx="0">
                  <c:v>60</c:v>
                </c:pt>
                <c:pt idx="1">
                  <c:v>18</c:v>
                </c:pt>
                <c:pt idx="2">
                  <c:v>22</c:v>
                </c:pt>
              </c:numCache>
            </c:numRef>
          </c:val>
          <c:extLst>
            <c:ext xmlns:c16="http://schemas.microsoft.com/office/drawing/2014/chart" uri="{C3380CC4-5D6E-409C-BE32-E72D297353CC}">
              <c16:uniqueId val="{00000000-62AA-4315-B4E8-7ACDD497BE2C}"/>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[Excel_Tabellen.xlsx]Getreideerträge!$A$11</c:f>
              <c:strCache>
                <c:ptCount val="1"/>
                <c:pt idx="0">
                  <c:v>Ertrag je ha (dt)</c:v>
                </c:pt>
              </c:strCache>
            </c:strRef>
          </c:tx>
          <c:spPr>
            <a:solidFill>
              <a:schemeClr val="accent1"/>
            </a:solidFill>
            <a:ln>
              <a:noFill/>
            </a:ln>
            <a:effectLst/>
          </c:spPr>
          <c:invertIfNegative val="0"/>
          <c:dPt>
            <c:idx val="0"/>
            <c:invertIfNegative val="0"/>
            <c:bubble3D val="0"/>
            <c:spPr>
              <a:solidFill>
                <a:srgbClr val="CC3333"/>
              </a:solidFill>
              <a:ln>
                <a:noFill/>
              </a:ln>
              <a:effectLst/>
            </c:spPr>
            <c:extLst>
              <c:ext xmlns:c16="http://schemas.microsoft.com/office/drawing/2014/chart" uri="{C3380CC4-5D6E-409C-BE32-E72D297353CC}">
                <c16:uniqueId val="{00000001-2113-4D69-8A47-5F038F9A4A46}"/>
              </c:ext>
            </c:extLst>
          </c:dPt>
          <c:dPt>
            <c:idx val="1"/>
            <c:invertIfNegative val="0"/>
            <c:bubble3D val="0"/>
            <c:spPr>
              <a:solidFill>
                <a:srgbClr val="DCB900"/>
              </a:solidFill>
              <a:ln>
                <a:noFill/>
              </a:ln>
              <a:effectLst/>
            </c:spPr>
            <c:extLst>
              <c:ext xmlns:c16="http://schemas.microsoft.com/office/drawing/2014/chart" uri="{C3380CC4-5D6E-409C-BE32-E72D297353CC}">
                <c16:uniqueId val="{00000003-2113-4D69-8A47-5F038F9A4A46}"/>
              </c:ext>
            </c:extLst>
          </c:dPt>
          <c:dPt>
            <c:idx val="2"/>
            <c:invertIfNegative val="0"/>
            <c:bubble3D val="0"/>
            <c:spPr>
              <a:solidFill>
                <a:srgbClr val="3A7391"/>
              </a:solidFill>
              <a:ln>
                <a:noFill/>
              </a:ln>
              <a:effectLst/>
            </c:spPr>
            <c:extLst>
              <c:ext xmlns:c16="http://schemas.microsoft.com/office/drawing/2014/chart" uri="{C3380CC4-5D6E-409C-BE32-E72D297353CC}">
                <c16:uniqueId val="{00000005-2113-4D69-8A47-5F038F9A4A46}"/>
              </c:ext>
            </c:extLst>
          </c:dPt>
          <c:cat>
            <c:strRef>
              <c:f>[Excel_Tabellen.xlsx]Getreideerträge!$B$10:$D$10</c:f>
              <c:strCache>
                <c:ptCount val="3"/>
                <c:pt idx="0">
                  <c:v>Weizen</c:v>
                </c:pt>
                <c:pt idx="1">
                  <c:v>Gerste</c:v>
                </c:pt>
                <c:pt idx="2">
                  <c:v>Roggen</c:v>
                </c:pt>
              </c:strCache>
            </c:strRef>
          </c:cat>
          <c:val>
            <c:numRef>
              <c:f>[Excel_Tabellen.xlsx]Getreideerträge!$B$11:$D$11</c:f>
              <c:numCache>
                <c:formatCode>General</c:formatCode>
                <c:ptCount val="3"/>
                <c:pt idx="0">
                  <c:v>78.900000000000006</c:v>
                </c:pt>
                <c:pt idx="1">
                  <c:v>68.099999999999994</c:v>
                </c:pt>
                <c:pt idx="2">
                  <c:v>56.7</c:v>
                </c:pt>
              </c:numCache>
            </c:numRef>
          </c:val>
          <c:extLst>
            <c:ext xmlns:c16="http://schemas.microsoft.com/office/drawing/2014/chart" uri="{C3380CC4-5D6E-409C-BE32-E72D297353CC}">
              <c16:uniqueId val="{00000006-2113-4D69-8A47-5F038F9A4A46}"/>
            </c:ext>
          </c:extLst>
        </c:ser>
        <c:dLbls>
          <c:showLegendKey val="0"/>
          <c:showVal val="0"/>
          <c:showCatName val="0"/>
          <c:showSerName val="0"/>
          <c:showPercent val="0"/>
          <c:showBubbleSize val="0"/>
        </c:dLbls>
        <c:gapWidth val="219"/>
        <c:overlap val="-27"/>
        <c:axId val="357351464"/>
        <c:axId val="357351792"/>
      </c:barChart>
      <c:catAx>
        <c:axId val="35735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57351792"/>
        <c:crosses val="autoZero"/>
        <c:auto val="1"/>
        <c:lblAlgn val="ctr"/>
        <c:lblOffset val="100"/>
        <c:noMultiLvlLbl val="0"/>
      </c:catAx>
      <c:valAx>
        <c:axId val="3573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57351464"/>
        <c:crosses val="autoZero"/>
        <c:crossBetween val="between"/>
        <c:majorUnit val="15"/>
      </c:valAx>
      <c:spPr>
        <a:noFill/>
        <a:ln>
          <a:noFill/>
        </a:ln>
        <a:effectLst/>
      </c:spPr>
    </c:plotArea>
    <c:plotVisOnly val="1"/>
    <c:dispBlanksAs val="gap"/>
    <c:showDLblsOverMax val="0"/>
  </c:chart>
  <c:spPr>
    <a:solidFill>
      <a:srgbClr val="F2F1E9"/>
    </a:solid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9C015-59E9-4844-AB49-C3E6743D00DE}" type="doc">
      <dgm:prSet loTypeId="urn:microsoft.com/office/officeart/2009/3/layout/CircleRelationship" loCatId="relationship" qsTypeId="urn:microsoft.com/office/officeart/2005/8/quickstyle/simple1" qsCatId="simple" csTypeId="urn:microsoft.com/office/officeart/2005/8/colors/colorful1" csCatId="colorful" phldr="1"/>
      <dgm:spPr/>
    </dgm:pt>
    <dgm:pt modelId="{A113B5F4-9C17-47F1-A70F-FB6ED50B1071}">
      <dgm:prSet phldrT="[Text]" custT="1"/>
      <dgm:spPr>
        <a:solidFill>
          <a:schemeClr val="accent4"/>
        </a:solidFill>
      </dgm:spPr>
      <dgm:t>
        <a:bodyPr/>
        <a:lstStyle/>
        <a:p>
          <a:r>
            <a:rPr lang="de-DE" sz="1400" dirty="0"/>
            <a:t>Stickstoffdüngung</a:t>
          </a:r>
        </a:p>
      </dgm:t>
    </dgm:pt>
    <dgm:pt modelId="{4F2E54F6-5797-4C07-A61F-99D67BC10345}" type="parTrans" cxnId="{E229869A-F1A3-459F-9A47-842E144BCDE6}">
      <dgm:prSet/>
      <dgm:spPr/>
      <dgm:t>
        <a:bodyPr/>
        <a:lstStyle/>
        <a:p>
          <a:endParaRPr lang="de-DE" sz="1400"/>
        </a:p>
      </dgm:t>
    </dgm:pt>
    <dgm:pt modelId="{A56BEBDF-D39D-452F-B070-926C83366FD5}" type="sibTrans" cxnId="{E229869A-F1A3-459F-9A47-842E144BCDE6}">
      <dgm:prSet/>
      <dgm:spPr/>
      <dgm:t>
        <a:bodyPr/>
        <a:lstStyle/>
        <a:p>
          <a:endParaRPr lang="de-DE" sz="1400"/>
        </a:p>
      </dgm:t>
    </dgm:pt>
    <dgm:pt modelId="{DD0EE54A-FB0A-4813-B95A-2F4FA0327661}">
      <dgm:prSet phldrT="[Text]" custT="1"/>
      <dgm:spPr>
        <a:solidFill>
          <a:schemeClr val="bg2"/>
        </a:solidFill>
      </dgm:spPr>
      <dgm:t>
        <a:bodyPr/>
        <a:lstStyle/>
        <a:p>
          <a:r>
            <a:rPr lang="de-DE" sz="1400" dirty="0"/>
            <a:t>Einsatz von Wachstums-reglern</a:t>
          </a:r>
        </a:p>
      </dgm:t>
    </dgm:pt>
    <dgm:pt modelId="{78A43317-A2A7-4715-A490-16E0600A1F26}" type="parTrans" cxnId="{8516F469-9A1C-4D5A-802B-C97695160303}">
      <dgm:prSet/>
      <dgm:spPr/>
      <dgm:t>
        <a:bodyPr/>
        <a:lstStyle/>
        <a:p>
          <a:endParaRPr lang="de-DE" sz="1400"/>
        </a:p>
      </dgm:t>
    </dgm:pt>
    <dgm:pt modelId="{9F1F1695-817B-45BD-8FE0-B1561BD56DD5}" type="sibTrans" cxnId="{8516F469-9A1C-4D5A-802B-C97695160303}">
      <dgm:prSet/>
      <dgm:spPr/>
      <dgm:t>
        <a:bodyPr/>
        <a:lstStyle/>
        <a:p>
          <a:endParaRPr lang="de-DE" sz="1400"/>
        </a:p>
      </dgm:t>
    </dgm:pt>
    <dgm:pt modelId="{55D4E19C-D4FE-4D10-A77A-B54F47C8968C}">
      <dgm:prSet phldrT="[Text]" custT="1"/>
      <dgm:spPr/>
      <dgm:t>
        <a:bodyPr/>
        <a:lstStyle/>
        <a:p>
          <a:r>
            <a:rPr lang="de-DE" sz="1400" dirty="0"/>
            <a:t>Saatstärke</a:t>
          </a:r>
        </a:p>
      </dgm:t>
    </dgm:pt>
    <dgm:pt modelId="{1B936ABB-DD51-4C2C-8AFD-76C78696E1FD}" type="parTrans" cxnId="{7D82C1BC-0E1B-4896-8E47-4DFE300891A4}">
      <dgm:prSet/>
      <dgm:spPr/>
      <dgm:t>
        <a:bodyPr/>
        <a:lstStyle/>
        <a:p>
          <a:endParaRPr lang="de-DE" sz="1400"/>
        </a:p>
      </dgm:t>
    </dgm:pt>
    <dgm:pt modelId="{0EFD7FFD-3A30-4761-AC85-174BE0CCE4C7}" type="sibTrans" cxnId="{7D82C1BC-0E1B-4896-8E47-4DFE300891A4}">
      <dgm:prSet/>
      <dgm:spPr/>
      <dgm:t>
        <a:bodyPr/>
        <a:lstStyle/>
        <a:p>
          <a:endParaRPr lang="de-DE" sz="1400"/>
        </a:p>
      </dgm:t>
    </dgm:pt>
    <dgm:pt modelId="{763EFF61-39CD-4FBF-AB73-160C9276CA12}">
      <dgm:prSet custT="1"/>
      <dgm:spPr/>
      <dgm:t>
        <a:bodyPr/>
        <a:lstStyle/>
        <a:p>
          <a:r>
            <a:rPr lang="de-DE" sz="1400" dirty="0"/>
            <a:t>Saatzeit</a:t>
          </a:r>
        </a:p>
      </dgm:t>
    </dgm:pt>
    <dgm:pt modelId="{AB77D309-5E28-4020-BBF2-FEC2C1EC2582}" type="parTrans" cxnId="{9302DD82-AB91-4715-8628-2AE99FF491A5}">
      <dgm:prSet/>
      <dgm:spPr/>
      <dgm:t>
        <a:bodyPr/>
        <a:lstStyle/>
        <a:p>
          <a:endParaRPr lang="de-DE"/>
        </a:p>
      </dgm:t>
    </dgm:pt>
    <dgm:pt modelId="{FBF5D47C-9A11-43B9-BBCE-758E5A523B09}" type="sibTrans" cxnId="{9302DD82-AB91-4715-8628-2AE99FF491A5}">
      <dgm:prSet/>
      <dgm:spPr/>
      <dgm:t>
        <a:bodyPr/>
        <a:lstStyle/>
        <a:p>
          <a:endParaRPr lang="de-DE"/>
        </a:p>
      </dgm:t>
    </dgm:pt>
    <dgm:pt modelId="{E8F89817-3E6F-44D8-A6C0-658201C1EDD2}">
      <dgm:prSet phldrT="[Text]" custT="1"/>
      <dgm:spPr>
        <a:solidFill>
          <a:schemeClr val="accent6"/>
        </a:solidFill>
      </dgm:spPr>
      <dgm:t>
        <a:bodyPr/>
        <a:lstStyle/>
        <a:p>
          <a:r>
            <a:rPr lang="de-DE" sz="1400" dirty="0"/>
            <a:t>Sorte</a:t>
          </a:r>
        </a:p>
      </dgm:t>
    </dgm:pt>
    <dgm:pt modelId="{E0E6A299-10C6-4750-BE7F-DFA938B71400}" type="parTrans" cxnId="{AC433A48-5B2D-4154-803B-2D5AD0DB7BF4}">
      <dgm:prSet/>
      <dgm:spPr/>
      <dgm:t>
        <a:bodyPr/>
        <a:lstStyle/>
        <a:p>
          <a:endParaRPr lang="de-DE"/>
        </a:p>
      </dgm:t>
    </dgm:pt>
    <dgm:pt modelId="{BD5F249C-674B-43C8-BC32-91E8E09C9FC4}" type="sibTrans" cxnId="{AC433A48-5B2D-4154-803B-2D5AD0DB7BF4}">
      <dgm:prSet/>
      <dgm:spPr/>
      <dgm:t>
        <a:bodyPr/>
        <a:lstStyle/>
        <a:p>
          <a:endParaRPr lang="de-DE"/>
        </a:p>
      </dgm:t>
    </dgm:pt>
    <dgm:pt modelId="{68A741A2-F90C-408E-B939-2308F8178A82}" type="pres">
      <dgm:prSet presAssocID="{1659C015-59E9-4844-AB49-C3E6743D00DE}" presName="Name0" presStyleCnt="0">
        <dgm:presLayoutVars>
          <dgm:chMax val="1"/>
          <dgm:chPref val="1"/>
        </dgm:presLayoutVars>
      </dgm:prSet>
      <dgm:spPr/>
    </dgm:pt>
    <dgm:pt modelId="{9A684778-DE1E-43A8-9783-EAC7A8F17914}" type="pres">
      <dgm:prSet presAssocID="{A113B5F4-9C17-47F1-A70F-FB6ED50B1071}" presName="Parent" presStyleLbl="node0" presStyleIdx="0" presStyleCnt="1" custScaleX="54726" custScaleY="54454">
        <dgm:presLayoutVars>
          <dgm:chMax val="5"/>
          <dgm:chPref val="5"/>
        </dgm:presLayoutVars>
      </dgm:prSet>
      <dgm:spPr>
        <a:prstGeom prst="rect">
          <a:avLst/>
        </a:prstGeom>
      </dgm:spPr>
    </dgm:pt>
    <dgm:pt modelId="{316AC925-8A39-4D7F-BA49-594A30A087A8}" type="pres">
      <dgm:prSet presAssocID="{A113B5F4-9C17-47F1-A70F-FB6ED50B1071}" presName="Accent1" presStyleLbl="node1" presStyleIdx="0" presStyleCnt="17"/>
      <dgm:spPr>
        <a:prstGeom prst="rect">
          <a:avLst/>
        </a:prstGeom>
        <a:solidFill>
          <a:schemeClr val="bg2"/>
        </a:solidFill>
      </dgm:spPr>
    </dgm:pt>
    <dgm:pt modelId="{B303DB35-7622-463A-9B67-60D9FEDE02F3}" type="pres">
      <dgm:prSet presAssocID="{A113B5F4-9C17-47F1-A70F-FB6ED50B1071}" presName="Accent2" presStyleLbl="node1" presStyleIdx="1" presStyleCnt="17"/>
      <dgm:spPr>
        <a:prstGeom prst="rect">
          <a:avLst/>
        </a:prstGeom>
        <a:solidFill>
          <a:schemeClr val="tx2"/>
        </a:solidFill>
      </dgm:spPr>
    </dgm:pt>
    <dgm:pt modelId="{842413C8-9DA0-4F8B-9426-BB1DEE2E3B5F}" type="pres">
      <dgm:prSet presAssocID="{A113B5F4-9C17-47F1-A70F-FB6ED50B1071}" presName="Accent3" presStyleLbl="node1" presStyleIdx="2" presStyleCnt="17" custLinFactX="200000" custLinFactNeighborX="283539" custLinFactNeighborY="44435"/>
      <dgm:spPr>
        <a:prstGeom prst="rect">
          <a:avLst/>
        </a:prstGeom>
      </dgm:spPr>
    </dgm:pt>
    <dgm:pt modelId="{AEA08F3A-3750-4DDA-BED6-7A3D88900268}" type="pres">
      <dgm:prSet presAssocID="{A113B5F4-9C17-47F1-A70F-FB6ED50B1071}" presName="Accent4" presStyleLbl="node1" presStyleIdx="3" presStyleCnt="17"/>
      <dgm:spPr>
        <a:prstGeom prst="rect">
          <a:avLst/>
        </a:prstGeom>
      </dgm:spPr>
    </dgm:pt>
    <dgm:pt modelId="{D16749DE-AFA8-45AA-BA39-75BAA2339F2C}" type="pres">
      <dgm:prSet presAssocID="{A113B5F4-9C17-47F1-A70F-FB6ED50B1071}" presName="Accent5" presStyleLbl="node1" presStyleIdx="4" presStyleCnt="17"/>
      <dgm:spPr>
        <a:prstGeom prst="rect">
          <a:avLst/>
        </a:prstGeom>
      </dgm:spPr>
    </dgm:pt>
    <dgm:pt modelId="{FB63E1BC-AF7C-40E6-BBCF-3DBCBB1BB43F}" type="pres">
      <dgm:prSet presAssocID="{A113B5F4-9C17-47F1-A70F-FB6ED50B1071}" presName="Accent6" presStyleLbl="node1" presStyleIdx="5" presStyleCnt="17"/>
      <dgm:spPr>
        <a:prstGeom prst="rect">
          <a:avLst/>
        </a:prstGeom>
        <a:solidFill>
          <a:schemeClr val="accent6"/>
        </a:solidFill>
      </dgm:spPr>
    </dgm:pt>
    <dgm:pt modelId="{33A8DEB6-3F2F-4858-A816-896A1C2588B4}" type="pres">
      <dgm:prSet presAssocID="{DD0EE54A-FB0A-4813-B95A-2F4FA0327661}" presName="Child1" presStyleLbl="node1" presStyleIdx="6" presStyleCnt="17" custLinFactX="104918" custLinFactNeighborX="200000" custLinFactNeighborY="-47215">
        <dgm:presLayoutVars>
          <dgm:chMax val="0"/>
          <dgm:chPref val="0"/>
        </dgm:presLayoutVars>
      </dgm:prSet>
      <dgm:spPr>
        <a:prstGeom prst="rect">
          <a:avLst/>
        </a:prstGeom>
      </dgm:spPr>
    </dgm:pt>
    <dgm:pt modelId="{298C6919-10EE-44A9-8C83-F16EA6E4BE0B}" type="pres">
      <dgm:prSet presAssocID="{DD0EE54A-FB0A-4813-B95A-2F4FA0327661}" presName="Accent7" presStyleCnt="0"/>
      <dgm:spPr/>
    </dgm:pt>
    <dgm:pt modelId="{F2F2D441-67FA-438D-A615-0A8C124CCDC1}" type="pres">
      <dgm:prSet presAssocID="{DD0EE54A-FB0A-4813-B95A-2F4FA0327661}" presName="AccentHold1" presStyleLbl="node1" presStyleIdx="7" presStyleCnt="17"/>
      <dgm:spPr>
        <a:prstGeom prst="rect">
          <a:avLst/>
        </a:prstGeom>
        <a:solidFill>
          <a:schemeClr val="accent1"/>
        </a:solidFill>
      </dgm:spPr>
    </dgm:pt>
    <dgm:pt modelId="{32A958F5-0EBD-4AA9-BF7B-185BA47907F6}" type="pres">
      <dgm:prSet presAssocID="{DD0EE54A-FB0A-4813-B95A-2F4FA0327661}" presName="Accent8" presStyleCnt="0"/>
      <dgm:spPr/>
    </dgm:pt>
    <dgm:pt modelId="{F74DD54C-C32C-472C-836E-E29A0FE6F680}" type="pres">
      <dgm:prSet presAssocID="{DD0EE54A-FB0A-4813-B95A-2F4FA0327661}" presName="AccentHold2" presStyleLbl="node1" presStyleIdx="8" presStyleCnt="17"/>
      <dgm:spPr>
        <a:prstGeom prst="rect">
          <a:avLst/>
        </a:prstGeom>
      </dgm:spPr>
    </dgm:pt>
    <dgm:pt modelId="{2B4D6AD1-C781-4E5E-983E-48C7677577E1}" type="pres">
      <dgm:prSet presAssocID="{E8F89817-3E6F-44D8-A6C0-658201C1EDD2}" presName="Child2" presStyleLbl="node1" presStyleIdx="9" presStyleCnt="17" custLinFactX="-100000" custLinFactY="100000" custLinFactNeighborX="-169367" custLinFactNeighborY="158422">
        <dgm:presLayoutVars>
          <dgm:chMax val="0"/>
          <dgm:chPref val="0"/>
        </dgm:presLayoutVars>
      </dgm:prSet>
      <dgm:spPr>
        <a:prstGeom prst="rect">
          <a:avLst/>
        </a:prstGeom>
      </dgm:spPr>
    </dgm:pt>
    <dgm:pt modelId="{BA54C376-49F2-4177-AC56-B8AE584CB7FB}" type="pres">
      <dgm:prSet presAssocID="{E8F89817-3E6F-44D8-A6C0-658201C1EDD2}" presName="Accent9" presStyleCnt="0"/>
      <dgm:spPr/>
    </dgm:pt>
    <dgm:pt modelId="{0021AD0E-327B-4E5B-BA60-1F3C78B67A7C}" type="pres">
      <dgm:prSet presAssocID="{E8F89817-3E6F-44D8-A6C0-658201C1EDD2}" presName="AccentHold1" presStyleLbl="node1" presStyleIdx="10" presStyleCnt="17" custLinFactX="100000" custLinFactY="50772" custLinFactNeighborX="132096" custLinFactNeighborY="100000"/>
      <dgm:spPr>
        <a:prstGeom prst="rect">
          <a:avLst/>
        </a:prstGeom>
      </dgm:spPr>
    </dgm:pt>
    <dgm:pt modelId="{DAE0C763-BACC-4B65-BAB5-4E5945880C34}" type="pres">
      <dgm:prSet presAssocID="{E8F89817-3E6F-44D8-A6C0-658201C1EDD2}" presName="Accent10" presStyleCnt="0"/>
      <dgm:spPr/>
    </dgm:pt>
    <dgm:pt modelId="{C05DF995-D4C6-407F-A2C3-91855279D0A8}" type="pres">
      <dgm:prSet presAssocID="{E8F89817-3E6F-44D8-A6C0-658201C1EDD2}" presName="AccentHold2" presStyleLbl="node1" presStyleIdx="11" presStyleCnt="17"/>
      <dgm:spPr>
        <a:prstGeom prst="rect">
          <a:avLst/>
        </a:prstGeom>
        <a:solidFill>
          <a:schemeClr val="accent1"/>
        </a:solidFill>
      </dgm:spPr>
    </dgm:pt>
    <dgm:pt modelId="{AE090FFD-7688-43FD-948A-607413D46944}" type="pres">
      <dgm:prSet presAssocID="{E8F89817-3E6F-44D8-A6C0-658201C1EDD2}" presName="Accent11" presStyleCnt="0"/>
      <dgm:spPr/>
    </dgm:pt>
    <dgm:pt modelId="{D8E7B61F-73CD-458E-A45E-FDF98A9002EA}" type="pres">
      <dgm:prSet presAssocID="{E8F89817-3E6F-44D8-A6C0-658201C1EDD2}" presName="AccentHold3" presStyleLbl="node1" presStyleIdx="12" presStyleCnt="17"/>
      <dgm:spPr>
        <a:prstGeom prst="rect">
          <a:avLst/>
        </a:prstGeom>
      </dgm:spPr>
    </dgm:pt>
    <dgm:pt modelId="{43D723A7-B586-44F6-8588-343F22AA1D68}" type="pres">
      <dgm:prSet presAssocID="{55D4E19C-D4FE-4D10-A77A-B54F47C8968C}" presName="Child3" presStyleLbl="node1" presStyleIdx="13" presStyleCnt="17" custLinFactX="-184891" custLinFactY="-50385" custLinFactNeighborX="-200000" custLinFactNeighborY="-100000">
        <dgm:presLayoutVars>
          <dgm:chMax val="0"/>
          <dgm:chPref val="0"/>
        </dgm:presLayoutVars>
      </dgm:prSet>
      <dgm:spPr>
        <a:prstGeom prst="rect">
          <a:avLst/>
        </a:prstGeom>
      </dgm:spPr>
    </dgm:pt>
    <dgm:pt modelId="{A2878FE5-0170-4430-ACDA-C782052FD946}" type="pres">
      <dgm:prSet presAssocID="{55D4E19C-D4FE-4D10-A77A-B54F47C8968C}" presName="Accent12" presStyleCnt="0"/>
      <dgm:spPr/>
    </dgm:pt>
    <dgm:pt modelId="{818B6C5D-1D3A-49BE-9559-0A48D2A8D558}" type="pres">
      <dgm:prSet presAssocID="{55D4E19C-D4FE-4D10-A77A-B54F47C8968C}" presName="AccentHold1" presStyleLbl="node1" presStyleIdx="14" presStyleCnt="17"/>
      <dgm:spPr>
        <a:prstGeom prst="rect">
          <a:avLst/>
        </a:prstGeom>
      </dgm:spPr>
    </dgm:pt>
    <dgm:pt modelId="{3A362DFD-CE84-4433-B03F-94C433500D8F}" type="pres">
      <dgm:prSet presAssocID="{763EFF61-39CD-4FBF-AB73-160C9276CA12}" presName="Child4" presStyleLbl="node1" presStyleIdx="15" presStyleCnt="17" custLinFactX="100000" custLinFactNeighborX="114330" custLinFactNeighborY="-44693">
        <dgm:presLayoutVars>
          <dgm:chMax val="0"/>
          <dgm:chPref val="0"/>
        </dgm:presLayoutVars>
      </dgm:prSet>
      <dgm:spPr>
        <a:prstGeom prst="rect">
          <a:avLst/>
        </a:prstGeom>
      </dgm:spPr>
    </dgm:pt>
    <dgm:pt modelId="{CF8FFC52-C113-405E-A4F2-94B3AAE5D5EF}" type="pres">
      <dgm:prSet presAssocID="{763EFF61-39CD-4FBF-AB73-160C9276CA12}" presName="Accent13" presStyleCnt="0"/>
      <dgm:spPr/>
    </dgm:pt>
    <dgm:pt modelId="{EC7D0CEC-14A0-470A-90A8-EC6A2C2D262D}" type="pres">
      <dgm:prSet presAssocID="{763EFF61-39CD-4FBF-AB73-160C9276CA12}" presName="AccentHold1" presStyleLbl="node1" presStyleIdx="16" presStyleCnt="17"/>
      <dgm:spPr>
        <a:prstGeom prst="rect">
          <a:avLst/>
        </a:prstGeom>
        <a:solidFill>
          <a:schemeClr val="bg2"/>
        </a:solidFill>
      </dgm:spPr>
    </dgm:pt>
  </dgm:ptLst>
  <dgm:cxnLst>
    <dgm:cxn modelId="{F175D91D-2007-493F-AD5D-37229B665153}" type="presOf" srcId="{E8F89817-3E6F-44D8-A6C0-658201C1EDD2}" destId="{2B4D6AD1-C781-4E5E-983E-48C7677577E1}" srcOrd="0" destOrd="0" presId="urn:microsoft.com/office/officeart/2009/3/layout/CircleRelationship"/>
    <dgm:cxn modelId="{155C5C5D-527D-43AF-A7F3-B4A03F1FB4C7}" type="presOf" srcId="{763EFF61-39CD-4FBF-AB73-160C9276CA12}" destId="{3A362DFD-CE84-4433-B03F-94C433500D8F}" srcOrd="0" destOrd="0" presId="urn:microsoft.com/office/officeart/2009/3/layout/CircleRelationship"/>
    <dgm:cxn modelId="{AC433A48-5B2D-4154-803B-2D5AD0DB7BF4}" srcId="{A113B5F4-9C17-47F1-A70F-FB6ED50B1071}" destId="{E8F89817-3E6F-44D8-A6C0-658201C1EDD2}" srcOrd="1" destOrd="0" parTransId="{E0E6A299-10C6-4750-BE7F-DFA938B71400}" sibTransId="{BD5F249C-674B-43C8-BC32-91E8E09C9FC4}"/>
    <dgm:cxn modelId="{8516F469-9A1C-4D5A-802B-C97695160303}" srcId="{A113B5F4-9C17-47F1-A70F-FB6ED50B1071}" destId="{DD0EE54A-FB0A-4813-B95A-2F4FA0327661}" srcOrd="0" destOrd="0" parTransId="{78A43317-A2A7-4715-A490-16E0600A1F26}" sibTransId="{9F1F1695-817B-45BD-8FE0-B1561BD56DD5}"/>
    <dgm:cxn modelId="{6F10F372-76F8-4AEA-9962-3D93F274CECE}" type="presOf" srcId="{55D4E19C-D4FE-4D10-A77A-B54F47C8968C}" destId="{43D723A7-B586-44F6-8588-343F22AA1D68}" srcOrd="0" destOrd="0" presId="urn:microsoft.com/office/officeart/2009/3/layout/CircleRelationship"/>
    <dgm:cxn modelId="{9302DD82-AB91-4715-8628-2AE99FF491A5}" srcId="{A113B5F4-9C17-47F1-A70F-FB6ED50B1071}" destId="{763EFF61-39CD-4FBF-AB73-160C9276CA12}" srcOrd="3" destOrd="0" parTransId="{AB77D309-5E28-4020-BBF2-FEC2C1EC2582}" sibTransId="{FBF5D47C-9A11-43B9-BBCE-758E5A523B09}"/>
    <dgm:cxn modelId="{2E35B896-A6B4-4D7E-B434-193C9F36F1F2}" type="presOf" srcId="{1659C015-59E9-4844-AB49-C3E6743D00DE}" destId="{68A741A2-F90C-408E-B939-2308F8178A82}" srcOrd="0" destOrd="0" presId="urn:microsoft.com/office/officeart/2009/3/layout/CircleRelationship"/>
    <dgm:cxn modelId="{E229869A-F1A3-459F-9A47-842E144BCDE6}" srcId="{1659C015-59E9-4844-AB49-C3E6743D00DE}" destId="{A113B5F4-9C17-47F1-A70F-FB6ED50B1071}" srcOrd="0" destOrd="0" parTransId="{4F2E54F6-5797-4C07-A61F-99D67BC10345}" sibTransId="{A56BEBDF-D39D-452F-B070-926C83366FD5}"/>
    <dgm:cxn modelId="{7D82C1BC-0E1B-4896-8E47-4DFE300891A4}" srcId="{A113B5F4-9C17-47F1-A70F-FB6ED50B1071}" destId="{55D4E19C-D4FE-4D10-A77A-B54F47C8968C}" srcOrd="2" destOrd="0" parTransId="{1B936ABB-DD51-4C2C-8AFD-76C78696E1FD}" sibTransId="{0EFD7FFD-3A30-4761-AC85-174BE0CCE4C7}"/>
    <dgm:cxn modelId="{2F14D6C0-1E22-47C9-B816-B69897191FFB}" type="presOf" srcId="{A113B5F4-9C17-47F1-A70F-FB6ED50B1071}" destId="{9A684778-DE1E-43A8-9783-EAC7A8F17914}" srcOrd="0" destOrd="0" presId="urn:microsoft.com/office/officeart/2009/3/layout/CircleRelationship"/>
    <dgm:cxn modelId="{2EA3E3EE-847F-40D4-9553-84C27909D0A8}" type="presOf" srcId="{DD0EE54A-FB0A-4813-B95A-2F4FA0327661}" destId="{33A8DEB6-3F2F-4858-A816-896A1C2588B4}" srcOrd="0" destOrd="0" presId="urn:microsoft.com/office/officeart/2009/3/layout/CircleRelationship"/>
    <dgm:cxn modelId="{74E0715E-A9EF-486D-9FC2-229EB01BEC3F}" type="presParOf" srcId="{68A741A2-F90C-408E-B939-2308F8178A82}" destId="{9A684778-DE1E-43A8-9783-EAC7A8F17914}" srcOrd="0" destOrd="0" presId="urn:microsoft.com/office/officeart/2009/3/layout/CircleRelationship"/>
    <dgm:cxn modelId="{291A184C-6107-4516-8243-8DF586F074CE}" type="presParOf" srcId="{68A741A2-F90C-408E-B939-2308F8178A82}" destId="{316AC925-8A39-4D7F-BA49-594A30A087A8}" srcOrd="1" destOrd="0" presId="urn:microsoft.com/office/officeart/2009/3/layout/CircleRelationship"/>
    <dgm:cxn modelId="{6BBC254A-BDDD-4A11-8416-CD383ADB9E65}" type="presParOf" srcId="{68A741A2-F90C-408E-B939-2308F8178A82}" destId="{B303DB35-7622-463A-9B67-60D9FEDE02F3}" srcOrd="2" destOrd="0" presId="urn:microsoft.com/office/officeart/2009/3/layout/CircleRelationship"/>
    <dgm:cxn modelId="{D5DD3ED4-2601-4F0B-98D4-F33171D8B406}" type="presParOf" srcId="{68A741A2-F90C-408E-B939-2308F8178A82}" destId="{842413C8-9DA0-4F8B-9426-BB1DEE2E3B5F}" srcOrd="3" destOrd="0" presId="urn:microsoft.com/office/officeart/2009/3/layout/CircleRelationship"/>
    <dgm:cxn modelId="{85CDB7DE-CE9A-4113-B6FF-6159242E0BAA}" type="presParOf" srcId="{68A741A2-F90C-408E-B939-2308F8178A82}" destId="{AEA08F3A-3750-4DDA-BED6-7A3D88900268}" srcOrd="4" destOrd="0" presId="urn:microsoft.com/office/officeart/2009/3/layout/CircleRelationship"/>
    <dgm:cxn modelId="{417F1E91-0E66-4C3E-90B3-3581E28D3B55}" type="presParOf" srcId="{68A741A2-F90C-408E-B939-2308F8178A82}" destId="{D16749DE-AFA8-45AA-BA39-75BAA2339F2C}" srcOrd="5" destOrd="0" presId="urn:microsoft.com/office/officeart/2009/3/layout/CircleRelationship"/>
    <dgm:cxn modelId="{ECA1766D-6DF3-4B17-8632-34F2D45A5E09}" type="presParOf" srcId="{68A741A2-F90C-408E-B939-2308F8178A82}" destId="{FB63E1BC-AF7C-40E6-BBCF-3DBCBB1BB43F}" srcOrd="6" destOrd="0" presId="urn:microsoft.com/office/officeart/2009/3/layout/CircleRelationship"/>
    <dgm:cxn modelId="{0D1150F8-3D8F-4421-80F6-B2E11413E8E8}" type="presParOf" srcId="{68A741A2-F90C-408E-B939-2308F8178A82}" destId="{33A8DEB6-3F2F-4858-A816-896A1C2588B4}" srcOrd="7" destOrd="0" presId="urn:microsoft.com/office/officeart/2009/3/layout/CircleRelationship"/>
    <dgm:cxn modelId="{38A32DDD-2AA2-4A51-BD49-4A0E5B7A2403}" type="presParOf" srcId="{68A741A2-F90C-408E-B939-2308F8178A82}" destId="{298C6919-10EE-44A9-8C83-F16EA6E4BE0B}" srcOrd="8" destOrd="0" presId="urn:microsoft.com/office/officeart/2009/3/layout/CircleRelationship"/>
    <dgm:cxn modelId="{1A10C293-7FC9-4964-9705-476DB183D80B}" type="presParOf" srcId="{298C6919-10EE-44A9-8C83-F16EA6E4BE0B}" destId="{F2F2D441-67FA-438D-A615-0A8C124CCDC1}" srcOrd="0" destOrd="0" presId="urn:microsoft.com/office/officeart/2009/3/layout/CircleRelationship"/>
    <dgm:cxn modelId="{556F8852-5DB1-4001-A4C4-D2D2F3BA30A2}" type="presParOf" srcId="{68A741A2-F90C-408E-B939-2308F8178A82}" destId="{32A958F5-0EBD-4AA9-BF7B-185BA47907F6}" srcOrd="9" destOrd="0" presId="urn:microsoft.com/office/officeart/2009/3/layout/CircleRelationship"/>
    <dgm:cxn modelId="{83CBB09A-6C5F-4FBB-82D7-12899F902D50}" type="presParOf" srcId="{32A958F5-0EBD-4AA9-BF7B-185BA47907F6}" destId="{F74DD54C-C32C-472C-836E-E29A0FE6F680}" srcOrd="0" destOrd="0" presId="urn:microsoft.com/office/officeart/2009/3/layout/CircleRelationship"/>
    <dgm:cxn modelId="{06FE66B9-B93F-4B5F-9DFA-42A4782CC7F6}" type="presParOf" srcId="{68A741A2-F90C-408E-B939-2308F8178A82}" destId="{2B4D6AD1-C781-4E5E-983E-48C7677577E1}" srcOrd="10" destOrd="0" presId="urn:microsoft.com/office/officeart/2009/3/layout/CircleRelationship"/>
    <dgm:cxn modelId="{260CFF82-DBEF-4AFA-8770-901469D49442}" type="presParOf" srcId="{68A741A2-F90C-408E-B939-2308F8178A82}" destId="{BA54C376-49F2-4177-AC56-B8AE584CB7FB}" srcOrd="11" destOrd="0" presId="urn:microsoft.com/office/officeart/2009/3/layout/CircleRelationship"/>
    <dgm:cxn modelId="{F3C0FC2F-CC45-4EFF-AD3E-8E40A1265B63}" type="presParOf" srcId="{BA54C376-49F2-4177-AC56-B8AE584CB7FB}" destId="{0021AD0E-327B-4E5B-BA60-1F3C78B67A7C}" srcOrd="0" destOrd="0" presId="urn:microsoft.com/office/officeart/2009/3/layout/CircleRelationship"/>
    <dgm:cxn modelId="{0DF10B21-D4E1-4F64-8B8E-6BA118EC11B3}" type="presParOf" srcId="{68A741A2-F90C-408E-B939-2308F8178A82}" destId="{DAE0C763-BACC-4B65-BAB5-4E5945880C34}" srcOrd="12" destOrd="0" presId="urn:microsoft.com/office/officeart/2009/3/layout/CircleRelationship"/>
    <dgm:cxn modelId="{9F7532C5-26F1-497B-8123-8964671D0033}" type="presParOf" srcId="{DAE0C763-BACC-4B65-BAB5-4E5945880C34}" destId="{C05DF995-D4C6-407F-A2C3-91855279D0A8}" srcOrd="0" destOrd="0" presId="urn:microsoft.com/office/officeart/2009/3/layout/CircleRelationship"/>
    <dgm:cxn modelId="{B01A0B04-7DD4-421C-B8A7-C04389734EF5}" type="presParOf" srcId="{68A741A2-F90C-408E-B939-2308F8178A82}" destId="{AE090FFD-7688-43FD-948A-607413D46944}" srcOrd="13" destOrd="0" presId="urn:microsoft.com/office/officeart/2009/3/layout/CircleRelationship"/>
    <dgm:cxn modelId="{C21C72F7-26CA-4737-B250-7640C97D1E8B}" type="presParOf" srcId="{AE090FFD-7688-43FD-948A-607413D46944}" destId="{D8E7B61F-73CD-458E-A45E-FDF98A9002EA}" srcOrd="0" destOrd="0" presId="urn:microsoft.com/office/officeart/2009/3/layout/CircleRelationship"/>
    <dgm:cxn modelId="{75E99665-1FAA-4388-802F-ABEB5E0E26DB}" type="presParOf" srcId="{68A741A2-F90C-408E-B939-2308F8178A82}" destId="{43D723A7-B586-44F6-8588-343F22AA1D68}" srcOrd="14" destOrd="0" presId="urn:microsoft.com/office/officeart/2009/3/layout/CircleRelationship"/>
    <dgm:cxn modelId="{3E57BB14-D510-4202-9259-6C4E16C82ACE}" type="presParOf" srcId="{68A741A2-F90C-408E-B939-2308F8178A82}" destId="{A2878FE5-0170-4430-ACDA-C782052FD946}" srcOrd="15" destOrd="0" presId="urn:microsoft.com/office/officeart/2009/3/layout/CircleRelationship"/>
    <dgm:cxn modelId="{E75EB2A2-5FAA-4AF2-95E4-2497848EDFF0}" type="presParOf" srcId="{A2878FE5-0170-4430-ACDA-C782052FD946}" destId="{818B6C5D-1D3A-49BE-9559-0A48D2A8D558}" srcOrd="0" destOrd="0" presId="urn:microsoft.com/office/officeart/2009/3/layout/CircleRelationship"/>
    <dgm:cxn modelId="{7CFF9325-307C-40C5-B894-FD2B74AB149C}" type="presParOf" srcId="{68A741A2-F90C-408E-B939-2308F8178A82}" destId="{3A362DFD-CE84-4433-B03F-94C433500D8F}" srcOrd="16" destOrd="0" presId="urn:microsoft.com/office/officeart/2009/3/layout/CircleRelationship"/>
    <dgm:cxn modelId="{10B47013-130D-47DA-892F-D72C142C30E4}" type="presParOf" srcId="{68A741A2-F90C-408E-B939-2308F8178A82}" destId="{CF8FFC52-C113-405E-A4F2-94B3AAE5D5EF}" srcOrd="17" destOrd="0" presId="urn:microsoft.com/office/officeart/2009/3/layout/CircleRelationship"/>
    <dgm:cxn modelId="{5A76F3E7-F505-4C07-A8D0-0731AB66E911}" type="presParOf" srcId="{CF8FFC52-C113-405E-A4F2-94B3AAE5D5EF}" destId="{EC7D0CEC-14A0-470A-90A8-EC6A2C2D262D}"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57970-381E-4AD9-8387-79E41CE3B7DE}"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de-DE"/>
        </a:p>
      </dgm:t>
    </dgm:pt>
    <dgm:pt modelId="{04919140-6E91-4F5F-8983-3017A54450A0}">
      <dgm:prSet phldrT="[Text]" custT="1"/>
      <dgm:spPr>
        <a:solidFill>
          <a:schemeClr val="accent6"/>
        </a:solidFill>
      </dgm:spPr>
      <dgm:t>
        <a:bodyPr anchor="b"/>
        <a:lstStyle/>
        <a:p>
          <a:r>
            <a:rPr lang="de-DE" sz="2400" dirty="0">
              <a:solidFill>
                <a:schemeClr val="bg1"/>
              </a:solidFill>
            </a:rPr>
            <a:t>Witterung</a:t>
          </a:r>
        </a:p>
      </dgm:t>
    </dgm:pt>
    <dgm:pt modelId="{6D6BD8EA-DD95-4C96-ABA7-7FDB709586E7}" type="parTrans" cxnId="{B0F089D3-5F76-4CBD-9637-C4C42F98EC7B}">
      <dgm:prSet/>
      <dgm:spPr/>
      <dgm:t>
        <a:bodyPr/>
        <a:lstStyle/>
        <a:p>
          <a:endParaRPr lang="de-DE" sz="2400"/>
        </a:p>
      </dgm:t>
    </dgm:pt>
    <dgm:pt modelId="{1D4DB43F-4B16-4182-B34D-8B4FF2073A3C}" type="sibTrans" cxnId="{B0F089D3-5F76-4CBD-9637-C4C42F98EC7B}">
      <dgm:prSet/>
      <dgm:spPr/>
      <dgm:t>
        <a:bodyPr/>
        <a:lstStyle/>
        <a:p>
          <a:endParaRPr lang="de-DE" sz="2400"/>
        </a:p>
      </dgm:t>
    </dgm:pt>
    <dgm:pt modelId="{CE7C823C-8BFB-42EF-9A69-ED1E8F9F6434}">
      <dgm:prSet phldrT="[Text]" custT="1"/>
      <dgm:spPr>
        <a:solidFill>
          <a:schemeClr val="accent6"/>
        </a:solidFill>
      </dgm:spPr>
      <dgm:t>
        <a:bodyPr/>
        <a:lstStyle/>
        <a:p>
          <a:r>
            <a:rPr lang="de-DE" sz="2400" dirty="0">
              <a:solidFill>
                <a:schemeClr val="bg1"/>
              </a:solidFill>
            </a:rPr>
            <a:t>Standort</a:t>
          </a:r>
        </a:p>
      </dgm:t>
    </dgm:pt>
    <dgm:pt modelId="{79D09E23-6B93-48F8-B4DF-4BF845F89E06}" type="parTrans" cxnId="{0D9B8862-7ED3-452B-97D3-6DF961805F8D}">
      <dgm:prSet/>
      <dgm:spPr/>
      <dgm:t>
        <a:bodyPr/>
        <a:lstStyle/>
        <a:p>
          <a:endParaRPr lang="de-DE" sz="2400"/>
        </a:p>
      </dgm:t>
    </dgm:pt>
    <dgm:pt modelId="{26FF47FD-90D7-40C7-BF4F-C32C16D57D09}" type="sibTrans" cxnId="{0D9B8862-7ED3-452B-97D3-6DF961805F8D}">
      <dgm:prSet/>
      <dgm:spPr/>
      <dgm:t>
        <a:bodyPr/>
        <a:lstStyle/>
        <a:p>
          <a:endParaRPr lang="de-DE" sz="2400"/>
        </a:p>
      </dgm:t>
    </dgm:pt>
    <dgm:pt modelId="{20C6B194-566A-4E18-8B72-7BCB3419DC3E}">
      <dgm:prSet phldrT="[Text]" custT="1"/>
      <dgm:spPr>
        <a:solidFill>
          <a:schemeClr val="accent6"/>
        </a:solidFill>
      </dgm:spPr>
      <dgm:t>
        <a:bodyPr/>
        <a:lstStyle/>
        <a:p>
          <a:r>
            <a:rPr lang="de-DE" sz="2400" dirty="0">
              <a:solidFill>
                <a:schemeClr val="bg1"/>
              </a:solidFill>
            </a:rPr>
            <a:t>Pflanzenbau</a:t>
          </a:r>
        </a:p>
      </dgm:t>
    </dgm:pt>
    <dgm:pt modelId="{C1DFF7A6-C7C5-485A-ACB4-45A0DC0A6840}" type="parTrans" cxnId="{3C1390F1-F19C-472B-A051-5ED9CFC8D7E2}">
      <dgm:prSet/>
      <dgm:spPr/>
      <dgm:t>
        <a:bodyPr/>
        <a:lstStyle/>
        <a:p>
          <a:endParaRPr lang="de-DE" sz="2400"/>
        </a:p>
      </dgm:t>
    </dgm:pt>
    <dgm:pt modelId="{C10A038C-D1D7-4229-AC20-2243C81B144C}" type="sibTrans" cxnId="{3C1390F1-F19C-472B-A051-5ED9CFC8D7E2}">
      <dgm:prSet/>
      <dgm:spPr/>
      <dgm:t>
        <a:bodyPr/>
        <a:lstStyle/>
        <a:p>
          <a:endParaRPr lang="de-DE" sz="2400"/>
        </a:p>
      </dgm:t>
    </dgm:pt>
    <dgm:pt modelId="{21981F8F-4AC9-492B-8017-51D1493B4E8E}">
      <dgm:prSet custT="1"/>
      <dgm:spPr>
        <a:solidFill>
          <a:schemeClr val="accent6">
            <a:lumMod val="75000"/>
          </a:schemeClr>
        </a:solidFill>
      </dgm:spPr>
      <dgm:t>
        <a:bodyPr/>
        <a:lstStyle/>
        <a:p>
          <a:r>
            <a:rPr lang="de-DE" sz="2400" b="1" dirty="0">
              <a:solidFill>
                <a:schemeClr val="bg1"/>
              </a:solidFill>
            </a:rPr>
            <a:t>Sortenwahl</a:t>
          </a:r>
        </a:p>
      </dgm:t>
    </dgm:pt>
    <dgm:pt modelId="{652D0BB5-DCA2-464A-8D55-89B22CC1F8C7}" type="parTrans" cxnId="{B646E4DE-B4C2-4CB5-BACC-AFF78F8FB874}">
      <dgm:prSet/>
      <dgm:spPr/>
      <dgm:t>
        <a:bodyPr/>
        <a:lstStyle/>
        <a:p>
          <a:endParaRPr lang="de-DE" sz="2400"/>
        </a:p>
      </dgm:t>
    </dgm:pt>
    <dgm:pt modelId="{10D6626C-4771-4A6E-A27B-84315BD5504C}" type="sibTrans" cxnId="{B646E4DE-B4C2-4CB5-BACC-AFF78F8FB874}">
      <dgm:prSet/>
      <dgm:spPr/>
      <dgm:t>
        <a:bodyPr/>
        <a:lstStyle/>
        <a:p>
          <a:endParaRPr lang="de-DE" sz="2400"/>
        </a:p>
      </dgm:t>
    </dgm:pt>
    <dgm:pt modelId="{E0B03CCF-EBEF-4264-B4DD-BC7D050FFB77}" type="pres">
      <dgm:prSet presAssocID="{27357970-381E-4AD9-8387-79E41CE3B7DE}" presName="Name0" presStyleCnt="0">
        <dgm:presLayoutVars>
          <dgm:dir/>
          <dgm:animLvl val="lvl"/>
          <dgm:resizeHandles val="exact"/>
        </dgm:presLayoutVars>
      </dgm:prSet>
      <dgm:spPr/>
    </dgm:pt>
    <dgm:pt modelId="{CBB9C031-A2BE-40D6-B8F4-50546A4E940B}" type="pres">
      <dgm:prSet presAssocID="{04919140-6E91-4F5F-8983-3017A54450A0}" presName="Name8" presStyleCnt="0"/>
      <dgm:spPr/>
    </dgm:pt>
    <dgm:pt modelId="{A4055EAB-8BE6-4292-BE25-A71122B2C3D1}" type="pres">
      <dgm:prSet presAssocID="{04919140-6E91-4F5F-8983-3017A54450A0}" presName="level" presStyleLbl="node1" presStyleIdx="0" presStyleCnt="4">
        <dgm:presLayoutVars>
          <dgm:chMax val="1"/>
          <dgm:bulletEnabled val="1"/>
        </dgm:presLayoutVars>
      </dgm:prSet>
      <dgm:spPr/>
    </dgm:pt>
    <dgm:pt modelId="{510EEAEE-5A75-4F62-AC69-313BEFE02CD2}" type="pres">
      <dgm:prSet presAssocID="{04919140-6E91-4F5F-8983-3017A54450A0}" presName="levelTx" presStyleLbl="revTx" presStyleIdx="0" presStyleCnt="0">
        <dgm:presLayoutVars>
          <dgm:chMax val="1"/>
          <dgm:bulletEnabled val="1"/>
        </dgm:presLayoutVars>
      </dgm:prSet>
      <dgm:spPr/>
    </dgm:pt>
    <dgm:pt modelId="{267560A8-31E0-4D4F-9264-97D25C0B2BD5}" type="pres">
      <dgm:prSet presAssocID="{CE7C823C-8BFB-42EF-9A69-ED1E8F9F6434}" presName="Name8" presStyleCnt="0"/>
      <dgm:spPr/>
    </dgm:pt>
    <dgm:pt modelId="{588CF999-E27F-4AD2-BE26-8EE871077634}" type="pres">
      <dgm:prSet presAssocID="{CE7C823C-8BFB-42EF-9A69-ED1E8F9F6434}" presName="level" presStyleLbl="node1" presStyleIdx="1" presStyleCnt="4">
        <dgm:presLayoutVars>
          <dgm:chMax val="1"/>
          <dgm:bulletEnabled val="1"/>
        </dgm:presLayoutVars>
      </dgm:prSet>
      <dgm:spPr/>
    </dgm:pt>
    <dgm:pt modelId="{C377B354-5EB0-495B-8DB9-FA0A0A8147CC}" type="pres">
      <dgm:prSet presAssocID="{CE7C823C-8BFB-42EF-9A69-ED1E8F9F6434}" presName="levelTx" presStyleLbl="revTx" presStyleIdx="0" presStyleCnt="0">
        <dgm:presLayoutVars>
          <dgm:chMax val="1"/>
          <dgm:bulletEnabled val="1"/>
        </dgm:presLayoutVars>
      </dgm:prSet>
      <dgm:spPr/>
    </dgm:pt>
    <dgm:pt modelId="{EDB5D455-F22B-403D-AF3F-27E9B71CBDCB}" type="pres">
      <dgm:prSet presAssocID="{20C6B194-566A-4E18-8B72-7BCB3419DC3E}" presName="Name8" presStyleCnt="0"/>
      <dgm:spPr/>
    </dgm:pt>
    <dgm:pt modelId="{BE65C5E6-031E-4377-9CBA-38D0B34A9FDF}" type="pres">
      <dgm:prSet presAssocID="{20C6B194-566A-4E18-8B72-7BCB3419DC3E}" presName="level" presStyleLbl="node1" presStyleIdx="2" presStyleCnt="4">
        <dgm:presLayoutVars>
          <dgm:chMax val="1"/>
          <dgm:bulletEnabled val="1"/>
        </dgm:presLayoutVars>
      </dgm:prSet>
      <dgm:spPr/>
    </dgm:pt>
    <dgm:pt modelId="{A28BC08E-2CAD-4B0A-BC9A-767F45501FEE}" type="pres">
      <dgm:prSet presAssocID="{20C6B194-566A-4E18-8B72-7BCB3419DC3E}" presName="levelTx" presStyleLbl="revTx" presStyleIdx="0" presStyleCnt="0">
        <dgm:presLayoutVars>
          <dgm:chMax val="1"/>
          <dgm:bulletEnabled val="1"/>
        </dgm:presLayoutVars>
      </dgm:prSet>
      <dgm:spPr/>
    </dgm:pt>
    <dgm:pt modelId="{3B287FCD-F6D6-4059-990E-CCEEE3BD66CC}" type="pres">
      <dgm:prSet presAssocID="{21981F8F-4AC9-492B-8017-51D1493B4E8E}" presName="Name8" presStyleCnt="0"/>
      <dgm:spPr/>
    </dgm:pt>
    <dgm:pt modelId="{F2AED09C-B8FE-48E0-A9F9-2D96CDD93559}" type="pres">
      <dgm:prSet presAssocID="{21981F8F-4AC9-492B-8017-51D1493B4E8E}" presName="level" presStyleLbl="node1" presStyleIdx="3" presStyleCnt="4" custLinFactNeighborX="0" custLinFactNeighborY="2874">
        <dgm:presLayoutVars>
          <dgm:chMax val="1"/>
          <dgm:bulletEnabled val="1"/>
        </dgm:presLayoutVars>
      </dgm:prSet>
      <dgm:spPr/>
    </dgm:pt>
    <dgm:pt modelId="{FFF61C89-0B1F-4E62-93A2-35B7738CD9A9}" type="pres">
      <dgm:prSet presAssocID="{21981F8F-4AC9-492B-8017-51D1493B4E8E}" presName="levelTx" presStyleLbl="revTx" presStyleIdx="0" presStyleCnt="0">
        <dgm:presLayoutVars>
          <dgm:chMax val="1"/>
          <dgm:bulletEnabled val="1"/>
        </dgm:presLayoutVars>
      </dgm:prSet>
      <dgm:spPr/>
    </dgm:pt>
  </dgm:ptLst>
  <dgm:cxnLst>
    <dgm:cxn modelId="{3F3A0B0C-04EB-4FBD-B747-E7CEFC05127B}" type="presOf" srcId="{CE7C823C-8BFB-42EF-9A69-ED1E8F9F6434}" destId="{588CF999-E27F-4AD2-BE26-8EE871077634}" srcOrd="0" destOrd="0" presId="urn:microsoft.com/office/officeart/2005/8/layout/pyramid1"/>
    <dgm:cxn modelId="{72F1AA18-D0E4-440E-A44D-881AA300322A}" type="presOf" srcId="{04919140-6E91-4F5F-8983-3017A54450A0}" destId="{510EEAEE-5A75-4F62-AC69-313BEFE02CD2}" srcOrd="1" destOrd="0" presId="urn:microsoft.com/office/officeart/2005/8/layout/pyramid1"/>
    <dgm:cxn modelId="{3BB24C1D-F6B4-4DE3-886A-D7645CA7E23E}" type="presOf" srcId="{21981F8F-4AC9-492B-8017-51D1493B4E8E}" destId="{F2AED09C-B8FE-48E0-A9F9-2D96CDD93559}" srcOrd="0" destOrd="0" presId="urn:microsoft.com/office/officeart/2005/8/layout/pyramid1"/>
    <dgm:cxn modelId="{02A0B13A-1D84-4618-B7A3-4CCD6AEAFD12}" type="presOf" srcId="{04919140-6E91-4F5F-8983-3017A54450A0}" destId="{A4055EAB-8BE6-4292-BE25-A71122B2C3D1}" srcOrd="0" destOrd="0" presId="urn:microsoft.com/office/officeart/2005/8/layout/pyramid1"/>
    <dgm:cxn modelId="{0D9B8862-7ED3-452B-97D3-6DF961805F8D}" srcId="{27357970-381E-4AD9-8387-79E41CE3B7DE}" destId="{CE7C823C-8BFB-42EF-9A69-ED1E8F9F6434}" srcOrd="1" destOrd="0" parTransId="{79D09E23-6B93-48F8-B4DF-4BF845F89E06}" sibTransId="{26FF47FD-90D7-40C7-BF4F-C32C16D57D09}"/>
    <dgm:cxn modelId="{49261E73-D14F-4B91-9FAC-7FDF4ECF713E}" type="presOf" srcId="{20C6B194-566A-4E18-8B72-7BCB3419DC3E}" destId="{A28BC08E-2CAD-4B0A-BC9A-767F45501FEE}" srcOrd="1" destOrd="0" presId="urn:microsoft.com/office/officeart/2005/8/layout/pyramid1"/>
    <dgm:cxn modelId="{7B666156-BE2B-4A83-9FFE-26C2B7BA904E}" type="presOf" srcId="{CE7C823C-8BFB-42EF-9A69-ED1E8F9F6434}" destId="{C377B354-5EB0-495B-8DB9-FA0A0A8147CC}" srcOrd="1" destOrd="0" presId="urn:microsoft.com/office/officeart/2005/8/layout/pyramid1"/>
    <dgm:cxn modelId="{78B113A9-C52F-4806-9EA8-B153BAC4B898}" type="presOf" srcId="{27357970-381E-4AD9-8387-79E41CE3B7DE}" destId="{E0B03CCF-EBEF-4264-B4DD-BC7D050FFB77}" srcOrd="0" destOrd="0" presId="urn:microsoft.com/office/officeart/2005/8/layout/pyramid1"/>
    <dgm:cxn modelId="{AC64D3D0-3367-44B9-ACA0-97814E65FB9B}" type="presOf" srcId="{20C6B194-566A-4E18-8B72-7BCB3419DC3E}" destId="{BE65C5E6-031E-4377-9CBA-38D0B34A9FDF}" srcOrd="0" destOrd="0" presId="urn:microsoft.com/office/officeart/2005/8/layout/pyramid1"/>
    <dgm:cxn modelId="{B0F089D3-5F76-4CBD-9637-C4C42F98EC7B}" srcId="{27357970-381E-4AD9-8387-79E41CE3B7DE}" destId="{04919140-6E91-4F5F-8983-3017A54450A0}" srcOrd="0" destOrd="0" parTransId="{6D6BD8EA-DD95-4C96-ABA7-7FDB709586E7}" sibTransId="{1D4DB43F-4B16-4182-B34D-8B4FF2073A3C}"/>
    <dgm:cxn modelId="{B646E4DE-B4C2-4CB5-BACC-AFF78F8FB874}" srcId="{27357970-381E-4AD9-8387-79E41CE3B7DE}" destId="{21981F8F-4AC9-492B-8017-51D1493B4E8E}" srcOrd="3" destOrd="0" parTransId="{652D0BB5-DCA2-464A-8D55-89B22CC1F8C7}" sibTransId="{10D6626C-4771-4A6E-A27B-84315BD5504C}"/>
    <dgm:cxn modelId="{04E2E5EE-A2F2-4A4E-8F92-4B99D15573AF}" type="presOf" srcId="{21981F8F-4AC9-492B-8017-51D1493B4E8E}" destId="{FFF61C89-0B1F-4E62-93A2-35B7738CD9A9}" srcOrd="1" destOrd="0" presId="urn:microsoft.com/office/officeart/2005/8/layout/pyramid1"/>
    <dgm:cxn modelId="{3C1390F1-F19C-472B-A051-5ED9CFC8D7E2}" srcId="{27357970-381E-4AD9-8387-79E41CE3B7DE}" destId="{20C6B194-566A-4E18-8B72-7BCB3419DC3E}" srcOrd="2" destOrd="0" parTransId="{C1DFF7A6-C7C5-485A-ACB4-45A0DC0A6840}" sibTransId="{C10A038C-D1D7-4229-AC20-2243C81B144C}"/>
    <dgm:cxn modelId="{D962C82E-4B5E-4289-AEFA-447BD925BE6E}" type="presParOf" srcId="{E0B03CCF-EBEF-4264-B4DD-BC7D050FFB77}" destId="{CBB9C031-A2BE-40D6-B8F4-50546A4E940B}" srcOrd="0" destOrd="0" presId="urn:microsoft.com/office/officeart/2005/8/layout/pyramid1"/>
    <dgm:cxn modelId="{6051967E-3EBC-4490-ADF0-08EA66275616}" type="presParOf" srcId="{CBB9C031-A2BE-40D6-B8F4-50546A4E940B}" destId="{A4055EAB-8BE6-4292-BE25-A71122B2C3D1}" srcOrd="0" destOrd="0" presId="urn:microsoft.com/office/officeart/2005/8/layout/pyramid1"/>
    <dgm:cxn modelId="{EDB75776-FC0C-486D-8A80-C0620EB14F54}" type="presParOf" srcId="{CBB9C031-A2BE-40D6-B8F4-50546A4E940B}" destId="{510EEAEE-5A75-4F62-AC69-313BEFE02CD2}" srcOrd="1" destOrd="0" presId="urn:microsoft.com/office/officeart/2005/8/layout/pyramid1"/>
    <dgm:cxn modelId="{2A66CC0B-74CA-424B-A1F4-00E536BF234F}" type="presParOf" srcId="{E0B03CCF-EBEF-4264-B4DD-BC7D050FFB77}" destId="{267560A8-31E0-4D4F-9264-97D25C0B2BD5}" srcOrd="1" destOrd="0" presId="urn:microsoft.com/office/officeart/2005/8/layout/pyramid1"/>
    <dgm:cxn modelId="{FF3CC940-D0E7-480F-B5CB-7F634C54CB27}" type="presParOf" srcId="{267560A8-31E0-4D4F-9264-97D25C0B2BD5}" destId="{588CF999-E27F-4AD2-BE26-8EE871077634}" srcOrd="0" destOrd="0" presId="urn:microsoft.com/office/officeart/2005/8/layout/pyramid1"/>
    <dgm:cxn modelId="{5C0BA1F1-BA24-4F60-8979-DACE1535A1D7}" type="presParOf" srcId="{267560A8-31E0-4D4F-9264-97D25C0B2BD5}" destId="{C377B354-5EB0-495B-8DB9-FA0A0A8147CC}" srcOrd="1" destOrd="0" presId="urn:microsoft.com/office/officeart/2005/8/layout/pyramid1"/>
    <dgm:cxn modelId="{18B9E21C-4486-43ED-B199-BC197C71D63F}" type="presParOf" srcId="{E0B03CCF-EBEF-4264-B4DD-BC7D050FFB77}" destId="{EDB5D455-F22B-403D-AF3F-27E9B71CBDCB}" srcOrd="2" destOrd="0" presId="urn:microsoft.com/office/officeart/2005/8/layout/pyramid1"/>
    <dgm:cxn modelId="{A0888536-14FB-4E07-A823-F9A147581A08}" type="presParOf" srcId="{EDB5D455-F22B-403D-AF3F-27E9B71CBDCB}" destId="{BE65C5E6-031E-4377-9CBA-38D0B34A9FDF}" srcOrd="0" destOrd="0" presId="urn:microsoft.com/office/officeart/2005/8/layout/pyramid1"/>
    <dgm:cxn modelId="{2028C86C-B6D1-4277-A9B1-316824577275}" type="presParOf" srcId="{EDB5D455-F22B-403D-AF3F-27E9B71CBDCB}" destId="{A28BC08E-2CAD-4B0A-BC9A-767F45501FEE}" srcOrd="1" destOrd="0" presId="urn:microsoft.com/office/officeart/2005/8/layout/pyramid1"/>
    <dgm:cxn modelId="{788A4C99-C0D2-444A-B21D-1A86B4A97A48}" type="presParOf" srcId="{E0B03CCF-EBEF-4264-B4DD-BC7D050FFB77}" destId="{3B287FCD-F6D6-4059-990E-CCEEE3BD66CC}" srcOrd="3" destOrd="0" presId="urn:microsoft.com/office/officeart/2005/8/layout/pyramid1"/>
    <dgm:cxn modelId="{1E3F4DB4-BF8E-4F0B-A947-264786CF37CB}" type="presParOf" srcId="{3B287FCD-F6D6-4059-990E-CCEEE3BD66CC}" destId="{F2AED09C-B8FE-48E0-A9F9-2D96CDD93559}" srcOrd="0" destOrd="0" presId="urn:microsoft.com/office/officeart/2005/8/layout/pyramid1"/>
    <dgm:cxn modelId="{7910D349-FF52-4B77-B7AF-D71A54ABDF96}" type="presParOf" srcId="{3B287FCD-F6D6-4059-990E-CCEEE3BD66CC}" destId="{FFF61C89-0B1F-4E62-93A2-35B7738CD9A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84778-DE1E-43A8-9783-EAC7A8F17914}">
      <dsp:nvSpPr>
        <dsp:cNvPr id="0" name=""/>
        <dsp:cNvSpPr/>
      </dsp:nvSpPr>
      <dsp:spPr>
        <a:xfrm>
          <a:off x="2495583" y="936714"/>
          <a:ext cx="1875033" cy="1865815"/>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Stickstoffdüngung</a:t>
          </a:r>
        </a:p>
      </dsp:txBody>
      <dsp:txXfrm>
        <a:off x="2495583" y="936714"/>
        <a:ext cx="1875033" cy="1865815"/>
      </dsp:txXfrm>
    </dsp:sp>
    <dsp:sp modelId="{316AC925-8A39-4D7F-BA49-594A30A087A8}">
      <dsp:nvSpPr>
        <dsp:cNvPr id="0" name=""/>
        <dsp:cNvSpPr/>
      </dsp:nvSpPr>
      <dsp:spPr>
        <a:xfrm>
          <a:off x="3675220" y="0"/>
          <a:ext cx="380925" cy="381336"/>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3DB35-7622-463A-9B67-60D9FEDE02F3}">
      <dsp:nvSpPr>
        <dsp:cNvPr id="0" name=""/>
        <dsp:cNvSpPr/>
      </dsp:nvSpPr>
      <dsp:spPr>
        <a:xfrm>
          <a:off x="2773509" y="3328260"/>
          <a:ext cx="276206" cy="276034"/>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413C8-9DA0-4F8B-9426-BB1DEE2E3B5F}">
      <dsp:nvSpPr>
        <dsp:cNvPr id="0" name=""/>
        <dsp:cNvSpPr/>
      </dsp:nvSpPr>
      <dsp:spPr>
        <a:xfrm>
          <a:off x="6702458" y="1669471"/>
          <a:ext cx="276206" cy="27603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A08F3A-3750-4DDA-BED6-7A3D88900268}">
      <dsp:nvSpPr>
        <dsp:cNvPr id="0" name=""/>
        <dsp:cNvSpPr/>
      </dsp:nvSpPr>
      <dsp:spPr>
        <a:xfrm>
          <a:off x="4047009" y="3621674"/>
          <a:ext cx="380925" cy="38133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749DE-AFA8-45AA-BA39-75BAA2339F2C}">
      <dsp:nvSpPr>
        <dsp:cNvPr id="0" name=""/>
        <dsp:cNvSpPr/>
      </dsp:nvSpPr>
      <dsp:spPr>
        <a:xfrm>
          <a:off x="2850818" y="541334"/>
          <a:ext cx="276206" cy="27603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63E1BC-AF7C-40E6-BBCF-3DBCBB1BB43F}">
      <dsp:nvSpPr>
        <dsp:cNvPr id="0" name=""/>
        <dsp:cNvSpPr/>
      </dsp:nvSpPr>
      <dsp:spPr>
        <a:xfrm>
          <a:off x="1981437" y="2121887"/>
          <a:ext cx="276206" cy="276034"/>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A8DEB6-3F2F-4858-A816-896A1C2588B4}">
      <dsp:nvSpPr>
        <dsp:cNvPr id="0" name=""/>
        <dsp:cNvSpPr/>
      </dsp:nvSpPr>
      <dsp:spPr>
        <a:xfrm>
          <a:off x="4896342" y="116747"/>
          <a:ext cx="1392978" cy="1392951"/>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Einsatz von Wachstums-reglern</a:t>
          </a:r>
        </a:p>
      </dsp:txBody>
      <dsp:txXfrm>
        <a:off x="4896342" y="116747"/>
        <a:ext cx="1392978" cy="1392951"/>
      </dsp:txXfrm>
    </dsp:sp>
    <dsp:sp modelId="{F2F2D441-67FA-438D-A615-0A8C124CCDC1}">
      <dsp:nvSpPr>
        <dsp:cNvPr id="0" name=""/>
        <dsp:cNvSpPr/>
      </dsp:nvSpPr>
      <dsp:spPr>
        <a:xfrm>
          <a:off x="3290077" y="553602"/>
          <a:ext cx="380925" cy="38133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4DD54C-C32C-472C-836E-E29A0FE6F680}">
      <dsp:nvSpPr>
        <dsp:cNvPr id="0" name=""/>
        <dsp:cNvSpPr/>
      </dsp:nvSpPr>
      <dsp:spPr>
        <a:xfrm>
          <a:off x="780327" y="2575299"/>
          <a:ext cx="688758" cy="68906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D6AD1-C781-4E5E-983E-48C7677577E1}">
      <dsp:nvSpPr>
        <dsp:cNvPr id="0" name=""/>
        <dsp:cNvSpPr/>
      </dsp:nvSpPr>
      <dsp:spPr>
        <a:xfrm>
          <a:off x="1746097" y="3718797"/>
          <a:ext cx="1392978" cy="1392951"/>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Sorte</a:t>
          </a:r>
        </a:p>
      </dsp:txBody>
      <dsp:txXfrm>
        <a:off x="1746097" y="3718797"/>
        <a:ext cx="1392978" cy="1392951"/>
      </dsp:txXfrm>
    </dsp:sp>
    <dsp:sp modelId="{0021AD0E-327B-4E5B-BA60-1F3C78B67A7C}">
      <dsp:nvSpPr>
        <dsp:cNvPr id="0" name=""/>
        <dsp:cNvSpPr/>
      </dsp:nvSpPr>
      <dsp:spPr>
        <a:xfrm>
          <a:off x="5760442" y="1656083"/>
          <a:ext cx="380925" cy="3813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DF995-D4C6-407F-A2C3-91855279D0A8}">
      <dsp:nvSpPr>
        <dsp:cNvPr id="0" name=""/>
        <dsp:cNvSpPr/>
      </dsp:nvSpPr>
      <dsp:spPr>
        <a:xfrm>
          <a:off x="518177" y="3395224"/>
          <a:ext cx="276206" cy="276034"/>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7B61F-73CD-458E-A45E-FDF98A9002EA}">
      <dsp:nvSpPr>
        <dsp:cNvPr id="0" name=""/>
        <dsp:cNvSpPr/>
      </dsp:nvSpPr>
      <dsp:spPr>
        <a:xfrm>
          <a:off x="3270399" y="3002130"/>
          <a:ext cx="276206" cy="27603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D723A7-B586-44F6-8588-343F22AA1D68}">
      <dsp:nvSpPr>
        <dsp:cNvPr id="0" name=""/>
        <dsp:cNvSpPr/>
      </dsp:nvSpPr>
      <dsp:spPr>
        <a:xfrm>
          <a:off x="791895" y="431947"/>
          <a:ext cx="1392978" cy="139295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Saatstärke</a:t>
          </a:r>
        </a:p>
      </dsp:txBody>
      <dsp:txXfrm>
        <a:off x="791895" y="431947"/>
        <a:ext cx="1392978" cy="1392951"/>
      </dsp:txXfrm>
    </dsp:sp>
    <dsp:sp modelId="{818B6C5D-1D3A-49BE-9559-0A48D2A8D558}">
      <dsp:nvSpPr>
        <dsp:cNvPr id="0" name=""/>
        <dsp:cNvSpPr/>
      </dsp:nvSpPr>
      <dsp:spPr>
        <a:xfrm>
          <a:off x="5760470" y="2478176"/>
          <a:ext cx="276206" cy="27603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362DFD-CE84-4433-B03F-94C433500D8F}">
      <dsp:nvSpPr>
        <dsp:cNvPr id="0" name=""/>
        <dsp:cNvSpPr/>
      </dsp:nvSpPr>
      <dsp:spPr>
        <a:xfrm>
          <a:off x="5140602" y="3096246"/>
          <a:ext cx="1392978" cy="139295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Saatzeit</a:t>
          </a:r>
        </a:p>
      </dsp:txBody>
      <dsp:txXfrm>
        <a:off x="5140602" y="3096246"/>
        <a:ext cx="1392978" cy="1392951"/>
      </dsp:txXfrm>
    </dsp:sp>
    <dsp:sp modelId="{EC7D0CEC-14A0-470A-90A8-EC6A2C2D262D}">
      <dsp:nvSpPr>
        <dsp:cNvPr id="0" name=""/>
        <dsp:cNvSpPr/>
      </dsp:nvSpPr>
      <dsp:spPr>
        <a:xfrm>
          <a:off x="3399014" y="3671770"/>
          <a:ext cx="276206" cy="27603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5EAB-8BE6-4292-BE25-A71122B2C3D1}">
      <dsp:nvSpPr>
        <dsp:cNvPr id="0" name=""/>
        <dsp:cNvSpPr/>
      </dsp:nvSpPr>
      <dsp:spPr>
        <a:xfrm>
          <a:off x="3024187" y="0"/>
          <a:ext cx="2016125" cy="1277937"/>
        </a:xfrm>
        <a:prstGeom prst="trapezoid">
          <a:avLst>
            <a:gd name="adj" fmla="val 78882"/>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de-DE" sz="2400" kern="1200" dirty="0">
              <a:solidFill>
                <a:schemeClr val="bg1"/>
              </a:solidFill>
            </a:rPr>
            <a:t>Witterung</a:t>
          </a:r>
        </a:p>
      </dsp:txBody>
      <dsp:txXfrm>
        <a:off x="3024187" y="0"/>
        <a:ext cx="2016125" cy="1277937"/>
      </dsp:txXfrm>
    </dsp:sp>
    <dsp:sp modelId="{588CF999-E27F-4AD2-BE26-8EE871077634}">
      <dsp:nvSpPr>
        <dsp:cNvPr id="0" name=""/>
        <dsp:cNvSpPr/>
      </dsp:nvSpPr>
      <dsp:spPr>
        <a:xfrm>
          <a:off x="2016125" y="1277937"/>
          <a:ext cx="4032250" cy="1277937"/>
        </a:xfrm>
        <a:prstGeom prst="trapezoid">
          <a:avLst>
            <a:gd name="adj" fmla="val 78882"/>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chemeClr val="bg1"/>
              </a:solidFill>
            </a:rPr>
            <a:t>Standort</a:t>
          </a:r>
        </a:p>
      </dsp:txBody>
      <dsp:txXfrm>
        <a:off x="2721768" y="1277937"/>
        <a:ext cx="2620962" cy="1277937"/>
      </dsp:txXfrm>
    </dsp:sp>
    <dsp:sp modelId="{BE65C5E6-031E-4377-9CBA-38D0B34A9FDF}">
      <dsp:nvSpPr>
        <dsp:cNvPr id="0" name=""/>
        <dsp:cNvSpPr/>
      </dsp:nvSpPr>
      <dsp:spPr>
        <a:xfrm>
          <a:off x="1008062" y="2555874"/>
          <a:ext cx="6048375" cy="1277937"/>
        </a:xfrm>
        <a:prstGeom prst="trapezoid">
          <a:avLst>
            <a:gd name="adj" fmla="val 78882"/>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chemeClr val="bg1"/>
              </a:solidFill>
            </a:rPr>
            <a:t>Pflanzenbau</a:t>
          </a:r>
        </a:p>
      </dsp:txBody>
      <dsp:txXfrm>
        <a:off x="2066528" y="2555874"/>
        <a:ext cx="3931443" cy="1277937"/>
      </dsp:txXfrm>
    </dsp:sp>
    <dsp:sp modelId="{F2AED09C-B8FE-48E0-A9F9-2D96CDD93559}">
      <dsp:nvSpPr>
        <dsp:cNvPr id="0" name=""/>
        <dsp:cNvSpPr/>
      </dsp:nvSpPr>
      <dsp:spPr>
        <a:xfrm>
          <a:off x="0" y="3833812"/>
          <a:ext cx="8064500" cy="1277937"/>
        </a:xfrm>
        <a:prstGeom prst="trapezoid">
          <a:avLst>
            <a:gd name="adj" fmla="val 78882"/>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solidFill>
            </a:rPr>
            <a:t>Sortenwahl</a:t>
          </a:r>
        </a:p>
      </dsp:txBody>
      <dsp:txXfrm>
        <a:off x="1411287" y="3833812"/>
        <a:ext cx="5241925" cy="1277937"/>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0.3086</cdr:x>
      <cdr:y>0.29928</cdr:y>
    </cdr:from>
    <cdr:to>
      <cdr:x>0.47774</cdr:x>
      <cdr:y>0.39016</cdr:y>
    </cdr:to>
    <cdr:sp macro="" textlink="">
      <cdr:nvSpPr>
        <cdr:cNvPr id="2" name="Rechteck 1">
          <a:extLst xmlns:a="http://schemas.openxmlformats.org/drawingml/2006/main">
            <a:ext uri="{FF2B5EF4-FFF2-40B4-BE49-F238E27FC236}">
              <a16:creationId xmlns:a16="http://schemas.microsoft.com/office/drawing/2014/main" id="{415C08D8-99A3-4717-B734-0D98E9F08BF7}"/>
            </a:ext>
          </a:extLst>
        </cdr:cNvPr>
        <cdr:cNvSpPr/>
      </cdr:nvSpPr>
      <cdr:spPr>
        <a:xfrm xmlns:a="http://schemas.openxmlformats.org/drawingml/2006/main" rot="19405238">
          <a:off x="1881243" y="1216287"/>
          <a:ext cx="1031052" cy="369332"/>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de-DE" sz="1800" b="1" cap="none" spc="0" dirty="0">
              <a:ln w="0"/>
              <a:solidFill>
                <a:schemeClr val="bg1"/>
              </a:solidFill>
              <a:effectLst>
                <a:outerShdw blurRad="38100" dist="19050" dir="2700000" algn="tl" rotWithShape="0">
                  <a:schemeClr val="dk1">
                    <a:alpha val="40000"/>
                  </a:schemeClr>
                </a:outerShdw>
              </a:effectLst>
            </a:rPr>
            <a:t>Energie</a:t>
          </a:r>
        </a:p>
      </cdr:txBody>
    </cdr:sp>
  </cdr:relSizeAnchor>
  <cdr:relSizeAnchor xmlns:cdr="http://schemas.openxmlformats.org/drawingml/2006/chartDrawing">
    <cdr:from>
      <cdr:x>0.30185</cdr:x>
      <cdr:y>0.47777</cdr:y>
    </cdr:from>
    <cdr:to>
      <cdr:x>0.36244</cdr:x>
      <cdr:y>0.81036</cdr:y>
    </cdr:to>
    <cdr:sp macro="" textlink="">
      <cdr:nvSpPr>
        <cdr:cNvPr id="3" name="Rechteck 2">
          <a:extLst xmlns:a="http://schemas.openxmlformats.org/drawingml/2006/main">
            <a:ext uri="{FF2B5EF4-FFF2-40B4-BE49-F238E27FC236}">
              <a16:creationId xmlns:a16="http://schemas.microsoft.com/office/drawing/2014/main" id="{DDE17F73-832F-401D-9797-F18B8CCD466E}"/>
            </a:ext>
          </a:extLst>
        </cdr:cNvPr>
        <cdr:cNvSpPr/>
      </cdr:nvSpPr>
      <cdr:spPr>
        <a:xfrm xmlns:a="http://schemas.openxmlformats.org/drawingml/2006/main" rot="14500750">
          <a:off x="1348934" y="2432797"/>
          <a:ext cx="1351652" cy="369332"/>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cap="none" spc="0" dirty="0">
              <a:ln w="0"/>
              <a:solidFill>
                <a:schemeClr val="bg1"/>
              </a:solidFill>
              <a:effectLst>
                <a:outerShdw blurRad="38100" dist="19050" dir="2700000" algn="tl" rotWithShape="0">
                  <a:schemeClr val="dk1">
                    <a:alpha val="40000"/>
                  </a:schemeClr>
                </a:outerShdw>
              </a:effectLst>
            </a:rPr>
            <a:t>Ernährung</a:t>
          </a:r>
        </a:p>
      </cdr:txBody>
    </cdr:sp>
  </cdr:relSizeAnchor>
</c:userShapes>
</file>

<file path=ppt/drawings/drawing2.xml><?xml version="1.0" encoding="utf-8"?>
<c:userShapes xmlns:c="http://schemas.openxmlformats.org/drawingml/2006/chart">
  <cdr:relSizeAnchor xmlns:cdr="http://schemas.openxmlformats.org/drawingml/2006/chartDrawing">
    <cdr:from>
      <cdr:x>0.47594</cdr:x>
      <cdr:y>0.24507</cdr:y>
    </cdr:from>
    <cdr:to>
      <cdr:x>0.56319</cdr:x>
      <cdr:y>0.36101</cdr:y>
    </cdr:to>
    <cdr:sp macro="" textlink="">
      <cdr:nvSpPr>
        <cdr:cNvPr id="2" name="Textfeld 1">
          <a:extLst xmlns:a="http://schemas.openxmlformats.org/drawingml/2006/main">
            <a:ext uri="{FF2B5EF4-FFF2-40B4-BE49-F238E27FC236}">
              <a16:creationId xmlns:a16="http://schemas.microsoft.com/office/drawing/2014/main" id="{D8E156B9-7D4F-4F19-BD36-50A61C13637F}"/>
            </a:ext>
          </a:extLst>
        </cdr:cNvPr>
        <cdr:cNvSpPr txBox="1"/>
      </cdr:nvSpPr>
      <cdr:spPr>
        <a:xfrm xmlns:a="http://schemas.openxmlformats.org/drawingml/2006/main">
          <a:off x="3532788" y="1110789"/>
          <a:ext cx="647625" cy="5255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200" dirty="0"/>
        </a:p>
        <a:p xmlns:a="http://schemas.openxmlformats.org/drawingml/2006/main">
          <a:r>
            <a:rPr lang="de-DE" sz="1600" dirty="0">
              <a:solidFill>
                <a:schemeClr val="bg1"/>
              </a:solidFill>
            </a:rPr>
            <a:t>68,1</a:t>
          </a:r>
        </a:p>
      </cdr:txBody>
    </cdr:sp>
  </cdr:relSizeAnchor>
  <cdr:relSizeAnchor xmlns:cdr="http://schemas.openxmlformats.org/drawingml/2006/chartDrawing">
    <cdr:from>
      <cdr:x>0.78854</cdr:x>
      <cdr:y>0.41305</cdr:y>
    </cdr:from>
    <cdr:to>
      <cdr:x>0.88555</cdr:x>
      <cdr:y>0.5</cdr:y>
    </cdr:to>
    <cdr:sp macro="" textlink="">
      <cdr:nvSpPr>
        <cdr:cNvPr id="3" name="Textfeld 2">
          <a:extLst xmlns:a="http://schemas.openxmlformats.org/drawingml/2006/main">
            <a:ext uri="{FF2B5EF4-FFF2-40B4-BE49-F238E27FC236}">
              <a16:creationId xmlns:a16="http://schemas.microsoft.com/office/drawing/2014/main" id="{E9ECD354-21C5-45A0-B7E3-4CB7C1586E00}"/>
            </a:ext>
          </a:extLst>
        </cdr:cNvPr>
        <cdr:cNvSpPr txBox="1"/>
      </cdr:nvSpPr>
      <cdr:spPr>
        <a:xfrm xmlns:a="http://schemas.openxmlformats.org/drawingml/2006/main">
          <a:off x="5370535" y="1397927"/>
          <a:ext cx="660704" cy="2942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solidFill>
                <a:schemeClr val="bg1"/>
              </a:solidFill>
            </a:rPr>
            <a:t>56,7</a:t>
          </a:r>
        </a:p>
      </cdr:txBody>
    </cdr:sp>
  </cdr:relSizeAnchor>
  <cdr:relSizeAnchor xmlns:cdr="http://schemas.openxmlformats.org/drawingml/2006/chartDrawing">
    <cdr:from>
      <cdr:x>0.47719</cdr:x>
      <cdr:y>0.29097</cdr:y>
    </cdr:from>
    <cdr:to>
      <cdr:x>0.567</cdr:x>
      <cdr:y>0.43244</cdr:y>
    </cdr:to>
    <cdr:sp macro="" textlink="">
      <cdr:nvSpPr>
        <cdr:cNvPr id="4" name="Textfeld 3">
          <a:extLst xmlns:a="http://schemas.openxmlformats.org/drawingml/2006/main">
            <a:ext uri="{FF2B5EF4-FFF2-40B4-BE49-F238E27FC236}">
              <a16:creationId xmlns:a16="http://schemas.microsoft.com/office/drawing/2014/main" id="{0F8391D9-0050-49D3-9FAC-58802BAD0C65}"/>
            </a:ext>
          </a:extLst>
        </cdr:cNvPr>
        <cdr:cNvSpPr txBox="1"/>
      </cdr:nvSpPr>
      <cdr:spPr>
        <a:xfrm xmlns:a="http://schemas.openxmlformats.org/drawingml/2006/main">
          <a:off x="3249981" y="984738"/>
          <a:ext cx="611659" cy="4787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solidFill>
                <a:schemeClr val="bg1"/>
              </a:solidFill>
            </a:rPr>
            <a:t>68,1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E2A82F9-0F0F-4917-9D84-68FE7818680C}" type="datetimeFigureOut">
              <a:rPr lang="de-DE" smtClean="0"/>
              <a:t>13.01.2022</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AD5143D-6B2C-43B6-BE53-C102DC40DB54}" type="slidenum">
              <a:rPr lang="de-DE" smtClean="0"/>
              <a:t>‹Nr.›</a:t>
            </a:fld>
            <a:endParaRPr lang="de-DE"/>
          </a:p>
        </p:txBody>
      </p:sp>
    </p:spTree>
    <p:extLst>
      <p:ext uri="{BB962C8B-B14F-4D97-AF65-F5344CB8AC3E}">
        <p14:creationId xmlns:p14="http://schemas.microsoft.com/office/powerpoint/2010/main" val="534182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18732B4-D6FC-4F2D-8BA4-A7D56BD32CDB}" type="datetimeFigureOut">
              <a:rPr lang="de-DE" smtClean="0"/>
              <a:t>13.01.2022</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114851" y="4715153"/>
            <a:ext cx="4567974" cy="4466987"/>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39B543B-808A-46AF-81AE-AB89467CD45F}" type="slidenum">
              <a:rPr lang="de-DE" smtClean="0"/>
              <a:t>‹Nr.›</a:t>
            </a:fld>
            <a:endParaRPr lang="de-DE"/>
          </a:p>
        </p:txBody>
      </p:sp>
    </p:spTree>
    <p:extLst>
      <p:ext uri="{BB962C8B-B14F-4D97-AF65-F5344CB8AC3E}">
        <p14:creationId xmlns:p14="http://schemas.microsoft.com/office/powerpoint/2010/main" val="2897823264"/>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Clr>
        <a:schemeClr val="tx1"/>
      </a:buClr>
      <a:buSzPct val="100000"/>
      <a:buFont typeface="Wingdings" panose="05000000000000000000" pitchFamily="2" charset="2"/>
      <a:buChar char="§"/>
      <a:defRPr sz="1400" kern="1200">
        <a:solidFill>
          <a:schemeClr val="tx1"/>
        </a:solidFill>
        <a:latin typeface="+mn-lt"/>
        <a:ea typeface="+mn-ea"/>
        <a:cs typeface="+mn-cs"/>
      </a:defRPr>
    </a:lvl1pPr>
    <a:lvl2pPr marL="534988" indent="-177800" algn="l" defTabSz="914400" rtl="0" eaLnBrk="1" latinLnBrk="0" hangingPunct="1">
      <a:buClr>
        <a:schemeClr val="tx1"/>
      </a:buClr>
      <a:buSzPct val="100000"/>
      <a:buFont typeface="Wingdings" panose="05000000000000000000" pitchFamily="2" charset="2"/>
      <a:buChar char="§"/>
      <a:defRPr sz="1400" kern="1200">
        <a:solidFill>
          <a:schemeClr val="tx1"/>
        </a:solidFill>
        <a:latin typeface="+mn-lt"/>
        <a:ea typeface="+mn-ea"/>
        <a:cs typeface="+mn-cs"/>
      </a:defRPr>
    </a:lvl2pPr>
    <a:lvl3pPr marL="892175" indent="-177800" algn="l" defTabSz="914400" rtl="0" eaLnBrk="1" latinLnBrk="0" hangingPunct="1">
      <a:buClr>
        <a:schemeClr val="tx1"/>
      </a:buClr>
      <a:buSzPct val="100000"/>
      <a:buFont typeface="Wingdings" panose="05000000000000000000" pitchFamily="2" charset="2"/>
      <a:buChar char="§"/>
      <a:defRPr sz="1400" kern="1200">
        <a:solidFill>
          <a:schemeClr val="tx1"/>
        </a:solidFill>
        <a:latin typeface="+mn-lt"/>
        <a:ea typeface="+mn-ea"/>
        <a:cs typeface="+mn-cs"/>
      </a:defRPr>
    </a:lvl3pPr>
    <a:lvl4pPr marL="1260475" indent="-179388" algn="l" defTabSz="914400" rtl="0" eaLnBrk="1" latinLnBrk="0" hangingPunct="1">
      <a:buClr>
        <a:schemeClr val="tx1"/>
      </a:buClr>
      <a:buSzPct val="100000"/>
      <a:buFont typeface="Wingdings" panose="05000000000000000000" pitchFamily="2" charset="2"/>
      <a:buChar char="§"/>
      <a:defRPr sz="1400" kern="1200">
        <a:solidFill>
          <a:schemeClr val="tx1"/>
        </a:solidFill>
        <a:latin typeface="+mn-lt"/>
        <a:ea typeface="+mn-ea"/>
        <a:cs typeface="+mn-cs"/>
      </a:defRPr>
    </a:lvl4pPr>
    <a:lvl5pPr marL="1617663" indent="-179388" algn="l" defTabSz="914400" rtl="0" eaLnBrk="1" latinLnBrk="0" hangingPunct="1">
      <a:buClr>
        <a:schemeClr val="tx1"/>
      </a:buClr>
      <a:buSzPct val="100000"/>
      <a:buFont typeface="Wingdings" panose="05000000000000000000" pitchFamily="2" charset="2"/>
      <a:buChar char="§"/>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a:t>
            </a:fld>
            <a:endParaRPr lang="de-DE"/>
          </a:p>
        </p:txBody>
      </p:sp>
    </p:spTree>
    <p:extLst>
      <p:ext uri="{BB962C8B-B14F-4D97-AF65-F5344CB8AC3E}">
        <p14:creationId xmlns:p14="http://schemas.microsoft.com/office/powerpoint/2010/main" val="2091211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b="1" dirty="0"/>
              <a:t>Hybridroggen</a:t>
            </a:r>
          </a:p>
          <a:p>
            <a:pPr marL="0" indent="0">
              <a:buNone/>
            </a:pPr>
            <a:r>
              <a:rPr lang="de-DE" dirty="0"/>
              <a:t>- Roggen ist ein </a:t>
            </a:r>
            <a:r>
              <a:rPr lang="de-DE" dirty="0" err="1"/>
              <a:t>Fremdbefruchter</a:t>
            </a: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Heterosis</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ist der sogenannte Hybrideffekt, der bereits seit mehr als hundert Jahren bekannt, aber noch nicht vollständig erklärt 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Hybriden erhalten ihre genetisch fixierten Eigenschaften von beiden Eltern. Damit können positive Eigenschaften der Eltern in der Hybride miteinander kombiniert werden und eventuelle negative Eigenschaften in den Eltern prägen sich in der Hybride nicht aus.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Durch die Mischung aus genetischen Informationen zweier oder mehr Linien sollen Hybriden ertragsstabiler sein als Linien. Dies gilt vor allem für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Selbstbefruchter</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da diese im Gegensatz zu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Fremdbefruchtern</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natürlich kaum einen Austausch mit anderen Pflanzen betreiben.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Hybriden entstehen durch die gezielte Kreuzung von Inzuchtlinien aus verschiedenen Genpools.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Die gezielte Kreuzung von zwei nicht-verwandten homozygoten Linien führt zur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Heterosis</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Heterosis</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Mehrleistung der Nachkommen im Vergleich zum Elternmittel)</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Seit 20 Jahren etabliert und auf rund 80% der Ackerfläche bestellt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Hybriden zeigen in vielen Kulturen eine deutlich erhöhte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Wüchsigkeit</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Ertragspotenzial und auch Stresstoleranz!</a:t>
            </a:r>
          </a:p>
          <a:p>
            <a:pPr marL="0" indent="0">
              <a:buNone/>
            </a:pPr>
            <a:endParaRPr lang="de-DE" sz="1400" baseline="0" dirty="0">
              <a:latin typeface="Arial" pitchFamily="34" charset="0"/>
              <a:cs typeface="Arial" pitchFamily="34" charset="0"/>
              <a:sym typeface="Wingdings" pitchFamily="2" charset="2"/>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de-DE" sz="1400" baseline="0" dirty="0">
                <a:latin typeface="Arial" pitchFamily="34" charset="0"/>
                <a:cs typeface="Arial" pitchFamily="34" charset="0"/>
                <a:sym typeface="Wingdings" pitchFamily="2" charset="2"/>
              </a:rPr>
              <a:t>Eine </a:t>
            </a:r>
            <a:r>
              <a:rPr lang="de-DE" sz="1400" baseline="0" dirty="0" err="1">
                <a:latin typeface="Arial" pitchFamily="34" charset="0"/>
                <a:cs typeface="Arial" pitchFamily="34" charset="0"/>
                <a:sym typeface="Wingdings" pitchFamily="2" charset="2"/>
              </a:rPr>
              <a:t>Selbstung</a:t>
            </a:r>
            <a:r>
              <a:rPr lang="de-DE" sz="1400" baseline="0" dirty="0">
                <a:latin typeface="Arial" pitchFamily="34" charset="0"/>
                <a:cs typeface="Arial" pitchFamily="34" charset="0"/>
                <a:sym typeface="Wingdings" pitchFamily="2" charset="2"/>
              </a:rPr>
              <a:t> der Hybride führt erneut zur Inzuchtdepression, es kommt zum Leistungsabfall. Der Nachbau von Hybriden ist in Deutschland verboten.</a:t>
            </a: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Wingdings" pitchFamily="2" charset="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Wingdings" pitchFamily="2" charset="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charset="0"/>
              <a:ea typeface="+mn-ea"/>
              <a:cs typeface="Arial" charset="0"/>
            </a:endParaRP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a:t>
            </a:fld>
            <a:endParaRPr lang="de-DE"/>
          </a:p>
        </p:txBody>
      </p:sp>
    </p:spTree>
    <p:extLst>
      <p:ext uri="{BB962C8B-B14F-4D97-AF65-F5344CB8AC3E}">
        <p14:creationId xmlns:p14="http://schemas.microsoft.com/office/powerpoint/2010/main" val="12470035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123</a:t>
            </a:fld>
            <a:endParaRPr lang="de-DE"/>
          </a:p>
        </p:txBody>
      </p:sp>
    </p:spTree>
    <p:extLst>
      <p:ext uri="{BB962C8B-B14F-4D97-AF65-F5344CB8AC3E}">
        <p14:creationId xmlns:p14="http://schemas.microsoft.com/office/powerpoint/2010/main" val="36818690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125</a:t>
            </a:fld>
            <a:endParaRPr lang="de-DE"/>
          </a:p>
        </p:txBody>
      </p:sp>
    </p:spTree>
    <p:extLst>
      <p:ext uri="{BB962C8B-B14F-4D97-AF65-F5344CB8AC3E}">
        <p14:creationId xmlns:p14="http://schemas.microsoft.com/office/powerpoint/2010/main" val="23650788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257175">
              <a:buClrTx/>
              <a:buFont typeface="+mj-lt"/>
              <a:buAutoNum type="arabicPeriod"/>
            </a:pPr>
            <a:r>
              <a:rPr lang="de-DE" dirty="0"/>
              <a:t>Wodurch lässt sich das gute Wasseraufnahmevermögen </a:t>
            </a:r>
            <a:br>
              <a:rPr lang="de-DE" dirty="0"/>
            </a:br>
            <a:r>
              <a:rPr lang="de-DE" dirty="0"/>
              <a:t>erklären?</a:t>
            </a:r>
          </a:p>
          <a:p>
            <a:pPr marL="728663" lvl="1" indent="-285750">
              <a:buClrTx/>
            </a:pPr>
            <a:r>
              <a:rPr lang="de-DE" dirty="0"/>
              <a:t>Durch das stark ausgeprägte Wurzelwerk</a:t>
            </a:r>
          </a:p>
          <a:p>
            <a:pPr marL="342900" indent="-257175">
              <a:buClrTx/>
              <a:buFont typeface="+mj-lt"/>
              <a:buAutoNum type="arabicPeriod"/>
            </a:pPr>
            <a:r>
              <a:rPr lang="de-DE" dirty="0"/>
              <a:t>Nennen Sie drei ackerbauliche Vorteile des Roggens.</a:t>
            </a:r>
          </a:p>
          <a:p>
            <a:pPr lvl="1" indent="-180975">
              <a:lnSpc>
                <a:spcPct val="150000"/>
              </a:lnSpc>
              <a:buClrTx/>
            </a:pPr>
            <a:r>
              <a:rPr lang="de-DE" sz="2000" dirty="0">
                <a:solidFill>
                  <a:schemeClr val="bg1"/>
                </a:solidFill>
              </a:rPr>
              <a:t>hohes Ertragspotenzial</a:t>
            </a:r>
          </a:p>
          <a:p>
            <a:pPr lvl="1" indent="-180975">
              <a:lnSpc>
                <a:spcPct val="150000"/>
              </a:lnSpc>
              <a:buClrTx/>
            </a:pPr>
            <a:r>
              <a:rPr lang="de-DE" sz="2000" dirty="0">
                <a:solidFill>
                  <a:schemeClr val="bg1"/>
                </a:solidFill>
              </a:rPr>
              <a:t>geringer Stickstoffbedarf</a:t>
            </a:r>
          </a:p>
          <a:p>
            <a:pPr lvl="1" indent="-180975">
              <a:lnSpc>
                <a:spcPct val="150000"/>
              </a:lnSpc>
              <a:buClrTx/>
            </a:pPr>
            <a:r>
              <a:rPr lang="de-DE" sz="2000" dirty="0">
                <a:solidFill>
                  <a:schemeClr val="bg1"/>
                </a:solidFill>
              </a:rPr>
              <a:t>geringer Wasserbedarf</a:t>
            </a:r>
          </a:p>
          <a:p>
            <a:pPr lvl="1" indent="-180975">
              <a:buClrTx/>
            </a:pPr>
            <a:r>
              <a:rPr lang="de-DE" sz="2000" dirty="0">
                <a:solidFill>
                  <a:schemeClr val="bg1"/>
                </a:solidFill>
              </a:rPr>
              <a:t>Hybridroggenanbau funktioniert ohne resistenzgefährdete Fungizide</a:t>
            </a:r>
          </a:p>
          <a:p>
            <a:pPr lvl="1" indent="-180975">
              <a:buClrTx/>
            </a:pPr>
            <a:r>
              <a:rPr lang="de-DE" sz="2000" dirty="0">
                <a:solidFill>
                  <a:schemeClr val="bg1"/>
                </a:solidFill>
              </a:rPr>
              <a:t>Roggen ist ein wertvolles Futtermittel</a:t>
            </a:r>
            <a:endParaRPr lang="de-DE" dirty="0"/>
          </a:p>
          <a:p>
            <a:pPr marL="342900" indent="-257175">
              <a:buClrTx/>
              <a:buFont typeface="+mj-lt"/>
              <a:buAutoNum type="arabicPeriod"/>
            </a:pPr>
            <a:r>
              <a:rPr lang="de-DE" dirty="0"/>
              <a:t>Welche Besonderheiten können in der Schweinefütterung durch den Einsatz von Roggen erreicht werden?</a:t>
            </a:r>
          </a:p>
          <a:p>
            <a:pPr marL="728663" lvl="1" indent="-285750">
              <a:buClrTx/>
            </a:pPr>
            <a:r>
              <a:rPr lang="de-DE" dirty="0"/>
              <a:t>Reduzierte </a:t>
            </a:r>
            <a:r>
              <a:rPr lang="de-DE" dirty="0" err="1"/>
              <a:t>Salomnellenbelastung</a:t>
            </a:r>
            <a:r>
              <a:rPr lang="de-DE" dirty="0"/>
              <a:t> und Reduzierung des Ebergeruches</a:t>
            </a:r>
          </a:p>
          <a:p>
            <a:pPr marL="342900" indent="-257175">
              <a:buClrTx/>
              <a:buFont typeface="+mj-lt"/>
              <a:buAutoNum type="arabicPeriod"/>
            </a:pPr>
            <a:r>
              <a:rPr lang="de-DE" dirty="0"/>
              <a:t>Nennen Sie vier Vorteile des Roggens in der Biogasproduktion.</a:t>
            </a:r>
          </a:p>
          <a:p>
            <a:pPr lvl="1"/>
            <a:r>
              <a:rPr lang="de-DE" dirty="0"/>
              <a:t>Erweiterung der Fruchtfolge </a:t>
            </a:r>
            <a:r>
              <a:rPr lang="de-DE" sz="1600" dirty="0"/>
              <a:t>(</a:t>
            </a:r>
            <a:r>
              <a:rPr lang="de-DE" sz="1600" dirty="0" err="1"/>
              <a:t>Greening</a:t>
            </a:r>
            <a:r>
              <a:rPr lang="de-DE" sz="1600" dirty="0"/>
              <a:t>-Auflagen)</a:t>
            </a:r>
          </a:p>
          <a:p>
            <a:pPr lvl="1">
              <a:spcBef>
                <a:spcPts val="600"/>
              </a:spcBef>
            </a:pPr>
            <a:r>
              <a:rPr lang="de-DE" dirty="0"/>
              <a:t>Streuung des Risikos in der Substratversorgung</a:t>
            </a:r>
          </a:p>
          <a:p>
            <a:pPr lvl="1">
              <a:spcBef>
                <a:spcPts val="600"/>
              </a:spcBef>
            </a:pPr>
            <a:r>
              <a:rPr lang="de-DE" dirty="0"/>
              <a:t>geringe Standortansprüche &amp; hohes Ertragspotenzial</a:t>
            </a:r>
          </a:p>
          <a:p>
            <a:pPr lvl="1">
              <a:spcBef>
                <a:spcPts val="600"/>
              </a:spcBef>
            </a:pPr>
            <a:r>
              <a:rPr lang="de-DE" dirty="0"/>
              <a:t>mögliche Erhöhung der Gas- &amp; Methanausbeuten durch Mischungseffekt</a:t>
            </a:r>
          </a:p>
          <a:p>
            <a:pPr lvl="1">
              <a:spcBef>
                <a:spcPts val="600"/>
              </a:spcBef>
            </a:pPr>
            <a:r>
              <a:rPr lang="de-DE" dirty="0"/>
              <a:t>Winterbegrünung</a:t>
            </a:r>
          </a:p>
          <a:p>
            <a:pPr lvl="1">
              <a:spcBef>
                <a:spcPts val="600"/>
              </a:spcBef>
            </a:pPr>
            <a:r>
              <a:rPr lang="de-DE" dirty="0"/>
              <a:t>Vergrößerung des Ausbringungsfensters für Gärreste</a:t>
            </a:r>
          </a:p>
          <a:p>
            <a:pPr lvl="1">
              <a:spcBef>
                <a:spcPts val="600"/>
              </a:spcBef>
            </a:pPr>
            <a:r>
              <a:rPr lang="de-DE" dirty="0"/>
              <a:t>Brechen der Arbeitsspitzen der Silomaisproduktion</a:t>
            </a:r>
          </a:p>
          <a:p>
            <a:pPr marL="442913" lvl="1" indent="0">
              <a:buClrTx/>
              <a:buNone/>
            </a:pPr>
            <a:endParaRPr lang="de-DE" dirty="0"/>
          </a:p>
          <a:p>
            <a:pPr marL="342900" indent="-342900">
              <a:buFont typeface="+mj-lt"/>
              <a:buAutoNum type="arabicPeriod"/>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126</a:t>
            </a:fld>
            <a:endParaRPr lang="de-DE"/>
          </a:p>
        </p:txBody>
      </p:sp>
    </p:spTree>
    <p:extLst>
      <p:ext uri="{BB962C8B-B14F-4D97-AF65-F5344CB8AC3E}">
        <p14:creationId xmlns:p14="http://schemas.microsoft.com/office/powerpoint/2010/main" val="14244312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127</a:t>
            </a:fld>
            <a:endParaRPr lang="de-DE"/>
          </a:p>
        </p:txBody>
      </p:sp>
    </p:spTree>
    <p:extLst>
      <p:ext uri="{BB962C8B-B14F-4D97-AF65-F5344CB8AC3E}">
        <p14:creationId xmlns:p14="http://schemas.microsoft.com/office/powerpoint/2010/main" val="371442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base" latinLnBrk="0" hangingPunct="1">
              <a:lnSpc>
                <a:spcPct val="100000"/>
              </a:lnSpc>
              <a:spcBef>
                <a:spcPct val="30000"/>
              </a:spcBef>
              <a:spcAft>
                <a:spcPct val="0"/>
              </a:spcAft>
              <a:buClrTx/>
              <a:buSzTx/>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nahezu allen Bereichen in der der Mensch heute züchterisch tätig ist, geht der Trend zur Hybride….. Ebenso bei den Autos!</a:t>
            </a:r>
          </a:p>
          <a:p>
            <a:pPr marL="177800" marR="0" lvl="0" indent="-177800" algn="l" defTabSz="914400" rtl="0" eaLnBrk="1" fontAlgn="base" latinLnBrk="0" hangingPunct="1">
              <a:lnSpc>
                <a:spcPct val="100000"/>
              </a:lnSpc>
              <a:spcBef>
                <a:spcPct val="30000"/>
              </a:spcBef>
              <a:spcAft>
                <a:spcPct val="0"/>
              </a:spcAft>
              <a:buClrTx/>
              <a:buSzTx/>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77800" marR="0" lvl="0" indent="-177800" algn="l" defTabSz="914400" rtl="0" eaLnBrk="1" fontAlgn="base" latinLnBrk="0" hangingPunct="1">
              <a:lnSpc>
                <a:spcPct val="100000"/>
              </a:lnSpc>
              <a:spcBef>
                <a:spcPct val="30000"/>
              </a:spcBef>
              <a:spcAft>
                <a:spcPct val="0"/>
              </a:spcAft>
              <a:buClrTx/>
              <a:buSzTx/>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Egal ob in der Schweine-, Geflügelzucht, in der Zierpflanzen- und Gemüsezucht, aber natürlich auch bei vielen unserer Ackerkulturen sind Hybride kaum noch weg zudenken. Mit Hilfe der Hybridzucht wurden bei vielen Kulturarten in der Vergangenheit deutliche Ertragszuwächse ermöglicht.</a:t>
            </a:r>
            <a:endParaRPr kumimoji="0" lang="de-DE" sz="1400" b="0" i="0" u="none" strike="noStrike" kern="1200" cap="none" spc="0" normalizeH="0" baseline="0" noProof="0" dirty="0">
              <a:ln>
                <a:noFill/>
              </a:ln>
              <a:solidFill>
                <a:srgbClr val="000000"/>
              </a:solidFill>
              <a:effectLst/>
              <a:uLnTx/>
              <a:uFillTx/>
              <a:latin typeface="Arial" charset="0"/>
              <a:ea typeface="+mn-ea"/>
              <a:cs typeface="Arial" charset="0"/>
            </a:endParaRP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13</a:t>
            </a:fld>
            <a:endParaRPr lang="de-DE"/>
          </a:p>
        </p:txBody>
      </p:sp>
    </p:spTree>
    <p:extLst>
      <p:ext uri="{BB962C8B-B14F-4D97-AF65-F5344CB8AC3E}">
        <p14:creationId xmlns:p14="http://schemas.microsoft.com/office/powerpoint/2010/main" val="71020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None/>
              <a:tabLst/>
              <a:defRPr/>
            </a:pPr>
            <a:endParaRPr lang="de-DE" dirty="0"/>
          </a:p>
          <a:p>
            <a:r>
              <a:rPr lang="de-DE" dirty="0"/>
              <a:t>Kreuzungseltern = zwei Pflanzen, die als Eltern in einer Kreuzung genutzt werden. Die ein Pflanze bestäubt gezielt die andere Pflanze.</a:t>
            </a:r>
          </a:p>
          <a:p>
            <a:r>
              <a:rPr lang="de-DE" dirty="0"/>
              <a:t>DH-Linien = Doppelhaploide (DH) werden im Labor aus einer Pflanze hergestellt, die Linien haben zunächst nur einen Chromosomensatz, der dann verdoppelt wird. Sie sind dann homozygot. Das bedeutet, dass Ihrer Eigenschaften festgelegt sind. </a:t>
            </a:r>
          </a:p>
          <a:p>
            <a:r>
              <a:rPr lang="de-DE" dirty="0"/>
              <a:t>Genomische Tools = Werkzeuge, mit denen das Genom der Pflanze analysiert wird</a:t>
            </a:r>
          </a:p>
          <a:p>
            <a:pPr marL="0" indent="0">
              <a:buNone/>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14</a:t>
            </a:fld>
            <a:endParaRPr lang="de-DE"/>
          </a:p>
        </p:txBody>
      </p:sp>
    </p:spTree>
    <p:extLst>
      <p:ext uri="{BB962C8B-B14F-4D97-AF65-F5344CB8AC3E}">
        <p14:creationId xmlns:p14="http://schemas.microsoft.com/office/powerpoint/2010/main" val="8105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None/>
              <a:tabLst/>
              <a:defRPr/>
            </a:pPr>
            <a:endParaRPr lang="de-DE" dirty="0"/>
          </a:p>
          <a:p>
            <a:r>
              <a:rPr lang="de-DE" dirty="0"/>
              <a:t>Die amtliche Prüfung findet beim Bundessortenamt statt. An über ganz Deutschland verteilten Standorten werden die Wertprüfungen der Stämme (=Sortenkandidaten) durchgeführt.</a:t>
            </a:r>
          </a:p>
          <a:p>
            <a:r>
              <a:rPr lang="de-DE" dirty="0"/>
              <a:t>Nach mindestens 3 Jahren Prüfung können die Sorten zugelassen werden. </a:t>
            </a:r>
            <a:br>
              <a:rPr lang="de-DE" dirty="0"/>
            </a:br>
            <a:r>
              <a:rPr lang="de-DE" dirty="0"/>
              <a:t>Dafür müssen sie: </a:t>
            </a:r>
            <a:br>
              <a:rPr lang="de-DE" dirty="0"/>
            </a:br>
            <a:r>
              <a:rPr lang="de-DE" dirty="0"/>
              <a:t>- von den anderen Sorten unterscheidbar sein </a:t>
            </a:r>
            <a:br>
              <a:rPr lang="de-DE" dirty="0"/>
            </a:br>
            <a:r>
              <a:rPr lang="de-DE" dirty="0"/>
              <a:t>- Landeskultureller Wert = einen Mehrwert bieten (in einer ihrer Eigenschaften z.B. höherer Ertrag oder bessere Resistenz)</a:t>
            </a:r>
            <a:br>
              <a:rPr lang="de-DE" dirty="0"/>
            </a:br>
            <a:r>
              <a:rPr lang="de-DE" dirty="0"/>
              <a:t>– die Sorten müssen homogen und beständig und neu sein</a:t>
            </a:r>
          </a:p>
          <a:p>
            <a:r>
              <a:rPr lang="de-DE" dirty="0"/>
              <a:t>Parallel dazu kann der Züchter die Saatgutproduktion starten, die entweder durch Züchter oder Vertriebsorganisations-Firmen organisiert wird und durch die </a:t>
            </a:r>
            <a:r>
              <a:rPr lang="de-DE" dirty="0" err="1"/>
              <a:t>Vermehrerlandwirte</a:t>
            </a:r>
            <a:r>
              <a:rPr lang="de-DE" dirty="0"/>
              <a:t> auf dem Feld ausgeführt wird</a:t>
            </a:r>
          </a:p>
        </p:txBody>
      </p:sp>
      <p:sp>
        <p:nvSpPr>
          <p:cNvPr id="4" name="Foliennummernplatzhalter 3"/>
          <p:cNvSpPr>
            <a:spLocks noGrp="1"/>
          </p:cNvSpPr>
          <p:nvPr>
            <p:ph type="sldNum" sz="quarter" idx="10"/>
          </p:nvPr>
        </p:nvSpPr>
        <p:spPr/>
        <p:txBody>
          <a:bodyPr/>
          <a:lstStyle/>
          <a:p>
            <a:fld id="{739B543B-808A-46AF-81AE-AB89467CD45F}" type="slidenum">
              <a:rPr lang="de-DE" smtClean="0"/>
              <a:t>15</a:t>
            </a:fld>
            <a:endParaRPr lang="de-DE"/>
          </a:p>
        </p:txBody>
      </p:sp>
    </p:spTree>
    <p:extLst>
      <p:ext uri="{BB962C8B-B14F-4D97-AF65-F5344CB8AC3E}">
        <p14:creationId xmlns:p14="http://schemas.microsoft.com/office/powerpoint/2010/main" val="422685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buFontTx/>
              <a:buChar char="-"/>
            </a:pPr>
            <a:r>
              <a:rPr lang="de-DE" dirty="0"/>
              <a:t>Unterscheidbarkeit = Die Pflanzen ein Sorte müssen sich in wenigstens einem wichtigen Merkmal von den Pflanzen jeder anderen Sorte unterscheiden</a:t>
            </a:r>
          </a:p>
          <a:p>
            <a:pPr marL="177800" indent="-177800">
              <a:buFontTx/>
              <a:buChar char="-"/>
            </a:pPr>
            <a:r>
              <a:rPr lang="de-DE" dirty="0"/>
              <a:t>Homogenität  = Die Pflanzen einer Sorte sollen von wenigen Abweichungen abgesehen und unter der Berücksichtigung der Besonderheiten der Vermehrung in den für die Unterscheidbarkeit wichtigen Merkmalen hinreichend gleich sein</a:t>
            </a:r>
          </a:p>
          <a:p>
            <a:pPr marL="177800" indent="-177800">
              <a:buFontTx/>
              <a:buChar char="-"/>
            </a:pPr>
            <a:r>
              <a:rPr lang="de-DE" dirty="0"/>
              <a:t>Beständigkeit =Die Pflanzen einer Sorte zeigen unabhängig von Ort und Jahr der Saatgutproduktion die für die Unterscheidbarkeit wichtigen Merkmale</a:t>
            </a:r>
          </a:p>
          <a:p>
            <a:pPr marL="177800" indent="-177800">
              <a:buFontTx/>
              <a:buChar char="-"/>
            </a:pPr>
            <a:r>
              <a:rPr lang="de-DE" dirty="0"/>
              <a:t>Landeskultureller Wert = Die Sorte soll in der Gesamtheit ihrer wertbestimmenden Eigenschaften gegenüber den zugelassenen vergleichbaren Sorten eine deutliche Verbesserung für den Pflanzenbau, die Verwertung des Erntegutes oder die Verwertung aus dem Erntegut gewonnener Erzeugnisse erwarten lassen. = Eine neue Sorte muss besser sein als alle schon vorhandenen Sorten.</a:t>
            </a:r>
          </a:p>
        </p:txBody>
      </p:sp>
      <p:sp>
        <p:nvSpPr>
          <p:cNvPr id="4" name="Foliennummernplatzhalter 3"/>
          <p:cNvSpPr>
            <a:spLocks noGrp="1"/>
          </p:cNvSpPr>
          <p:nvPr>
            <p:ph type="sldNum" sz="quarter" idx="10"/>
          </p:nvPr>
        </p:nvSpPr>
        <p:spPr/>
        <p:txBody>
          <a:bodyPr/>
          <a:lstStyle/>
          <a:p>
            <a:fld id="{739B543B-808A-46AF-81AE-AB89467CD45F}" type="slidenum">
              <a:rPr lang="de-DE" smtClean="0"/>
              <a:t>16</a:t>
            </a:fld>
            <a:endParaRPr lang="de-DE"/>
          </a:p>
        </p:txBody>
      </p:sp>
    </p:spTree>
    <p:extLst>
      <p:ext uri="{BB962C8B-B14F-4D97-AF65-F5344CB8AC3E}">
        <p14:creationId xmlns:p14="http://schemas.microsoft.com/office/powerpoint/2010/main" val="1194889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buFontTx/>
              <a:buChar char="-"/>
            </a:pPr>
            <a:r>
              <a:rPr lang="de-DE" dirty="0"/>
              <a:t>Unterscheidbarkeit = Die Pflanzen ein Sorte müssen sich in wenigstens einem wichtigen Merkmal von den Pflanzen jeder anderen Sorte unterscheiden</a:t>
            </a:r>
          </a:p>
          <a:p>
            <a:pPr marL="177800" indent="-177800">
              <a:buFontTx/>
              <a:buChar char="-"/>
            </a:pPr>
            <a:r>
              <a:rPr lang="de-DE" dirty="0"/>
              <a:t>Homogenität  = Die Pflanzen einer Sorte sollen von wenigen Abweichungen abgesehen und unter der Berücksichtigung der Besonderheiten der Vermehrung in den für die Unterscheidbarkeit wichtigen Merkmalen hinreichend gleich sein</a:t>
            </a:r>
          </a:p>
          <a:p>
            <a:pPr marL="177800" indent="-177800">
              <a:buFontTx/>
              <a:buChar char="-"/>
            </a:pPr>
            <a:r>
              <a:rPr lang="de-DE" dirty="0"/>
              <a:t>Beständigkeit =Die Pflanzen einer Sorte zeigen unabhängig von Ort und Jahr der Saatgutproduktion die für die Unterscheidbarkeit wichtigen Merkmale</a:t>
            </a:r>
          </a:p>
          <a:p>
            <a:pPr marL="177800" indent="-177800">
              <a:buFontTx/>
              <a:buChar char="-"/>
            </a:pPr>
            <a:r>
              <a:rPr lang="de-DE" dirty="0"/>
              <a:t>Landeskultureller Wert = Die Sorte soll in der Gesamtheit ihrer wertbestimmenden Eigenschaften gegenüber den zugelassenen vergleichbaren Sorten eine deutliche Verbesserung für den Pflanzenbau, die Verwertung des Erntegutes oder die Verwertung aus dem Erntegut gewonnener Erzeugnisse erwarten lassen. = Eine neue Sorte muss besser sein als alle schon vorhandenen Sorten.</a:t>
            </a:r>
          </a:p>
          <a:p>
            <a:pPr marL="177800" indent="-177800">
              <a:buFontTx/>
              <a:buChar char="-"/>
            </a:pPr>
            <a:r>
              <a:rPr lang="de-DE" dirty="0" err="1"/>
              <a:t>Eintragbare</a:t>
            </a:r>
            <a:r>
              <a:rPr lang="de-DE" dirty="0"/>
              <a:t> Sortenbezeichnung = der Sortenname muss neu sein, dass bedeutet er muss sich in mind. 2 Buchstaben von den weltweit vorhandenen Sortennamen innerhalb der Getreidekulturen Weizen, Roggen, Gerste und Triticale unterscheiden</a:t>
            </a:r>
          </a:p>
        </p:txBody>
      </p:sp>
      <p:sp>
        <p:nvSpPr>
          <p:cNvPr id="4" name="Foliennummernplatzhalter 3"/>
          <p:cNvSpPr>
            <a:spLocks noGrp="1"/>
          </p:cNvSpPr>
          <p:nvPr>
            <p:ph type="sldNum" sz="quarter" idx="10"/>
          </p:nvPr>
        </p:nvSpPr>
        <p:spPr/>
        <p:txBody>
          <a:bodyPr/>
          <a:lstStyle/>
          <a:p>
            <a:fld id="{739B543B-808A-46AF-81AE-AB89467CD45F}" type="slidenum">
              <a:rPr lang="de-DE" smtClean="0"/>
              <a:t>17</a:t>
            </a:fld>
            <a:endParaRPr lang="de-DE"/>
          </a:p>
        </p:txBody>
      </p:sp>
    </p:spTree>
    <p:extLst>
      <p:ext uri="{BB962C8B-B14F-4D97-AF65-F5344CB8AC3E}">
        <p14:creationId xmlns:p14="http://schemas.microsoft.com/office/powerpoint/2010/main" val="235061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18</a:t>
            </a:fld>
            <a:endParaRPr lang="de-DE"/>
          </a:p>
        </p:txBody>
      </p:sp>
    </p:spTree>
    <p:extLst>
      <p:ext uri="{BB962C8B-B14F-4D97-AF65-F5344CB8AC3E}">
        <p14:creationId xmlns:p14="http://schemas.microsoft.com/office/powerpoint/2010/main" val="253290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Wingdings" panose="05000000000000000000" pitchFamily="2" charset="2"/>
              </a:rPr>
              <a:t> </a:t>
            </a:r>
            <a:r>
              <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Hintergründe zur Hybridzüchtung</a:t>
            </a:r>
            <a:endParaRPr kumimoji="0" lang="de-DE" sz="1100" b="0" i="0" u="none" strike="noStrike" kern="1200" cap="none" spc="0" normalizeH="0" baseline="0" noProof="0" dirty="0">
              <a:ln>
                <a:noFill/>
              </a:ln>
              <a:solidFill>
                <a:srgbClr val="000000"/>
              </a:solidFill>
              <a:effectLst/>
              <a:uLnTx/>
              <a:uFillTx/>
              <a:latin typeface="Arial" charset="0"/>
              <a:ea typeface="+mn-ea"/>
              <a:cs typeface="Arial" charset="0"/>
            </a:endParaRP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de-DE"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Heterosis</a:t>
            </a:r>
            <a:r>
              <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ist der sogenannte Hybrideffekt, bei der Hybridzüchtung werden zwei möglichst unterschiedliche Elternlinien gekreuzt</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endPar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Ziel ein höheres ertragspotenzial durch Züchtung zu erzielen</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Ein weiterer Grund ist die erhöhte Ertragsstabilität und Stresstoleranz der Hybriden…</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und der Erhalt von homogeneren Pflanzenbestände durch die Hybridzüchtung.</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endParaRPr kumimoji="0" lang="de-DE"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21</a:t>
            </a:fld>
            <a:endParaRPr lang="de-DE"/>
          </a:p>
        </p:txBody>
      </p:sp>
    </p:spTree>
    <p:extLst>
      <p:ext uri="{BB962C8B-B14F-4D97-AF65-F5344CB8AC3E}">
        <p14:creationId xmlns:p14="http://schemas.microsoft.com/office/powerpoint/2010/main" val="673842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Hybriden entstehen durch die gezielte Kreuzung von Inzuchtlinien aus verschiedenen Genpools.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Die gezielte Kreuzung von zwei nicht-verwandten homozygoten Linien führt zur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Heterosis</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Heterosis</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Mehrleistung der Nachkommen im Vergleich zum Elternmittel)</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Hybriden erhalten ihre genetisch fixierten Eigenschaften von beiden Eltern. </a:t>
            </a: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Wingdings" panose="05000000000000000000" pitchFamily="2" charset="2"/>
              </a:rPr>
              <a:t></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Damit können positive Eigenschaften der Eltern in der Hybride miteinander kombiniert werden &amp; eventuelle negative Eigenschaften in den Eltern prägen sich in der Hybride nicht aus.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Dies gilt vor allem für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Selbstbefruchter</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da diese im Gegensatz zu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Fremdbefruchtern</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natürlich kaum einen Austausch mit anderen Pflanzen betreiben.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charset="0"/>
              <a:ea typeface="+mn-ea"/>
              <a:cs typeface="Arial" charset="0"/>
            </a:endParaRP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22</a:t>
            </a:fld>
            <a:endParaRPr lang="de-DE"/>
          </a:p>
        </p:txBody>
      </p:sp>
    </p:spTree>
    <p:extLst>
      <p:ext uri="{BB962C8B-B14F-4D97-AF65-F5344CB8AC3E}">
        <p14:creationId xmlns:p14="http://schemas.microsoft.com/office/powerpoint/2010/main" val="165721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Aufgrund des </a:t>
            </a:r>
            <a:r>
              <a:rPr lang="de-DE" dirty="0" err="1"/>
              <a:t>Heterosis</a:t>
            </a:r>
            <a:r>
              <a:rPr lang="de-DE" dirty="0"/>
              <a:t> Effektes und intensiver Züchtung ist der Zuchtfortschritt bei Hybridroggen fast doppelt so hoch wie bei Populationsroggen.</a:t>
            </a:r>
          </a:p>
        </p:txBody>
      </p:sp>
      <p:sp>
        <p:nvSpPr>
          <p:cNvPr id="4" name="Foliennummernplatzhalter 3"/>
          <p:cNvSpPr>
            <a:spLocks noGrp="1"/>
          </p:cNvSpPr>
          <p:nvPr>
            <p:ph type="sldNum" sz="quarter" idx="10"/>
          </p:nvPr>
        </p:nvSpPr>
        <p:spPr/>
        <p:txBody>
          <a:bodyPr/>
          <a:lstStyle/>
          <a:p>
            <a:fld id="{739B543B-808A-46AF-81AE-AB89467CD45F}" type="slidenum">
              <a:rPr lang="de-DE" smtClean="0"/>
              <a:t>23</a:t>
            </a:fld>
            <a:endParaRPr lang="de-DE"/>
          </a:p>
        </p:txBody>
      </p:sp>
    </p:spTree>
    <p:extLst>
      <p:ext uri="{BB962C8B-B14F-4D97-AF65-F5344CB8AC3E}">
        <p14:creationId xmlns:p14="http://schemas.microsoft.com/office/powerpoint/2010/main" val="72336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2</a:t>
            </a:fld>
            <a:endParaRPr lang="de-DE"/>
          </a:p>
        </p:txBody>
      </p:sp>
    </p:spTree>
    <p:extLst>
      <p:ext uri="{BB962C8B-B14F-4D97-AF65-F5344CB8AC3E}">
        <p14:creationId xmlns:p14="http://schemas.microsoft.com/office/powerpoint/2010/main" val="3743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Dieser Grund trifft vor allem für die fremdbefruchteten Arten zu. Jeder hat wahrscheinlich schon einmal einen Bestand mit Populationsroggen gesehen. Dieser ist durch die Fremdbefruchtung eine bunte Mischung aus verschiedensten genetischen Informationen und ist ungleichmäßig.</a:t>
            </a: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Wie im linken Beispiel zu sehen ist, können beispielsweise ertragsschwache neben ertragsstarken Pflanzen stehen und das Ernteergebnis ist eine Mischung aus beiden.</a:t>
            </a: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dem rechten Beispiel, der Hybride, haben alle Pflanzen die gleichen genetischen Informationen in sich, das heißt, dass auch das Ertrags- oder Qualitätsniveau bei allen Pflanzen gleich ist.</a:t>
            </a: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endPar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Damit lässt sich leicht erklären, dass durch Hybridzucht die Erreichung der Zuchtziele einfacher ist als in der bunten Mischung.</a:t>
            </a:r>
          </a:p>
          <a:p>
            <a:pPr marL="177800" marR="0" lvl="0" indent="-17780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Auch für die </a:t>
            </a:r>
            <a:r>
              <a:rPr kumimoji="0" 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Bestandesführung</a:t>
            </a: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ist ein gleichmäßiger Bestand durch Hybriden einfacher zu führen – die Pflanzen reifen gleichmäßiger ab oder haben eine gleichmäßige Standfestigkeit!</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24</a:t>
            </a:fld>
            <a:endParaRPr lang="de-DE"/>
          </a:p>
        </p:txBody>
      </p:sp>
    </p:spTree>
    <p:extLst>
      <p:ext uri="{BB962C8B-B14F-4D97-AF65-F5344CB8AC3E}">
        <p14:creationId xmlns:p14="http://schemas.microsoft.com/office/powerpoint/2010/main" val="371650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mj-lt"/>
              <a:buAutoNum type="arabicPeriod"/>
            </a:pPr>
            <a:r>
              <a:rPr lang="de-DE" dirty="0"/>
              <a:t>Wofür wird Roggen am Meisten verwendet? Welche Bereiche gibt es noch?</a:t>
            </a:r>
          </a:p>
          <a:p>
            <a:pPr marL="790575" lvl="1" indent="-342900">
              <a:buFont typeface="Arial" panose="020B0604020202020204" pitchFamily="34" charset="0"/>
              <a:buChar char="•"/>
            </a:pPr>
            <a:r>
              <a:rPr lang="de-DE" dirty="0"/>
              <a:t>Fütterung</a:t>
            </a:r>
          </a:p>
          <a:p>
            <a:pPr marL="790575" lvl="1" indent="-342900">
              <a:buFont typeface="Arial" panose="020B0604020202020204" pitchFamily="34" charset="0"/>
              <a:buChar char="•"/>
            </a:pPr>
            <a:r>
              <a:rPr lang="de-DE" dirty="0"/>
              <a:t>Energie &amp; Ernährung</a:t>
            </a:r>
          </a:p>
          <a:p>
            <a:pPr marL="342900" lvl="0" indent="-342900">
              <a:buFont typeface="+mj-lt"/>
              <a:buAutoNum type="arabicPeriod"/>
            </a:pPr>
            <a:r>
              <a:rPr lang="de-DE" dirty="0"/>
              <a:t>In welchen Regionen wird Roggen überwiegend angebaut. Begründen Sie kurz ihre Antwort?</a:t>
            </a:r>
          </a:p>
          <a:p>
            <a:pPr marL="790575" lvl="1" indent="-342900">
              <a:buFont typeface="Arial" panose="020B0604020202020204" pitchFamily="34" charset="0"/>
              <a:buChar char="•"/>
            </a:pPr>
            <a:r>
              <a:rPr lang="de-DE" dirty="0"/>
              <a:t>Nord-Osten Deutschland</a:t>
            </a:r>
          </a:p>
          <a:p>
            <a:pPr marL="790575" lvl="1" indent="-342900">
              <a:buFont typeface="Arial" panose="020B0604020202020204" pitchFamily="34" charset="0"/>
              <a:buChar char="•"/>
            </a:pPr>
            <a:r>
              <a:rPr lang="de-DE" dirty="0"/>
              <a:t>Aufgrund seiner Robustheit überwiegend auf leichten Standorten mit geringen Niederschlägen</a:t>
            </a:r>
          </a:p>
          <a:p>
            <a:pPr marL="342900" lvl="0" indent="-342900">
              <a:buFont typeface="+mj-lt"/>
              <a:buAutoNum type="arabicPeriod"/>
            </a:pPr>
            <a:r>
              <a:rPr lang="de-DE" dirty="0"/>
              <a:t>Welchen Fachbegriff gibt es für die Mehrleistung der Nachkommen im Vergleich zu Elternmittel?</a:t>
            </a:r>
          </a:p>
          <a:p>
            <a:pPr marL="790575" lvl="1" indent="-342900">
              <a:buFont typeface="Arial" panose="020B0604020202020204" pitchFamily="34" charset="0"/>
              <a:buChar char="•"/>
            </a:pPr>
            <a:r>
              <a:rPr lang="de-DE" dirty="0" err="1"/>
              <a:t>Heterosis</a:t>
            </a:r>
            <a:r>
              <a:rPr lang="de-DE" dirty="0"/>
              <a:t>/ Hybrideffekt</a:t>
            </a:r>
          </a:p>
          <a:p>
            <a:pPr marL="342900" lvl="0" indent="-342900">
              <a:buFont typeface="+mj-lt"/>
              <a:buAutoNum type="arabicPeriod"/>
            </a:pPr>
            <a:r>
              <a:rPr lang="de-DE" dirty="0"/>
              <a:t>Nennen sie die Ziele der Hybridzüchtung?</a:t>
            </a:r>
          </a:p>
          <a:p>
            <a:pPr marL="790575" lvl="1" indent="-342900">
              <a:buFont typeface="Arial" panose="020B0604020202020204" pitchFamily="34" charset="0"/>
              <a:buChar char="•"/>
            </a:pPr>
            <a:r>
              <a:rPr lang="de-DE" dirty="0"/>
              <a:t>Nutzung der maximalen Leistungsfähigkeit durch </a:t>
            </a:r>
            <a:r>
              <a:rPr lang="de-DE" dirty="0" err="1"/>
              <a:t>Heterosis</a:t>
            </a:r>
            <a:endParaRPr lang="de-DE" dirty="0"/>
          </a:p>
          <a:p>
            <a:pPr marL="790575" lvl="1" indent="-342900">
              <a:buFont typeface="Arial" panose="020B0604020202020204" pitchFamily="34" charset="0"/>
              <a:buChar char="•"/>
            </a:pPr>
            <a:r>
              <a:rPr lang="de-DE" dirty="0"/>
              <a:t>Erhöhung der Ertragsstabilität und Stresstoleranz</a:t>
            </a:r>
          </a:p>
          <a:p>
            <a:pPr marL="790575" lvl="1" indent="-342900">
              <a:buFont typeface="Arial" panose="020B0604020202020204" pitchFamily="34" charset="0"/>
              <a:buChar char="•"/>
            </a:pPr>
            <a:r>
              <a:rPr lang="de-DE" dirty="0"/>
              <a:t>Erhalt homogener Pflanzenbestände </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25</a:t>
            </a:fld>
            <a:endParaRPr lang="de-DE"/>
          </a:p>
        </p:txBody>
      </p:sp>
    </p:spTree>
    <p:extLst>
      <p:ext uri="{BB962C8B-B14F-4D97-AF65-F5344CB8AC3E}">
        <p14:creationId xmlns:p14="http://schemas.microsoft.com/office/powerpoint/2010/main" val="390485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Nahezu alle Ackerkulturen sind als Vorfrucht für den Hybridroggen geeignet</a:t>
            </a:r>
          </a:p>
          <a:p>
            <a:r>
              <a:rPr lang="de-DE" dirty="0"/>
              <a:t>in der Praxis allerdings häufig nach Getreide oder Silomais, da gute Vorfruchtwirkung der Blattfrüchte für anspruchsvolleren Weizen genutzt wird </a:t>
            </a:r>
          </a:p>
          <a:p>
            <a:endParaRPr lang="de-DE" dirty="0"/>
          </a:p>
          <a:p>
            <a:r>
              <a:rPr lang="de-DE" b="1" i="0" dirty="0"/>
              <a:t>** Luxusfolge</a:t>
            </a:r>
            <a:r>
              <a:rPr lang="de-DE" dirty="0"/>
              <a:t>:  auch günstige Vorfrucht, aber </a:t>
            </a:r>
            <a:r>
              <a:rPr lang="de-DE" sz="1400" u="none" strike="noStrike" dirty="0">
                <a:effectLst/>
              </a:rPr>
              <a:t>andere Nachfrüchte die Vorfruchtwirkung besser ausnutzen können, längere vegetationsfreie Zeit ggf. durch Zwischenfrüchte nutzbar</a:t>
            </a:r>
          </a:p>
          <a:p>
            <a:r>
              <a:rPr lang="de-DE" sz="1400" b="1" u="none" strike="noStrike" dirty="0">
                <a:effectLst/>
              </a:rPr>
              <a:t>- ungünstige Vorfrucht: </a:t>
            </a:r>
            <a:r>
              <a:rPr lang="de-DE" sz="1400" u="none" strike="noStrike" dirty="0">
                <a:effectLst/>
              </a:rPr>
              <a:t>(Ertragsabfall, Fruchtfolgekrankheiten) bzw. Einhaltung der Bestelltermine der Nachfrucht nicht möglich</a:t>
            </a:r>
            <a:endParaRPr lang="de-DE" b="1" dirty="0"/>
          </a:p>
        </p:txBody>
      </p:sp>
      <p:sp>
        <p:nvSpPr>
          <p:cNvPr id="4" name="Foliennummernplatzhalter 3"/>
          <p:cNvSpPr>
            <a:spLocks noGrp="1"/>
          </p:cNvSpPr>
          <p:nvPr>
            <p:ph type="sldNum" sz="quarter" idx="10"/>
          </p:nvPr>
        </p:nvSpPr>
        <p:spPr/>
        <p:txBody>
          <a:bodyPr/>
          <a:lstStyle/>
          <a:p>
            <a:fld id="{739B543B-808A-46AF-81AE-AB89467CD45F}" type="slidenum">
              <a:rPr lang="de-DE" smtClean="0"/>
              <a:t>27</a:t>
            </a:fld>
            <a:endParaRPr lang="de-DE"/>
          </a:p>
        </p:txBody>
      </p:sp>
    </p:spTree>
    <p:extLst>
      <p:ext uri="{BB962C8B-B14F-4D97-AF65-F5344CB8AC3E}">
        <p14:creationId xmlns:p14="http://schemas.microsoft.com/office/powerpoint/2010/main" val="2372508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Ausführlichere Informationen in: Grundlagen des Rapsanbaus (Folie 9 ff.)</a:t>
            </a:r>
          </a:p>
          <a:p>
            <a:r>
              <a:rPr lang="de-DE" dirty="0"/>
              <a:t>Bodenbearbeitung kann zur Beeinträchtigung des Bodens führen (z.B. Erosion). Deshalb muss die Art &amp; Weise der Bearbeitung und deren Intensität fruchtart- &amp; fruchtfolgespezifisch angepasst sein. Ziel</a:t>
            </a:r>
            <a:r>
              <a:rPr lang="de-DE" dirty="0">
                <a:sym typeface="Wingdings" panose="05000000000000000000" pitchFamily="2" charset="2"/>
              </a:rPr>
              <a:t> bodenschonende Bearbeitung</a:t>
            </a: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28</a:t>
            </a:fld>
            <a:endParaRPr lang="de-DE"/>
          </a:p>
        </p:txBody>
      </p:sp>
    </p:spTree>
    <p:extLst>
      <p:ext uri="{BB962C8B-B14F-4D97-AF65-F5344CB8AC3E}">
        <p14:creationId xmlns:p14="http://schemas.microsoft.com/office/powerpoint/2010/main" val="4091728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32</a:t>
            </a:fld>
            <a:endParaRPr lang="de-DE"/>
          </a:p>
        </p:txBody>
      </p:sp>
    </p:spTree>
    <p:extLst>
      <p:ext uri="{BB962C8B-B14F-4D97-AF65-F5344CB8AC3E}">
        <p14:creationId xmlns:p14="http://schemas.microsoft.com/office/powerpoint/2010/main" val="4262592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33</a:t>
            </a:fld>
            <a:endParaRPr lang="de-DE"/>
          </a:p>
        </p:txBody>
      </p:sp>
    </p:spTree>
    <p:extLst>
      <p:ext uri="{BB962C8B-B14F-4D97-AF65-F5344CB8AC3E}">
        <p14:creationId xmlns:p14="http://schemas.microsoft.com/office/powerpoint/2010/main" val="3563022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None/>
              <a:tabLst/>
              <a:defRPr/>
            </a:pPr>
            <a:endParaRPr lang="de-DE" dirty="0"/>
          </a:p>
          <a:p>
            <a:r>
              <a:rPr lang="de-DE" dirty="0"/>
              <a:t>Die Beschreibende Sortenliste des Bundessortenamtes enthält offizielle Einstufungen aller zugelassenen Sorten in allen geprüften Merkmalen wie Ertragspotenzial, Krankheitsresistenz, Qualitäten</a:t>
            </a:r>
          </a:p>
          <a:p>
            <a:r>
              <a:rPr lang="de-DE" dirty="0"/>
              <a:t>Beispiel: Sucht man einen besonders winterharten Weizen, dann kann man in der Kategorie Auswinterung, nach der Sorte mit der besten Einstufung suchen.</a:t>
            </a:r>
          </a:p>
          <a:p>
            <a:r>
              <a:rPr lang="de-DE" dirty="0"/>
              <a:t>Achtung: Nicht alle Sorten, die in der Beschreibenden Sortenliste stehen, werden auch verkauft</a:t>
            </a:r>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34</a:t>
            </a:fld>
            <a:endParaRPr lang="de-DE"/>
          </a:p>
        </p:txBody>
      </p:sp>
    </p:spTree>
    <p:extLst>
      <p:ext uri="{BB962C8B-B14F-4D97-AF65-F5344CB8AC3E}">
        <p14:creationId xmlns:p14="http://schemas.microsoft.com/office/powerpoint/2010/main" val="89027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Beschreibende Sortenliste des Bundessortenamtes enthält offizielle Einstufungen aller zugelassenen Sorten in allen geprüften Merkmalen wie Ertragspotenzial, Krankheitsresistenz und Qualitäten</a:t>
            </a:r>
          </a:p>
          <a:p>
            <a:pPr marL="0" indent="0">
              <a:buNone/>
            </a:pPr>
            <a:endParaRPr lang="de-DE" dirty="0"/>
          </a:p>
          <a:p>
            <a:pPr marL="0" indent="0">
              <a:buNone/>
            </a:pPr>
            <a:r>
              <a:rPr lang="de-DE" dirty="0"/>
              <a:t>Kurzerklärung der Qualitätseigenschaften</a:t>
            </a:r>
          </a:p>
          <a:p>
            <a:pPr marL="285750" indent="-285750">
              <a:buFont typeface="Wingdings" panose="05000000000000000000" pitchFamily="2" charset="2"/>
              <a:buChar char="§"/>
            </a:pPr>
            <a:r>
              <a:rPr lang="de-DE" dirty="0"/>
              <a:t>Fallzahl: Aktivität stärkeabbauender Enzyme</a:t>
            </a:r>
          </a:p>
          <a:p>
            <a:pPr marL="285750" indent="-285750">
              <a:buFont typeface="Wingdings" panose="05000000000000000000" pitchFamily="2" charset="2"/>
              <a:buChar char="§"/>
            </a:pPr>
            <a:r>
              <a:rPr lang="de-DE" dirty="0"/>
              <a:t>Rohproteingehalt im Korn</a:t>
            </a:r>
          </a:p>
          <a:p>
            <a:pPr marL="285750" indent="-285750">
              <a:buFont typeface="Wingdings" panose="05000000000000000000" pitchFamily="2" charset="2"/>
              <a:buChar char="§"/>
            </a:pPr>
            <a:r>
              <a:rPr lang="de-DE" dirty="0"/>
              <a:t>Sedimentationswert: Kriterium für Eiweißgehalt</a:t>
            </a:r>
          </a:p>
          <a:p>
            <a:pPr marL="285750" indent="-285750">
              <a:buFont typeface="Wingdings" panose="05000000000000000000" pitchFamily="2" charset="2"/>
              <a:buChar char="§"/>
            </a:pPr>
            <a:r>
              <a:rPr lang="de-DE" dirty="0"/>
              <a:t>Volumenausbeute des Mehls im Standardbackversuch (RMT = </a:t>
            </a:r>
            <a:r>
              <a:rPr lang="de-DE" dirty="0" err="1"/>
              <a:t>RapidMixTest</a:t>
            </a:r>
            <a:r>
              <a:rPr lang="de-DE" dirty="0"/>
              <a:t>)</a:t>
            </a:r>
          </a:p>
          <a:p>
            <a:endParaRPr lang="de-DE" dirty="0"/>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35</a:t>
            </a:fld>
            <a:endParaRPr lang="de-DE"/>
          </a:p>
        </p:txBody>
      </p:sp>
    </p:spTree>
    <p:extLst>
      <p:ext uri="{BB962C8B-B14F-4D97-AF65-F5344CB8AC3E}">
        <p14:creationId xmlns:p14="http://schemas.microsoft.com/office/powerpoint/2010/main" val="279543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None/>
              <a:tabLst/>
              <a:defRPr/>
            </a:pPr>
            <a:endParaRPr lang="de-DE" dirty="0"/>
          </a:p>
          <a:p>
            <a:r>
              <a:rPr lang="de-DE" dirty="0"/>
              <a:t>Anbaugebiet – damit verbunden sind die klimatischen Bedingungen z.B. Trockenheit oder Frost</a:t>
            </a:r>
          </a:p>
          <a:p>
            <a:r>
              <a:rPr lang="de-DE" dirty="0"/>
              <a:t>Qualität – Brot- oder Futterweizen</a:t>
            </a:r>
          </a:p>
          <a:p>
            <a:r>
              <a:rPr lang="de-DE" dirty="0"/>
              <a:t>Aussaattermin – Eignung für Spät- oder </a:t>
            </a:r>
            <a:r>
              <a:rPr lang="de-DE" dirty="0" err="1"/>
              <a:t>Frühsaat</a:t>
            </a:r>
            <a:endParaRPr lang="de-DE" dirty="0"/>
          </a:p>
          <a:p>
            <a:r>
              <a:rPr lang="de-DE" dirty="0"/>
              <a:t>Vorfrucht – Krankheitsübertragung beachten z.B. Maisvorfrucht – </a:t>
            </a:r>
            <a:r>
              <a:rPr lang="de-DE" dirty="0" err="1"/>
              <a:t>Fusarium</a:t>
            </a:r>
            <a:r>
              <a:rPr lang="de-DE" dirty="0"/>
              <a:t> beim Weizen</a:t>
            </a:r>
          </a:p>
        </p:txBody>
      </p:sp>
      <p:sp>
        <p:nvSpPr>
          <p:cNvPr id="4" name="Foliennummernplatzhalter 3"/>
          <p:cNvSpPr>
            <a:spLocks noGrp="1"/>
          </p:cNvSpPr>
          <p:nvPr>
            <p:ph type="sldNum" sz="quarter" idx="10"/>
          </p:nvPr>
        </p:nvSpPr>
        <p:spPr/>
        <p:txBody>
          <a:bodyPr/>
          <a:lstStyle/>
          <a:p>
            <a:fld id="{739B543B-808A-46AF-81AE-AB89467CD45F}" type="slidenum">
              <a:rPr lang="de-DE" smtClean="0"/>
              <a:t>36</a:t>
            </a:fld>
            <a:endParaRPr lang="de-DE"/>
          </a:p>
        </p:txBody>
      </p:sp>
    </p:spTree>
    <p:extLst>
      <p:ext uri="{BB962C8B-B14F-4D97-AF65-F5344CB8AC3E}">
        <p14:creationId xmlns:p14="http://schemas.microsoft.com/office/powerpoint/2010/main" val="1063165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37</a:t>
            </a:fld>
            <a:endParaRPr lang="de-DE"/>
          </a:p>
        </p:txBody>
      </p:sp>
    </p:spTree>
    <p:extLst>
      <p:ext uri="{BB962C8B-B14F-4D97-AF65-F5344CB8AC3E}">
        <p14:creationId xmlns:p14="http://schemas.microsoft.com/office/powerpoint/2010/main" val="298787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39B543B-808A-46AF-81AE-AB89467CD45F}" type="slidenum">
              <a:rPr lang="de-DE" smtClean="0"/>
              <a:t>4</a:t>
            </a:fld>
            <a:endParaRPr lang="de-DE"/>
          </a:p>
        </p:txBody>
      </p:sp>
    </p:spTree>
    <p:extLst>
      <p:ext uri="{BB962C8B-B14F-4D97-AF65-F5344CB8AC3E}">
        <p14:creationId xmlns:p14="http://schemas.microsoft.com/office/powerpoint/2010/main" val="363697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38</a:t>
            </a:fld>
            <a:endParaRPr lang="de-DE"/>
          </a:p>
        </p:txBody>
      </p:sp>
    </p:spTree>
    <p:extLst>
      <p:ext uri="{BB962C8B-B14F-4D97-AF65-F5344CB8AC3E}">
        <p14:creationId xmlns:p14="http://schemas.microsoft.com/office/powerpoint/2010/main" val="1420601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Auswertung des Keimfähigkeitstests</a:t>
            </a:r>
          </a:p>
          <a:p>
            <a:pPr marL="0" indent="0">
              <a:buNone/>
            </a:pPr>
            <a:endParaRPr lang="de-DE" dirty="0"/>
          </a:p>
          <a:p>
            <a:r>
              <a:rPr lang="de-DE" dirty="0"/>
              <a:t>Erfolgt ab dem Zeitpunkt, wenn die wichtigsten Teile des Keimlings zeigen, ob er in der Lage ist, sich unter günstigen Feldbedingungen zu einer zufriedenstellenden Pflanze zu entwickeln.</a:t>
            </a:r>
          </a:p>
          <a:p>
            <a:pPr lvl="1"/>
            <a:r>
              <a:rPr lang="de-DE" dirty="0"/>
              <a:t>Wurzelsystem</a:t>
            </a:r>
          </a:p>
          <a:p>
            <a:pPr lvl="1"/>
            <a:r>
              <a:rPr lang="de-DE" dirty="0"/>
              <a:t>Keimblätter</a:t>
            </a:r>
          </a:p>
          <a:p>
            <a:pPr lvl="1"/>
            <a:r>
              <a:rPr lang="de-DE" dirty="0" err="1"/>
              <a:t>Koleoptile</a:t>
            </a:r>
            <a:endParaRPr lang="de-DE" dirty="0"/>
          </a:p>
          <a:p>
            <a:r>
              <a:rPr lang="de-DE" dirty="0"/>
              <a:t>Auszählung der anomalen, toten und ggf. harten und frischen Keimlinge</a:t>
            </a:r>
          </a:p>
          <a:p>
            <a:pPr lvl="1"/>
            <a:r>
              <a:rPr lang="de-DE" dirty="0">
                <a:solidFill>
                  <a:schemeClr val="tx2"/>
                </a:solidFill>
              </a:rPr>
              <a:t>Normale Keimlinge: </a:t>
            </a:r>
            <a:r>
              <a:rPr lang="de-DE" dirty="0"/>
              <a:t>alle wichtigen Bestandteile gut entwickelt, gesund   und im ausgewogenen Verhältnis zueinander. Keimlinge mit leichten Schäden oder Sekundärinfektion</a:t>
            </a:r>
          </a:p>
          <a:p>
            <a:pPr lvl="1"/>
            <a:r>
              <a:rPr lang="de-DE" dirty="0">
                <a:solidFill>
                  <a:schemeClr val="tx2"/>
                </a:solidFill>
              </a:rPr>
              <a:t>Anomale Keimlinge: </a:t>
            </a:r>
            <a:r>
              <a:rPr lang="de-DE" dirty="0"/>
              <a:t>eines der wichtigen Bestandteile fehlt, ist deformiert oder stark beschädigt. Der Keimling ist unausgewogen oder durch Primärinfektion stark beeinträchtigt</a:t>
            </a:r>
            <a:endParaRPr lang="en-US" dirty="0"/>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39</a:t>
            </a:fld>
            <a:endParaRPr lang="de-DE"/>
          </a:p>
        </p:txBody>
      </p:sp>
    </p:spTree>
    <p:extLst>
      <p:ext uri="{BB962C8B-B14F-4D97-AF65-F5344CB8AC3E}">
        <p14:creationId xmlns:p14="http://schemas.microsoft.com/office/powerpoint/2010/main" val="1269346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40</a:t>
            </a:fld>
            <a:endParaRPr lang="de-DE"/>
          </a:p>
        </p:txBody>
      </p:sp>
    </p:spTree>
    <p:extLst>
      <p:ext uri="{BB962C8B-B14F-4D97-AF65-F5344CB8AC3E}">
        <p14:creationId xmlns:p14="http://schemas.microsoft.com/office/powerpoint/2010/main" val="3529564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41</a:t>
            </a:fld>
            <a:endParaRPr lang="de-DE"/>
          </a:p>
        </p:txBody>
      </p:sp>
    </p:spTree>
    <p:extLst>
      <p:ext uri="{BB962C8B-B14F-4D97-AF65-F5344CB8AC3E}">
        <p14:creationId xmlns:p14="http://schemas.microsoft.com/office/powerpoint/2010/main" val="4167345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42</a:t>
            </a:fld>
            <a:endParaRPr lang="de-DE"/>
          </a:p>
        </p:txBody>
      </p:sp>
    </p:spTree>
    <p:extLst>
      <p:ext uri="{BB962C8B-B14F-4D97-AF65-F5344CB8AC3E}">
        <p14:creationId xmlns:p14="http://schemas.microsoft.com/office/powerpoint/2010/main" val="1877328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43</a:t>
            </a:fld>
            <a:endParaRPr lang="de-DE"/>
          </a:p>
        </p:txBody>
      </p:sp>
    </p:spTree>
    <p:extLst>
      <p:ext uri="{BB962C8B-B14F-4D97-AF65-F5344CB8AC3E}">
        <p14:creationId xmlns:p14="http://schemas.microsoft.com/office/powerpoint/2010/main" val="1536270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44</a:t>
            </a:fld>
            <a:endParaRPr lang="de-DE"/>
          </a:p>
        </p:txBody>
      </p:sp>
    </p:spTree>
    <p:extLst>
      <p:ext uri="{BB962C8B-B14F-4D97-AF65-F5344CB8AC3E}">
        <p14:creationId xmlns:p14="http://schemas.microsoft.com/office/powerpoint/2010/main" val="3902631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45</a:t>
            </a:fld>
            <a:endParaRPr lang="de-DE"/>
          </a:p>
        </p:txBody>
      </p:sp>
    </p:spTree>
    <p:extLst>
      <p:ext uri="{BB962C8B-B14F-4D97-AF65-F5344CB8AC3E}">
        <p14:creationId xmlns:p14="http://schemas.microsoft.com/office/powerpoint/2010/main" val="3245480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46</a:t>
            </a:fld>
            <a:endParaRPr lang="de-DE"/>
          </a:p>
        </p:txBody>
      </p:sp>
    </p:spTree>
    <p:extLst>
      <p:ext uri="{BB962C8B-B14F-4D97-AF65-F5344CB8AC3E}">
        <p14:creationId xmlns:p14="http://schemas.microsoft.com/office/powerpoint/2010/main" val="4204019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47</a:t>
            </a:fld>
            <a:endParaRPr lang="de-DE"/>
          </a:p>
        </p:txBody>
      </p:sp>
    </p:spTree>
    <p:extLst>
      <p:ext uri="{BB962C8B-B14F-4D97-AF65-F5344CB8AC3E}">
        <p14:creationId xmlns:p14="http://schemas.microsoft.com/office/powerpoint/2010/main" val="115293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a:t>
            </a:fld>
            <a:endParaRPr lang="de-DE"/>
          </a:p>
        </p:txBody>
      </p:sp>
    </p:spTree>
    <p:extLst>
      <p:ext uri="{BB962C8B-B14F-4D97-AF65-F5344CB8AC3E}">
        <p14:creationId xmlns:p14="http://schemas.microsoft.com/office/powerpoint/2010/main" val="283259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48</a:t>
            </a:fld>
            <a:endParaRPr lang="de-DE"/>
          </a:p>
        </p:txBody>
      </p:sp>
    </p:spTree>
    <p:extLst>
      <p:ext uri="{BB962C8B-B14F-4D97-AF65-F5344CB8AC3E}">
        <p14:creationId xmlns:p14="http://schemas.microsoft.com/office/powerpoint/2010/main" val="273090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49</a:t>
            </a:fld>
            <a:endParaRPr lang="de-DE"/>
          </a:p>
        </p:txBody>
      </p:sp>
    </p:spTree>
    <p:extLst>
      <p:ext uri="{BB962C8B-B14F-4D97-AF65-F5344CB8AC3E}">
        <p14:creationId xmlns:p14="http://schemas.microsoft.com/office/powerpoint/2010/main" val="959613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50</a:t>
            </a:fld>
            <a:endParaRPr lang="de-DE"/>
          </a:p>
        </p:txBody>
      </p:sp>
    </p:spTree>
    <p:extLst>
      <p:ext uri="{BB962C8B-B14F-4D97-AF65-F5344CB8AC3E}">
        <p14:creationId xmlns:p14="http://schemas.microsoft.com/office/powerpoint/2010/main" val="1752107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moderne Technik ermöglicht immer präzisere Ablagetechnik</a:t>
            </a:r>
          </a:p>
          <a:p>
            <a:r>
              <a:rPr lang="de-DE" dirty="0">
                <a:solidFill>
                  <a:schemeClr val="accent1"/>
                </a:solidFill>
              </a:rPr>
              <a:t>Ziel beim Roggenanbau:</a:t>
            </a:r>
            <a:r>
              <a:rPr lang="de-DE" dirty="0"/>
              <a:t> gleichmäßige Bestände</a:t>
            </a:r>
            <a:r>
              <a:rPr lang="de-DE" dirty="0">
                <a:sym typeface="Wingdings" panose="05000000000000000000" pitchFamily="2" charset="2"/>
              </a:rPr>
              <a:t> </a:t>
            </a:r>
            <a:r>
              <a:rPr lang="de-DE" dirty="0"/>
              <a:t>wenig </a:t>
            </a:r>
            <a:r>
              <a:rPr lang="de-DE" dirty="0" err="1"/>
              <a:t>Nachblüher</a:t>
            </a:r>
            <a:r>
              <a:rPr lang="de-DE" dirty="0"/>
              <a:t> </a:t>
            </a:r>
            <a:r>
              <a:rPr lang="de-DE" dirty="0">
                <a:sym typeface="Wingdings" panose="05000000000000000000" pitchFamily="2" charset="2"/>
              </a:rPr>
              <a:t></a:t>
            </a:r>
            <a:r>
              <a:rPr lang="de-DE" dirty="0"/>
              <a:t> gleichmäßige Blüte &amp; hohe Befruchtungsrate</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51</a:t>
            </a:fld>
            <a:endParaRPr lang="de-DE"/>
          </a:p>
        </p:txBody>
      </p:sp>
    </p:spTree>
    <p:extLst>
      <p:ext uri="{BB962C8B-B14F-4D97-AF65-F5344CB8AC3E}">
        <p14:creationId xmlns:p14="http://schemas.microsoft.com/office/powerpoint/2010/main" val="2525203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err="1">
                <a:sym typeface="Wingdings" panose="05000000000000000000" pitchFamily="2" charset="2"/>
              </a:rPr>
              <a:t>ungebeiztes</a:t>
            </a:r>
            <a:r>
              <a:rPr lang="de-DE" dirty="0">
                <a:sym typeface="Wingdings" panose="05000000000000000000" pitchFamily="2" charset="2"/>
              </a:rPr>
              <a:t> Saatgut erhöhte Saatstärke z.B. im </a:t>
            </a:r>
            <a:r>
              <a:rPr lang="de-DE" dirty="0" err="1">
                <a:sym typeface="Wingdings" panose="05000000000000000000" pitchFamily="2" charset="2"/>
              </a:rPr>
              <a:t>Ökoanbau</a:t>
            </a:r>
            <a:endParaRPr lang="de-DE" dirty="0">
              <a:sym typeface="Wingdings" panose="05000000000000000000" pitchFamily="2" charset="2"/>
            </a:endParaRP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52</a:t>
            </a:fld>
            <a:endParaRPr lang="de-DE"/>
          </a:p>
        </p:txBody>
      </p:sp>
    </p:spTree>
    <p:extLst>
      <p:ext uri="{BB962C8B-B14F-4D97-AF65-F5344CB8AC3E}">
        <p14:creationId xmlns:p14="http://schemas.microsoft.com/office/powerpoint/2010/main" val="2070416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Ergebnis: 64,9 kg/ ha</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53</a:t>
            </a:fld>
            <a:endParaRPr lang="de-DE"/>
          </a:p>
        </p:txBody>
      </p:sp>
    </p:spTree>
    <p:extLst>
      <p:ext uri="{BB962C8B-B14F-4D97-AF65-F5344CB8AC3E}">
        <p14:creationId xmlns:p14="http://schemas.microsoft.com/office/powerpoint/2010/main" val="2643536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Ergebnis: 64,9 kg/ ha</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54</a:t>
            </a:fld>
            <a:endParaRPr lang="de-DE"/>
          </a:p>
        </p:txBody>
      </p:sp>
    </p:spTree>
    <p:extLst>
      <p:ext uri="{BB962C8B-B14F-4D97-AF65-F5344CB8AC3E}">
        <p14:creationId xmlns:p14="http://schemas.microsoft.com/office/powerpoint/2010/main" val="2922222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55</a:t>
            </a:fld>
            <a:endParaRPr lang="de-DE"/>
          </a:p>
        </p:txBody>
      </p:sp>
    </p:spTree>
    <p:extLst>
      <p:ext uri="{BB962C8B-B14F-4D97-AF65-F5344CB8AC3E}">
        <p14:creationId xmlns:p14="http://schemas.microsoft.com/office/powerpoint/2010/main" val="3318053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56</a:t>
            </a:fld>
            <a:endParaRPr lang="de-DE"/>
          </a:p>
        </p:txBody>
      </p:sp>
    </p:spTree>
    <p:extLst>
      <p:ext uri="{BB962C8B-B14F-4D97-AF65-F5344CB8AC3E}">
        <p14:creationId xmlns:p14="http://schemas.microsoft.com/office/powerpoint/2010/main" val="3966821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Ergebnis: </a:t>
            </a:r>
          </a:p>
          <a:p>
            <a:pPr marL="534988" marR="0" lvl="1"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1,8 Units/ha </a:t>
            </a:r>
          </a:p>
          <a:p>
            <a:pPr marL="534988" marR="0" lvl="1"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9,7 Units = 10 Units müssen bestellt werden</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57</a:t>
            </a:fld>
            <a:endParaRPr lang="de-DE"/>
          </a:p>
        </p:txBody>
      </p:sp>
    </p:spTree>
    <p:extLst>
      <p:ext uri="{BB962C8B-B14F-4D97-AF65-F5344CB8AC3E}">
        <p14:creationId xmlns:p14="http://schemas.microsoft.com/office/powerpoint/2010/main" val="379647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7</a:t>
            </a:fld>
            <a:endParaRPr lang="de-DE"/>
          </a:p>
        </p:txBody>
      </p:sp>
    </p:spTree>
    <p:extLst>
      <p:ext uri="{BB962C8B-B14F-4D97-AF65-F5344CB8AC3E}">
        <p14:creationId xmlns:p14="http://schemas.microsoft.com/office/powerpoint/2010/main" val="1057924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58</a:t>
            </a:fld>
            <a:endParaRPr lang="de-DE"/>
          </a:p>
        </p:txBody>
      </p:sp>
    </p:spTree>
    <p:extLst>
      <p:ext uri="{BB962C8B-B14F-4D97-AF65-F5344CB8AC3E}">
        <p14:creationId xmlns:p14="http://schemas.microsoft.com/office/powerpoint/2010/main" val="3476534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mj-lt"/>
              <a:buAutoNum type="arabicPeriod"/>
            </a:pPr>
            <a:r>
              <a:rPr lang="de-DE" sz="1400" kern="1200" dirty="0">
                <a:solidFill>
                  <a:schemeClr val="tx1"/>
                </a:solidFill>
                <a:effectLst/>
                <a:latin typeface="+mn-lt"/>
                <a:ea typeface="+mn-ea"/>
                <a:cs typeface="+mn-cs"/>
              </a:rPr>
              <a:t>Nennen Sie die unterschiedlichen Bereiche, in die sich die Bodenbearbeitung gliedert</a:t>
            </a:r>
          </a:p>
          <a:p>
            <a:pPr lvl="1"/>
            <a:r>
              <a:rPr lang="de-DE" sz="1400" kern="1200" dirty="0">
                <a:solidFill>
                  <a:schemeClr val="tx1"/>
                </a:solidFill>
                <a:effectLst/>
                <a:latin typeface="+mn-lt"/>
                <a:ea typeface="+mn-ea"/>
                <a:cs typeface="+mn-cs"/>
              </a:rPr>
              <a:t>Stoppelbearbeitung</a:t>
            </a:r>
          </a:p>
          <a:p>
            <a:pPr lvl="1"/>
            <a:r>
              <a:rPr lang="de-DE" sz="1400" kern="1200" dirty="0">
                <a:solidFill>
                  <a:schemeClr val="tx1"/>
                </a:solidFill>
                <a:effectLst/>
                <a:latin typeface="+mn-lt"/>
                <a:ea typeface="+mn-ea"/>
                <a:cs typeface="+mn-cs"/>
              </a:rPr>
              <a:t>Grundbodenbearbeitung</a:t>
            </a:r>
          </a:p>
          <a:p>
            <a:pPr lvl="1"/>
            <a:r>
              <a:rPr lang="de-DE" sz="1400" kern="1200" dirty="0">
                <a:solidFill>
                  <a:schemeClr val="tx1"/>
                </a:solidFill>
                <a:effectLst/>
                <a:latin typeface="+mn-lt"/>
                <a:ea typeface="+mn-ea"/>
                <a:cs typeface="+mn-cs"/>
              </a:rPr>
              <a:t>Saatbettbereitung</a:t>
            </a:r>
          </a:p>
          <a:p>
            <a:pPr marL="342900" lvl="0" indent="-342900">
              <a:buFont typeface="+mj-lt"/>
              <a:buAutoNum type="arabicPeriod"/>
            </a:pPr>
            <a:r>
              <a:rPr lang="de-DE" sz="1400" kern="1200" dirty="0">
                <a:solidFill>
                  <a:schemeClr val="tx1"/>
                </a:solidFill>
                <a:effectLst/>
                <a:latin typeface="+mn-lt"/>
                <a:ea typeface="+mn-ea"/>
                <a:cs typeface="+mn-cs"/>
              </a:rPr>
              <a:t>Welche Folgen treten bei der Pflanze durch Verdichtungen auf?</a:t>
            </a:r>
          </a:p>
          <a:p>
            <a:pPr lvl="1"/>
            <a:r>
              <a:rPr lang="de-DE" sz="1400" kern="1200" dirty="0">
                <a:solidFill>
                  <a:schemeClr val="tx1"/>
                </a:solidFill>
                <a:effectLst/>
                <a:latin typeface="+mn-lt"/>
                <a:ea typeface="+mn-ea"/>
                <a:cs typeface="+mn-cs"/>
              </a:rPr>
              <a:t>Nährstoffmangel</a:t>
            </a:r>
          </a:p>
          <a:p>
            <a:pPr lvl="1"/>
            <a:r>
              <a:rPr lang="de-DE" sz="1400" kern="1200" dirty="0">
                <a:solidFill>
                  <a:schemeClr val="tx1"/>
                </a:solidFill>
                <a:effectLst/>
                <a:latin typeface="+mn-lt"/>
                <a:ea typeface="+mn-ea"/>
                <a:cs typeface="+mn-cs"/>
              </a:rPr>
              <a:t>Kümmerwuchs &amp; Blattverfärbungen</a:t>
            </a:r>
          </a:p>
          <a:p>
            <a:pPr lvl="1"/>
            <a:r>
              <a:rPr lang="de-DE" sz="1400" kern="1200" dirty="0">
                <a:solidFill>
                  <a:schemeClr val="tx1"/>
                </a:solidFill>
                <a:effectLst/>
                <a:latin typeface="+mn-lt"/>
                <a:ea typeface="+mn-ea"/>
                <a:cs typeface="+mn-cs"/>
              </a:rPr>
              <a:t>Deutliche Mindererträge</a:t>
            </a:r>
          </a:p>
          <a:p>
            <a:pPr marL="342900" lvl="0" indent="-342900">
              <a:buFont typeface="+mj-lt"/>
              <a:buAutoNum type="arabicPeriod"/>
            </a:pPr>
            <a:r>
              <a:rPr lang="de-DE" sz="1400" kern="1200" dirty="0">
                <a:solidFill>
                  <a:schemeClr val="tx1"/>
                </a:solidFill>
                <a:effectLst/>
                <a:latin typeface="+mn-lt"/>
                <a:ea typeface="+mn-ea"/>
                <a:cs typeface="+mn-cs"/>
              </a:rPr>
              <a:t>Wodurch kennzeichnet sich die optimale Bodenbeschaffenheit?</a:t>
            </a:r>
          </a:p>
          <a:p>
            <a:pPr lvl="1"/>
            <a:r>
              <a:rPr lang="de-DE" sz="1400" kern="1200" dirty="0">
                <a:solidFill>
                  <a:schemeClr val="tx1"/>
                </a:solidFill>
                <a:effectLst/>
                <a:latin typeface="+mn-lt"/>
                <a:ea typeface="+mn-ea"/>
                <a:cs typeface="+mn-cs"/>
              </a:rPr>
              <a:t>Locker</a:t>
            </a:r>
          </a:p>
          <a:p>
            <a:pPr lvl="1"/>
            <a:r>
              <a:rPr lang="de-DE" sz="1400" kern="1200" dirty="0">
                <a:solidFill>
                  <a:schemeClr val="tx1"/>
                </a:solidFill>
                <a:effectLst/>
                <a:latin typeface="+mn-lt"/>
                <a:ea typeface="+mn-ea"/>
                <a:cs typeface="+mn-cs"/>
              </a:rPr>
              <a:t>Verdichtungsfrei</a:t>
            </a:r>
          </a:p>
          <a:p>
            <a:pPr lvl="1"/>
            <a:r>
              <a:rPr lang="de-DE" sz="1400" kern="1200" dirty="0">
                <a:solidFill>
                  <a:schemeClr val="tx1"/>
                </a:solidFill>
                <a:effectLst/>
                <a:latin typeface="+mn-lt"/>
                <a:ea typeface="+mn-ea"/>
                <a:cs typeface="+mn-cs"/>
              </a:rPr>
              <a:t>Krümelig</a:t>
            </a:r>
          </a:p>
          <a:p>
            <a:pPr lvl="1"/>
            <a:r>
              <a:rPr lang="de-DE" sz="1400" kern="1200" dirty="0">
                <a:solidFill>
                  <a:schemeClr val="tx1"/>
                </a:solidFill>
                <a:effectLst/>
                <a:latin typeface="+mn-lt"/>
                <a:ea typeface="+mn-ea"/>
                <a:cs typeface="+mn-cs"/>
              </a:rPr>
              <a:t>Rückverfestigt </a:t>
            </a:r>
          </a:p>
          <a:p>
            <a:pPr marL="342900" indent="-342900">
              <a:buFont typeface="+mj-lt"/>
              <a:buAutoNum type="arabicPeriod"/>
            </a:pPr>
            <a:r>
              <a:rPr lang="de-DE" sz="1400" kern="1200" dirty="0">
                <a:solidFill>
                  <a:schemeClr val="tx1"/>
                </a:solidFill>
                <a:effectLst/>
                <a:latin typeface="+mn-lt"/>
                <a:ea typeface="+mn-ea"/>
                <a:cs typeface="+mn-cs"/>
              </a:rPr>
              <a:t>Nennen sie die Formel zur Berechnung der Aussaatmenge</a:t>
            </a:r>
          </a:p>
          <a:p>
            <a:pPr marL="534988" lvl="1" indent="-177800">
              <a:buFont typeface="Wingdings" panose="05000000000000000000" pitchFamily="2" charset="2"/>
              <a:buChar char="§"/>
            </a:pPr>
            <a:r>
              <a:rPr lang="de-DE" sz="1400" kern="1200" dirty="0">
                <a:solidFill>
                  <a:schemeClr val="tx1"/>
                </a:solidFill>
                <a:effectLst/>
                <a:latin typeface="+mn-lt"/>
                <a:ea typeface="+mn-ea"/>
                <a:cs typeface="+mn-cs"/>
              </a:rPr>
              <a:t>TKM (g) x keimfähige Körner/m2 / Keimfähigkeit (in %) = Aussaatmenge in kg/ha</a:t>
            </a: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59</a:t>
            </a:fld>
            <a:endParaRPr lang="de-DE"/>
          </a:p>
        </p:txBody>
      </p:sp>
    </p:spTree>
    <p:extLst>
      <p:ext uri="{BB962C8B-B14F-4D97-AF65-F5344CB8AC3E}">
        <p14:creationId xmlns:p14="http://schemas.microsoft.com/office/powerpoint/2010/main" val="2316142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61</a:t>
            </a:fld>
            <a:endParaRPr lang="de-DE"/>
          </a:p>
        </p:txBody>
      </p:sp>
    </p:spTree>
    <p:extLst>
      <p:ext uri="{BB962C8B-B14F-4D97-AF65-F5344CB8AC3E}">
        <p14:creationId xmlns:p14="http://schemas.microsoft.com/office/powerpoint/2010/main" val="428494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63</a:t>
            </a:fld>
            <a:endParaRPr lang="de-DE"/>
          </a:p>
        </p:txBody>
      </p:sp>
    </p:spTree>
    <p:extLst>
      <p:ext uri="{BB962C8B-B14F-4D97-AF65-F5344CB8AC3E}">
        <p14:creationId xmlns:p14="http://schemas.microsoft.com/office/powerpoint/2010/main" val="2711842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b="0" i="0" u="none" strike="noStrike" kern="1200" baseline="0" dirty="0">
                <a:solidFill>
                  <a:schemeClr val="tx1"/>
                </a:solidFill>
                <a:latin typeface="+mn-lt"/>
                <a:ea typeface="+mn-ea"/>
                <a:cs typeface="+mn-cs"/>
              </a:rPr>
              <a:t>schwach entwickelten Beständen (weniger als zwei kräftige Triebe je Pflanze) sollte zu diesem</a:t>
            </a:r>
          </a:p>
          <a:p>
            <a:pPr marL="0" indent="0">
              <a:buNone/>
            </a:pPr>
            <a:r>
              <a:rPr lang="de-DE" sz="1400" b="0" i="0" u="none" strike="noStrike" kern="1200" baseline="0" dirty="0">
                <a:solidFill>
                  <a:schemeClr val="tx1"/>
                </a:solidFill>
                <a:latin typeface="+mn-lt"/>
                <a:ea typeface="+mn-ea"/>
                <a:cs typeface="+mn-cs"/>
              </a:rPr>
              <a:t>Termin mehr als 30 % der Gesamtstickstoffmenge fallen.</a:t>
            </a: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64</a:t>
            </a:fld>
            <a:endParaRPr lang="de-DE"/>
          </a:p>
        </p:txBody>
      </p:sp>
    </p:spTree>
    <p:extLst>
      <p:ext uri="{BB962C8B-B14F-4D97-AF65-F5344CB8AC3E}">
        <p14:creationId xmlns:p14="http://schemas.microsoft.com/office/powerpoint/2010/main" val="1314642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66</a:t>
            </a:fld>
            <a:endParaRPr lang="de-DE"/>
          </a:p>
        </p:txBody>
      </p:sp>
    </p:spTree>
    <p:extLst>
      <p:ext uri="{BB962C8B-B14F-4D97-AF65-F5344CB8AC3E}">
        <p14:creationId xmlns:p14="http://schemas.microsoft.com/office/powerpoint/2010/main" val="2473079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b="0" i="0" u="none" strike="noStrike" kern="1200" baseline="0" dirty="0">
                <a:solidFill>
                  <a:schemeClr val="tx1"/>
                </a:solidFill>
                <a:latin typeface="+mn-lt"/>
                <a:ea typeface="+mn-ea"/>
                <a:cs typeface="+mn-cs"/>
              </a:rPr>
              <a:t>Im Vergleich zu anderen Getreidearten stellt der Roggen die geringsten Ansprüche an die Sorptionsverhältnisse &amp; die Kalk- und Nährstoffversorgung des Bodens. </a:t>
            </a:r>
          </a:p>
          <a:p>
            <a:r>
              <a:rPr lang="de-DE" sz="1400" b="0" i="0" u="none" strike="noStrike" kern="1200" baseline="0" dirty="0">
                <a:solidFill>
                  <a:schemeClr val="tx1"/>
                </a:solidFill>
                <a:latin typeface="+mn-lt"/>
                <a:ea typeface="+mn-ea"/>
                <a:cs typeface="+mn-cs"/>
              </a:rPr>
              <a:t>Gründe liegen in dem leistungsfähigen Wurzelsystem, dank dem die Winterfeuchtigkeit gut genutzt &amp; lange Trockenphasen überstanden werden können.</a:t>
            </a: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67</a:t>
            </a:fld>
            <a:endParaRPr lang="de-DE"/>
          </a:p>
        </p:txBody>
      </p:sp>
    </p:spTree>
    <p:extLst>
      <p:ext uri="{BB962C8B-B14F-4D97-AF65-F5344CB8AC3E}">
        <p14:creationId xmlns:p14="http://schemas.microsoft.com/office/powerpoint/2010/main" val="2365819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68</a:t>
            </a:fld>
            <a:endParaRPr lang="de-DE"/>
          </a:p>
        </p:txBody>
      </p:sp>
    </p:spTree>
    <p:extLst>
      <p:ext uri="{BB962C8B-B14F-4D97-AF65-F5344CB8AC3E}">
        <p14:creationId xmlns:p14="http://schemas.microsoft.com/office/powerpoint/2010/main" val="1306777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Phosphat in Gewässern: „kippt um“</a:t>
            </a:r>
          </a:p>
          <a:p>
            <a:r>
              <a:rPr lang="de-DE" dirty="0"/>
              <a:t>Weniger die Auswaschung, eher die falsche Kulturführung durch oberflächlichen Bodenabtrag hat Einfluss auf die Phosphatmengen die in Oberflächengewässer gelangen. Den größten Einfluss haben phosphathaltige Waschmittel aus den kommunalen Abwässern. </a:t>
            </a:r>
          </a:p>
        </p:txBody>
      </p:sp>
      <p:sp>
        <p:nvSpPr>
          <p:cNvPr id="4" name="Foliennummernplatzhalter 3"/>
          <p:cNvSpPr>
            <a:spLocks noGrp="1"/>
          </p:cNvSpPr>
          <p:nvPr>
            <p:ph type="sldNum" sz="quarter" idx="10"/>
          </p:nvPr>
        </p:nvSpPr>
        <p:spPr/>
        <p:txBody>
          <a:bodyPr/>
          <a:lstStyle/>
          <a:p>
            <a:fld id="{739B543B-808A-46AF-81AE-AB89467CD45F}" type="slidenum">
              <a:rPr lang="de-DE" smtClean="0"/>
              <a:t>69</a:t>
            </a:fld>
            <a:endParaRPr lang="de-DE"/>
          </a:p>
        </p:txBody>
      </p:sp>
    </p:spTree>
    <p:extLst>
      <p:ext uri="{BB962C8B-B14F-4D97-AF65-F5344CB8AC3E}">
        <p14:creationId xmlns:p14="http://schemas.microsoft.com/office/powerpoint/2010/main" val="32841561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71</a:t>
            </a:fld>
            <a:endParaRPr lang="de-DE"/>
          </a:p>
        </p:txBody>
      </p:sp>
    </p:spTree>
    <p:extLst>
      <p:ext uri="{BB962C8B-B14F-4D97-AF65-F5344CB8AC3E}">
        <p14:creationId xmlns:p14="http://schemas.microsoft.com/office/powerpoint/2010/main" val="38771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Gründe: leichte Standorte, wenig Niederschlag</a:t>
            </a:r>
          </a:p>
          <a:p>
            <a:r>
              <a:rPr lang="de-DE" dirty="0">
                <a:sym typeface="Wingdings" panose="05000000000000000000" pitchFamily="2" charset="2"/>
              </a:rPr>
              <a:t></a:t>
            </a:r>
            <a:r>
              <a:rPr lang="de-DE" dirty="0"/>
              <a:t> so robust, dass er im Vergleich zu anderen Getreidearten bessere Erträge bietet</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a:t>
            </a:fld>
            <a:endParaRPr lang="de-DE"/>
          </a:p>
        </p:txBody>
      </p:sp>
    </p:spTree>
    <p:extLst>
      <p:ext uri="{BB962C8B-B14F-4D97-AF65-F5344CB8AC3E}">
        <p14:creationId xmlns:p14="http://schemas.microsoft.com/office/powerpoint/2010/main" val="1452701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None/>
            </a:pPr>
            <a:r>
              <a:rPr lang="de-DE" sz="1400" kern="1200" dirty="0">
                <a:solidFill>
                  <a:schemeClr val="tx1"/>
                </a:solidFill>
                <a:effectLst/>
                <a:latin typeface="+mn-lt"/>
                <a:ea typeface="+mn-ea"/>
                <a:cs typeface="+mn-cs"/>
              </a:rPr>
              <a:t>1. Benennen Sie vier Grundnährstoffe und vier Spurenelemente.</a:t>
            </a:r>
          </a:p>
          <a:p>
            <a:pPr lvl="0"/>
            <a:r>
              <a:rPr lang="de-DE" sz="1400" kern="1200" dirty="0">
                <a:solidFill>
                  <a:schemeClr val="tx1"/>
                </a:solidFill>
                <a:effectLst/>
                <a:latin typeface="+mn-lt"/>
                <a:ea typeface="+mn-ea"/>
                <a:cs typeface="+mn-cs"/>
              </a:rPr>
              <a:t>Stickstoff (N)</a:t>
            </a:r>
          </a:p>
          <a:p>
            <a:pPr lvl="0"/>
            <a:r>
              <a:rPr lang="de-DE" sz="1400" kern="1200" dirty="0">
                <a:solidFill>
                  <a:schemeClr val="tx1"/>
                </a:solidFill>
                <a:effectLst/>
                <a:latin typeface="+mn-lt"/>
                <a:ea typeface="+mn-ea"/>
                <a:cs typeface="+mn-cs"/>
              </a:rPr>
              <a:t>Kalium (K)</a:t>
            </a:r>
          </a:p>
          <a:p>
            <a:pPr lvl="0"/>
            <a:r>
              <a:rPr lang="de-DE" sz="1400" kern="1200" dirty="0">
                <a:solidFill>
                  <a:schemeClr val="tx1"/>
                </a:solidFill>
                <a:effectLst/>
                <a:latin typeface="+mn-lt"/>
                <a:ea typeface="+mn-ea"/>
                <a:cs typeface="+mn-cs"/>
              </a:rPr>
              <a:t>Calcium (Ca)</a:t>
            </a:r>
          </a:p>
          <a:p>
            <a:pPr lvl="0"/>
            <a:r>
              <a:rPr lang="de-DE" sz="1400" kern="1200" dirty="0">
                <a:solidFill>
                  <a:schemeClr val="tx1"/>
                </a:solidFill>
                <a:effectLst/>
                <a:latin typeface="+mn-lt"/>
                <a:ea typeface="+mn-ea"/>
                <a:cs typeface="+mn-cs"/>
              </a:rPr>
              <a:t>Magnesium (Mg)</a:t>
            </a:r>
          </a:p>
          <a:p>
            <a:pPr lvl="0"/>
            <a:r>
              <a:rPr lang="de-DE" sz="1400" kern="1200" dirty="0">
                <a:solidFill>
                  <a:schemeClr val="tx1"/>
                </a:solidFill>
                <a:effectLst/>
                <a:latin typeface="+mn-lt"/>
                <a:ea typeface="+mn-ea"/>
                <a:cs typeface="+mn-cs"/>
              </a:rPr>
              <a:t>Phosphor (P)</a:t>
            </a:r>
          </a:p>
          <a:p>
            <a:pPr lvl="0"/>
            <a:r>
              <a:rPr lang="de-DE" sz="1400" kern="1200" dirty="0">
                <a:solidFill>
                  <a:schemeClr val="tx1"/>
                </a:solidFill>
                <a:effectLst/>
                <a:latin typeface="+mn-lt"/>
                <a:ea typeface="+mn-ea"/>
                <a:cs typeface="+mn-cs"/>
              </a:rPr>
              <a:t>Schwefel (S)</a:t>
            </a:r>
          </a:p>
          <a:p>
            <a:r>
              <a:rPr lang="de-DE" sz="1400" kern="1200" dirty="0">
                <a:solidFill>
                  <a:schemeClr val="tx1"/>
                </a:solidFill>
                <a:effectLst/>
                <a:latin typeface="+mn-lt"/>
                <a:ea typeface="+mn-ea"/>
                <a:cs typeface="+mn-cs"/>
              </a:rPr>
              <a:t> </a:t>
            </a:r>
          </a:p>
          <a:p>
            <a:pPr lvl="0"/>
            <a:r>
              <a:rPr lang="de-DE" sz="1400" kern="1200" dirty="0">
                <a:solidFill>
                  <a:schemeClr val="tx1"/>
                </a:solidFill>
                <a:effectLst/>
                <a:latin typeface="+mn-lt"/>
                <a:ea typeface="+mn-ea"/>
                <a:cs typeface="+mn-cs"/>
              </a:rPr>
              <a:t>Bor (B)</a:t>
            </a:r>
          </a:p>
          <a:p>
            <a:pPr lvl="0"/>
            <a:r>
              <a:rPr lang="de-DE" sz="1400" kern="1200" dirty="0">
                <a:solidFill>
                  <a:schemeClr val="tx1"/>
                </a:solidFill>
                <a:effectLst/>
                <a:latin typeface="+mn-lt"/>
                <a:ea typeface="+mn-ea"/>
                <a:cs typeface="+mn-cs"/>
              </a:rPr>
              <a:t>Mangan (</a:t>
            </a:r>
            <a:r>
              <a:rPr lang="de-DE" sz="1400" kern="1200" dirty="0" err="1">
                <a:solidFill>
                  <a:schemeClr val="tx1"/>
                </a:solidFill>
                <a:effectLst/>
                <a:latin typeface="+mn-lt"/>
                <a:ea typeface="+mn-ea"/>
                <a:cs typeface="+mn-cs"/>
              </a:rPr>
              <a:t>Mn</a:t>
            </a:r>
            <a:r>
              <a:rPr lang="de-DE" sz="1400" kern="1200" dirty="0">
                <a:solidFill>
                  <a:schemeClr val="tx1"/>
                </a:solidFill>
                <a:effectLst/>
                <a:latin typeface="+mn-lt"/>
                <a:ea typeface="+mn-ea"/>
                <a:cs typeface="+mn-cs"/>
              </a:rPr>
              <a:t>)</a:t>
            </a:r>
          </a:p>
          <a:p>
            <a:pPr lvl="0"/>
            <a:r>
              <a:rPr lang="de-DE" sz="1400" kern="1200" dirty="0">
                <a:solidFill>
                  <a:schemeClr val="tx1"/>
                </a:solidFill>
                <a:effectLst/>
                <a:latin typeface="+mn-lt"/>
                <a:ea typeface="+mn-ea"/>
                <a:cs typeface="+mn-cs"/>
              </a:rPr>
              <a:t>Kupfer (</a:t>
            </a:r>
            <a:r>
              <a:rPr lang="de-DE" sz="1400" kern="1200" dirty="0" err="1">
                <a:solidFill>
                  <a:schemeClr val="tx1"/>
                </a:solidFill>
                <a:effectLst/>
                <a:latin typeface="+mn-lt"/>
                <a:ea typeface="+mn-ea"/>
                <a:cs typeface="+mn-cs"/>
              </a:rPr>
              <a:t>Cu</a:t>
            </a:r>
            <a:r>
              <a:rPr lang="de-DE" sz="1400" kern="1200" dirty="0">
                <a:solidFill>
                  <a:schemeClr val="tx1"/>
                </a:solidFill>
                <a:effectLst/>
                <a:latin typeface="+mn-lt"/>
                <a:ea typeface="+mn-ea"/>
                <a:cs typeface="+mn-cs"/>
              </a:rPr>
              <a:t>)</a:t>
            </a:r>
          </a:p>
          <a:p>
            <a:pPr lvl="0"/>
            <a:r>
              <a:rPr lang="de-DE" sz="1400" kern="1200" dirty="0">
                <a:solidFill>
                  <a:schemeClr val="tx1"/>
                </a:solidFill>
                <a:effectLst/>
                <a:latin typeface="+mn-lt"/>
                <a:ea typeface="+mn-ea"/>
                <a:cs typeface="+mn-cs"/>
              </a:rPr>
              <a:t>Zink (</a:t>
            </a:r>
            <a:r>
              <a:rPr lang="de-DE" sz="1400" kern="1200" dirty="0" err="1">
                <a:solidFill>
                  <a:schemeClr val="tx1"/>
                </a:solidFill>
                <a:effectLst/>
                <a:latin typeface="+mn-lt"/>
                <a:ea typeface="+mn-ea"/>
                <a:cs typeface="+mn-cs"/>
              </a:rPr>
              <a:t>Zn</a:t>
            </a:r>
            <a:r>
              <a:rPr lang="de-DE" sz="1400" kern="1200" dirty="0">
                <a:solidFill>
                  <a:schemeClr val="tx1"/>
                </a:solidFill>
                <a:effectLst/>
                <a:latin typeface="+mn-lt"/>
                <a:ea typeface="+mn-ea"/>
                <a:cs typeface="+mn-cs"/>
              </a:rPr>
              <a:t>)</a:t>
            </a:r>
          </a:p>
          <a:p>
            <a:pPr lvl="0"/>
            <a:r>
              <a:rPr lang="de-DE" sz="1400" kern="1200" dirty="0">
                <a:solidFill>
                  <a:schemeClr val="tx1"/>
                </a:solidFill>
                <a:effectLst/>
                <a:latin typeface="+mn-lt"/>
                <a:ea typeface="+mn-ea"/>
                <a:cs typeface="+mn-cs"/>
              </a:rPr>
              <a:t>Chlor (Cl)</a:t>
            </a:r>
          </a:p>
          <a:p>
            <a:pPr lvl="0"/>
            <a:r>
              <a:rPr lang="de-DE" sz="1400" kern="1200" dirty="0">
                <a:solidFill>
                  <a:schemeClr val="tx1"/>
                </a:solidFill>
                <a:effectLst/>
                <a:latin typeface="+mn-lt"/>
                <a:ea typeface="+mn-ea"/>
                <a:cs typeface="+mn-cs"/>
              </a:rPr>
              <a:t>Eisen (</a:t>
            </a:r>
            <a:r>
              <a:rPr lang="de-DE" sz="1400" kern="1200" dirty="0" err="1">
                <a:solidFill>
                  <a:schemeClr val="tx1"/>
                </a:solidFill>
                <a:effectLst/>
                <a:latin typeface="+mn-lt"/>
                <a:ea typeface="+mn-ea"/>
                <a:cs typeface="+mn-cs"/>
              </a:rPr>
              <a:t>Fe</a:t>
            </a:r>
            <a:r>
              <a:rPr lang="de-DE" sz="1400" kern="1200" dirty="0">
                <a:solidFill>
                  <a:schemeClr val="tx1"/>
                </a:solidFill>
                <a:effectLst/>
                <a:latin typeface="+mn-lt"/>
                <a:ea typeface="+mn-ea"/>
                <a:cs typeface="+mn-cs"/>
              </a:rPr>
              <a:t>)</a:t>
            </a:r>
          </a:p>
          <a:p>
            <a:pPr lvl="0"/>
            <a:r>
              <a:rPr lang="de-DE" sz="1400" kern="1200" dirty="0">
                <a:solidFill>
                  <a:schemeClr val="tx1"/>
                </a:solidFill>
                <a:effectLst/>
                <a:latin typeface="+mn-lt"/>
                <a:ea typeface="+mn-ea"/>
                <a:cs typeface="+mn-cs"/>
              </a:rPr>
              <a:t>Nickel (Ni)</a:t>
            </a:r>
          </a:p>
          <a:p>
            <a:pPr lvl="0"/>
            <a:r>
              <a:rPr lang="de-DE" sz="1400" kern="1200" dirty="0">
                <a:solidFill>
                  <a:schemeClr val="tx1"/>
                </a:solidFill>
                <a:effectLst/>
                <a:latin typeface="+mn-lt"/>
                <a:ea typeface="+mn-ea"/>
                <a:cs typeface="+mn-cs"/>
              </a:rPr>
              <a:t>Molybdän (Mo)</a:t>
            </a:r>
          </a:p>
          <a:p>
            <a:r>
              <a:rPr lang="de-DE" sz="1400" kern="1200" dirty="0">
                <a:solidFill>
                  <a:schemeClr val="tx1"/>
                </a:solidFill>
                <a:effectLst/>
                <a:latin typeface="+mn-lt"/>
                <a:ea typeface="+mn-ea"/>
                <a:cs typeface="+mn-cs"/>
              </a:rPr>
              <a:t> </a:t>
            </a:r>
          </a:p>
          <a:p>
            <a:pPr marL="0" indent="0">
              <a:buNone/>
            </a:pPr>
            <a:endParaRPr lang="de-DE" dirty="0"/>
          </a:p>
          <a:p>
            <a:pPr marL="0" indent="0">
              <a:buNone/>
            </a:pPr>
            <a:r>
              <a:rPr lang="de-DE" b="1" dirty="0"/>
              <a:t>2. Stichpunkte zur 1, 2 &amp; 3 N-Gabe</a:t>
            </a:r>
          </a:p>
          <a:p>
            <a:pPr marL="0" indent="0">
              <a:buNone/>
            </a:pPr>
            <a:r>
              <a:rPr lang="de-DE" b="1" dirty="0"/>
              <a:t>1-Gabe</a:t>
            </a:r>
          </a:p>
          <a:p>
            <a:pPr marL="177800" indent="-177800">
              <a:buFontTx/>
              <a:buChar char="-"/>
            </a:pPr>
            <a:r>
              <a:rPr lang="de-DE" dirty="0"/>
              <a:t>Gabe zur Bestockung mit Einfluss auf </a:t>
            </a:r>
            <a:r>
              <a:rPr lang="de-DE" dirty="0" err="1"/>
              <a:t>Bestandesdichte</a:t>
            </a:r>
            <a:r>
              <a:rPr lang="de-DE" dirty="0"/>
              <a:t> und Bestockung</a:t>
            </a:r>
          </a:p>
          <a:p>
            <a:pPr marL="177800" indent="-177800">
              <a:buFontTx/>
              <a:buChar char="-"/>
            </a:pPr>
            <a:r>
              <a:rPr lang="de-DE" dirty="0"/>
              <a:t>Bei Wintergetreide zwischen 50 – 70 kg</a:t>
            </a:r>
          </a:p>
          <a:p>
            <a:pPr marL="177800" indent="-177800">
              <a:buFontTx/>
              <a:buChar char="-"/>
            </a:pPr>
            <a:r>
              <a:rPr lang="de-DE" dirty="0"/>
              <a:t>Höhe der </a:t>
            </a:r>
            <a:r>
              <a:rPr lang="de-DE" dirty="0" err="1"/>
              <a:t>Andüngung</a:t>
            </a:r>
            <a:r>
              <a:rPr lang="de-DE" dirty="0"/>
              <a:t> reguliert den Erhalt/die Anlage von Nebentrieben</a:t>
            </a:r>
          </a:p>
          <a:p>
            <a:pPr marL="177800" indent="-177800">
              <a:buFontTx/>
              <a:buChar char="-"/>
            </a:pPr>
            <a:r>
              <a:rPr lang="de-DE" dirty="0"/>
              <a:t>Zu hohe N-Gabe kann zu Lager führen</a:t>
            </a:r>
          </a:p>
          <a:p>
            <a:pPr marL="177800" indent="-177800">
              <a:buFontTx/>
              <a:buChar char="-"/>
            </a:pPr>
            <a:r>
              <a:rPr lang="de-DE" dirty="0" err="1"/>
              <a:t>Nmin</a:t>
            </a:r>
            <a:r>
              <a:rPr lang="de-DE" dirty="0"/>
              <a:t> – Gehalt des Bodens berücksichtigen</a:t>
            </a:r>
          </a:p>
          <a:p>
            <a:pPr marL="0" indent="0">
              <a:buFontTx/>
              <a:buNone/>
            </a:pPr>
            <a:r>
              <a:rPr lang="de-DE" b="1" i="0" dirty="0"/>
              <a:t>2. Gabe</a:t>
            </a:r>
          </a:p>
          <a:p>
            <a:pPr marL="177800" indent="-177800">
              <a:buFontTx/>
              <a:buChar char="-"/>
            </a:pPr>
            <a:r>
              <a:rPr lang="de-DE" dirty="0"/>
              <a:t>Zum Schossbeginn hat die Gabe direkten Einfluss auf Anzahl Ährentragende Halme und </a:t>
            </a:r>
            <a:r>
              <a:rPr lang="de-DE" dirty="0" err="1"/>
              <a:t>Kornzahl</a:t>
            </a:r>
            <a:r>
              <a:rPr lang="de-DE" dirty="0"/>
              <a:t> pro Ähre</a:t>
            </a:r>
          </a:p>
          <a:p>
            <a:pPr marL="177800" indent="-177800">
              <a:buFontTx/>
              <a:buChar char="-"/>
            </a:pPr>
            <a:r>
              <a:rPr lang="de-DE" dirty="0"/>
              <a:t>Stickstoff- und Wassermangel reduziert die Triebe und </a:t>
            </a:r>
            <a:r>
              <a:rPr lang="de-DE" dirty="0" err="1"/>
              <a:t>Ährchenanlagen</a:t>
            </a:r>
            <a:endParaRPr lang="de-DE" dirty="0"/>
          </a:p>
          <a:p>
            <a:pPr marL="177800" indent="-177800">
              <a:buFontTx/>
              <a:buChar char="-"/>
            </a:pPr>
            <a:r>
              <a:rPr lang="de-DE" dirty="0"/>
              <a:t>N-Menge in der Schossphase nicht mehr al 50% der Gesamtmenge</a:t>
            </a:r>
          </a:p>
          <a:p>
            <a:pPr marL="177800" indent="-177800">
              <a:buFontTx/>
              <a:buChar char="-"/>
            </a:pPr>
            <a:r>
              <a:rPr lang="de-DE" dirty="0"/>
              <a:t>Auf leichten Standorten mit ausgeprägter Frühjahrstrockenheit Schossgabe und Ährengabe zusammenfassen und den Nitratstickstoffanteil nicht &gt; 20 kg/ha </a:t>
            </a:r>
          </a:p>
          <a:p>
            <a:pPr marL="0" indent="0">
              <a:buFontTx/>
              <a:buNone/>
            </a:pPr>
            <a:endParaRPr lang="de-DE" dirty="0"/>
          </a:p>
          <a:p>
            <a:pPr marL="0" indent="0">
              <a:buFontTx/>
              <a:buNone/>
            </a:pPr>
            <a:r>
              <a:rPr lang="de-DE" b="1" dirty="0"/>
              <a:t>3. Gabe</a:t>
            </a:r>
          </a:p>
          <a:p>
            <a:pPr marL="177800" indent="-177800">
              <a:buFontTx/>
              <a:buChar char="-"/>
            </a:pPr>
            <a:r>
              <a:rPr lang="de-DE" dirty="0" err="1"/>
              <a:t>Spätgabe</a:t>
            </a:r>
            <a:r>
              <a:rPr lang="de-DE" dirty="0"/>
              <a:t> vor dem Ährenschieben</a:t>
            </a:r>
          </a:p>
          <a:p>
            <a:pPr marL="177800" indent="-177800">
              <a:buFontTx/>
              <a:buChar char="-"/>
            </a:pPr>
            <a:r>
              <a:rPr lang="de-DE" dirty="0"/>
              <a:t>An Standorten mit ausreichendem Wasserangebot</a:t>
            </a:r>
          </a:p>
          <a:p>
            <a:pPr marL="177800" indent="-177800">
              <a:buFontTx/>
              <a:buChar char="-"/>
            </a:pPr>
            <a:r>
              <a:rPr lang="de-DE" dirty="0"/>
              <a:t>Einfluss auf die Anlage von Speicherzellen im Korn</a:t>
            </a:r>
          </a:p>
          <a:p>
            <a:pPr marL="177800" indent="-177800">
              <a:buFontTx/>
              <a:buChar char="-"/>
            </a:pPr>
            <a:r>
              <a:rPr lang="de-DE" dirty="0"/>
              <a:t>Bevorzugt ammoniumhaltiger Dünger</a:t>
            </a:r>
          </a:p>
          <a:p>
            <a:pPr marL="0" indent="0">
              <a:buNone/>
            </a:pPr>
            <a:endParaRPr lang="de-DE" dirty="0"/>
          </a:p>
          <a:p>
            <a:pPr marL="0" indent="0">
              <a:buNone/>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74</a:t>
            </a:fld>
            <a:endParaRPr lang="de-DE"/>
          </a:p>
        </p:txBody>
      </p:sp>
    </p:spTree>
    <p:extLst>
      <p:ext uri="{BB962C8B-B14F-4D97-AF65-F5344CB8AC3E}">
        <p14:creationId xmlns:p14="http://schemas.microsoft.com/office/powerpoint/2010/main" val="2239456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Eradikative</a:t>
            </a:r>
            <a:r>
              <a:rPr lang="de-DE" b="1" dirty="0"/>
              <a:t> V.</a:t>
            </a:r>
            <a:r>
              <a:rPr lang="de-DE" dirty="0"/>
              <a:t>: töten Schadorganismen unmittelbar auf der Pflanze oder im Boden. Z.B. Saatgutbeizung, mit der Krankheitserreger am oder im Samen abgetötet werden sollen, bevor der Keimling infiziert wird</a:t>
            </a:r>
          </a:p>
          <a:p>
            <a:r>
              <a:rPr lang="de-DE" b="1" dirty="0"/>
              <a:t>Protektive V.</a:t>
            </a:r>
            <a:r>
              <a:rPr lang="de-DE" dirty="0"/>
              <a:t>: Basieren auf unterschiedlichen Mechanismen. </a:t>
            </a:r>
          </a:p>
          <a:p>
            <a:pPr lvl="1"/>
            <a:r>
              <a:rPr lang="de-DE" dirty="0"/>
              <a:t>1. Pflanzen werden mit einem Kontaktwirkstoff behandelt. Bei Aufnahme sterben die Schaderreger ab. Nachteilig ist zeitlich begrenzte Wirkung, da die Wirkstoffe durch Tau/ Regen abgewaschen werden können. </a:t>
            </a:r>
          </a:p>
          <a:p>
            <a:pPr lvl="1"/>
            <a:r>
              <a:rPr lang="de-DE" dirty="0"/>
              <a:t>2. Systemischer Wirkstoff, der ins Pflanzengewebe eindringt. Selektive Wirkung, da nur eindringende Schaderreger den Wirkstoff aufnehmen und absterben.</a:t>
            </a:r>
          </a:p>
          <a:p>
            <a:pPr lvl="0"/>
            <a:r>
              <a:rPr lang="de-DE" b="1" dirty="0"/>
              <a:t>Kurative V</a:t>
            </a:r>
            <a:r>
              <a:rPr lang="de-DE" dirty="0"/>
              <a:t>.: Anwendung, wenn Infektion bereits stattgefunden hat. Heilender Prozess findet nur statt, wenn der Wirkstoff von der Pflanze aufgenommen und im Gewebe verteilt wird. Sind </a:t>
            </a:r>
            <a:r>
              <a:rPr lang="de-DE" dirty="0" err="1"/>
              <a:t>Schardorganismen</a:t>
            </a:r>
            <a:r>
              <a:rPr lang="de-DE" dirty="0"/>
              <a:t> (v.a. Echte Pilze) durch ihr Wachstum im Gewebe bereits </a:t>
            </a:r>
            <a:r>
              <a:rPr lang="de-DE" dirty="0" err="1"/>
              <a:t>Chlorosen</a:t>
            </a:r>
            <a:r>
              <a:rPr lang="de-DE" dirty="0"/>
              <a:t>/ Nekrosen, nimmt die Wirksamkeit deutlich ab, da kein ausreichender Transport im Pflanzengewebe erfolgen kann.</a:t>
            </a:r>
          </a:p>
        </p:txBody>
      </p:sp>
      <p:sp>
        <p:nvSpPr>
          <p:cNvPr id="4" name="Foliennummernplatzhalter 3"/>
          <p:cNvSpPr>
            <a:spLocks noGrp="1"/>
          </p:cNvSpPr>
          <p:nvPr>
            <p:ph type="sldNum" sz="quarter" idx="10"/>
          </p:nvPr>
        </p:nvSpPr>
        <p:spPr/>
        <p:txBody>
          <a:bodyPr/>
          <a:lstStyle/>
          <a:p>
            <a:fld id="{739B543B-808A-46AF-81AE-AB89467CD45F}" type="slidenum">
              <a:rPr lang="de-DE" smtClean="0"/>
              <a:t>76</a:t>
            </a:fld>
            <a:endParaRPr lang="de-DE"/>
          </a:p>
        </p:txBody>
      </p:sp>
    </p:spTree>
    <p:extLst>
      <p:ext uri="{BB962C8B-B14F-4D97-AF65-F5344CB8AC3E}">
        <p14:creationId xmlns:p14="http://schemas.microsoft.com/office/powerpoint/2010/main" val="3966771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Wirtschaftliche Schadschwelle</a:t>
            </a:r>
            <a:r>
              <a:rPr lang="de-DE" dirty="0">
                <a:sym typeface="Wingdings" panose="05000000000000000000" pitchFamily="2" charset="2"/>
              </a:rPr>
              <a:t> </a:t>
            </a:r>
            <a:r>
              <a:rPr lang="de-DE" dirty="0"/>
              <a:t>Grundprinzip der integrierten Unkrautkontrolle</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77</a:t>
            </a:fld>
            <a:endParaRPr lang="de-DE"/>
          </a:p>
        </p:txBody>
      </p:sp>
    </p:spTree>
    <p:extLst>
      <p:ext uri="{BB962C8B-B14F-4D97-AF65-F5344CB8AC3E}">
        <p14:creationId xmlns:p14="http://schemas.microsoft.com/office/powerpoint/2010/main" val="1472849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Produkthinweise des Herstellers auf die Verträglichkeit &amp; Hinweise des zuständigen Pflanzenschutzdienstes beachten</a:t>
            </a:r>
          </a:p>
          <a:p>
            <a:pPr lvl="0"/>
            <a:r>
              <a:rPr lang="de-DE" dirty="0">
                <a:solidFill>
                  <a:srgbClr val="FF0000"/>
                </a:solidFill>
              </a:rPr>
              <a:t>Bodenherbizide - wirken über den Boden</a:t>
            </a:r>
          </a:p>
          <a:p>
            <a:pPr lvl="0"/>
            <a:r>
              <a:rPr lang="de-DE" dirty="0">
                <a:solidFill>
                  <a:srgbClr val="FF0000"/>
                </a:solidFill>
              </a:rPr>
              <a:t>Blattherbizide - wirken über die Blätter</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78</a:t>
            </a:fld>
            <a:endParaRPr lang="de-DE"/>
          </a:p>
        </p:txBody>
      </p:sp>
    </p:spTree>
    <p:extLst>
      <p:ext uri="{BB962C8B-B14F-4D97-AF65-F5344CB8AC3E}">
        <p14:creationId xmlns:p14="http://schemas.microsoft.com/office/powerpoint/2010/main" val="33890945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79</a:t>
            </a:fld>
            <a:endParaRPr lang="de-DE"/>
          </a:p>
        </p:txBody>
      </p:sp>
    </p:spTree>
    <p:extLst>
      <p:ext uri="{BB962C8B-B14F-4D97-AF65-F5344CB8AC3E}">
        <p14:creationId xmlns:p14="http://schemas.microsoft.com/office/powerpoint/2010/main" val="360436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80</a:t>
            </a:fld>
            <a:endParaRPr lang="de-DE"/>
          </a:p>
        </p:txBody>
      </p:sp>
    </p:spTree>
    <p:extLst>
      <p:ext uri="{BB962C8B-B14F-4D97-AF65-F5344CB8AC3E}">
        <p14:creationId xmlns:p14="http://schemas.microsoft.com/office/powerpoint/2010/main" val="1452181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Einsatz, um maximalen Ertrag auszuschöpfen &amp; </a:t>
            </a:r>
            <a:r>
              <a:rPr lang="de-DE" dirty="0" err="1"/>
              <a:t>Beerntbarkeit</a:t>
            </a:r>
            <a:r>
              <a:rPr lang="de-DE" dirty="0"/>
              <a:t> zu sichern</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b="1" dirty="0"/>
              <a:t>BBCH 31</a:t>
            </a:r>
            <a:r>
              <a:rPr lang="de-DE" dirty="0"/>
              <a:t>= 1-Knoten-Stadium</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b="1" dirty="0"/>
              <a:t>BBCH 32</a:t>
            </a:r>
            <a:r>
              <a:rPr lang="de-DE" dirty="0"/>
              <a:t>= 2-Knoten-Stadium </a:t>
            </a:r>
          </a:p>
          <a:p>
            <a:r>
              <a:rPr lang="de-DE" sz="1400" b="0" i="0" u="none" strike="noStrike" kern="1200" baseline="0" dirty="0">
                <a:solidFill>
                  <a:schemeClr val="tx1"/>
                </a:solidFill>
                <a:latin typeface="+mn-lt"/>
                <a:ea typeface="+mn-ea"/>
                <a:cs typeface="+mn-cs"/>
              </a:rPr>
              <a:t>Ein früherer Applikationstermin mit </a:t>
            </a:r>
            <a:r>
              <a:rPr lang="de-DE" sz="1400" b="0" i="0" u="none" strike="noStrike" kern="1200" baseline="0" dirty="0" err="1">
                <a:solidFill>
                  <a:schemeClr val="tx1"/>
                </a:solidFill>
                <a:latin typeface="+mn-lt"/>
                <a:ea typeface="+mn-ea"/>
                <a:cs typeface="+mn-cs"/>
              </a:rPr>
              <a:t>Chlormequatchlorid</a:t>
            </a:r>
            <a:r>
              <a:rPr lang="de-DE" sz="1400" b="0" i="0" u="none" strike="noStrike" kern="1200" baseline="0" dirty="0">
                <a:solidFill>
                  <a:schemeClr val="tx1"/>
                </a:solidFill>
                <a:latin typeface="+mn-lt"/>
                <a:ea typeface="+mn-ea"/>
                <a:cs typeface="+mn-cs"/>
              </a:rPr>
              <a:t> (CCC) bevor sich der unterste Knoten abhebt (BBCH 30), ist besonders in optimal entwickelten Beständen auf den leichten Standorten, die schnell in die Frühjahrstrockenheit geraten, zu empfehlen.</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sz="1400" b="1" i="1" u="none" strike="noStrike" kern="1200" baseline="0" dirty="0">
                <a:solidFill>
                  <a:schemeClr val="tx1"/>
                </a:solidFill>
                <a:latin typeface="+mn-lt"/>
                <a:ea typeface="+mn-ea"/>
                <a:cs typeface="+mn-cs"/>
              </a:rPr>
              <a:t>BBCH 32-37= </a:t>
            </a:r>
            <a:r>
              <a:rPr lang="de-DE" i="1" dirty="0"/>
              <a:t>Abschnitt von 2-Knoten-Stadium bis Beginn des Fahnenblattschiebens </a:t>
            </a:r>
          </a:p>
          <a:p>
            <a:r>
              <a:rPr lang="de-DE" sz="1400" b="0" i="0" u="none" strike="noStrike" kern="1200" baseline="0" dirty="0">
                <a:solidFill>
                  <a:schemeClr val="tx1"/>
                </a:solidFill>
                <a:latin typeface="+mn-lt"/>
                <a:ea typeface="+mn-ea"/>
                <a:cs typeface="+mn-cs"/>
              </a:rPr>
              <a:t>Eine Nachkürzung im BBCH 37/39 mit </a:t>
            </a:r>
            <a:r>
              <a:rPr lang="de-DE" sz="1400" b="0" i="0" u="none" strike="noStrike" kern="1200" baseline="0" dirty="0" err="1">
                <a:solidFill>
                  <a:schemeClr val="tx1"/>
                </a:solidFill>
                <a:latin typeface="+mn-lt"/>
                <a:ea typeface="+mn-ea"/>
                <a:cs typeface="+mn-cs"/>
              </a:rPr>
              <a:t>Ethephon</a:t>
            </a:r>
            <a:r>
              <a:rPr lang="de-DE" sz="1400" b="0" i="0" u="none" strike="noStrike" kern="1200" baseline="0" dirty="0">
                <a:solidFill>
                  <a:schemeClr val="tx1"/>
                </a:solidFill>
                <a:latin typeface="+mn-lt"/>
                <a:ea typeface="+mn-ea"/>
                <a:cs typeface="+mn-cs"/>
              </a:rPr>
              <a:t> ist erforderlich, wenn eine </a:t>
            </a:r>
            <a:r>
              <a:rPr lang="de-DE" sz="1400" b="0" i="0" u="none" strike="noStrike" kern="1200" baseline="0" dirty="0" err="1">
                <a:solidFill>
                  <a:schemeClr val="tx1"/>
                </a:solidFill>
                <a:latin typeface="+mn-lt"/>
                <a:ea typeface="+mn-ea"/>
                <a:cs typeface="+mn-cs"/>
              </a:rPr>
              <a:t>Bestandesdichte</a:t>
            </a:r>
            <a:r>
              <a:rPr lang="de-DE" sz="1400" b="0" i="0" u="none" strike="noStrike" kern="1200" baseline="0" dirty="0">
                <a:solidFill>
                  <a:schemeClr val="tx1"/>
                </a:solidFill>
                <a:latin typeface="+mn-lt"/>
                <a:ea typeface="+mn-ea"/>
                <a:cs typeface="+mn-cs"/>
              </a:rPr>
              <a:t> von mehr als 450 ährentragenden Halmen/m² bei einem ausreichenden Wasserangebot zu erwarten ist.</a:t>
            </a:r>
          </a:p>
          <a:p>
            <a:r>
              <a:rPr lang="de-DE" sz="1400" b="1" i="0" u="none" strike="noStrike" kern="1200" baseline="0" dirty="0">
                <a:solidFill>
                  <a:schemeClr val="tx1"/>
                </a:solidFill>
                <a:latin typeface="+mn-lt"/>
                <a:ea typeface="+mn-ea"/>
                <a:cs typeface="+mn-cs"/>
              </a:rPr>
              <a:t>BBCH 49= </a:t>
            </a:r>
            <a:r>
              <a:rPr lang="de-DE" sz="1400" b="0" i="0" u="none" strike="noStrike" kern="1200" baseline="0" dirty="0" err="1">
                <a:solidFill>
                  <a:schemeClr val="tx1"/>
                </a:solidFill>
                <a:latin typeface="+mn-lt"/>
                <a:ea typeface="+mn-ea"/>
                <a:cs typeface="+mn-cs"/>
              </a:rPr>
              <a:t>Grannespitzen</a:t>
            </a:r>
            <a:endParaRPr lang="de-DE" i="1" dirty="0"/>
          </a:p>
          <a:p>
            <a:endParaRPr lang="de-DE" sz="1400" b="0" i="0" u="none" strike="noStrike" kern="1200" baseline="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81</a:t>
            </a:fld>
            <a:endParaRPr lang="de-DE"/>
          </a:p>
        </p:txBody>
      </p:sp>
    </p:spTree>
    <p:extLst>
      <p:ext uri="{BB962C8B-B14F-4D97-AF65-F5344CB8AC3E}">
        <p14:creationId xmlns:p14="http://schemas.microsoft.com/office/powerpoint/2010/main" val="1509769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82</a:t>
            </a:fld>
            <a:endParaRPr lang="de-DE"/>
          </a:p>
        </p:txBody>
      </p:sp>
    </p:spTree>
    <p:extLst>
      <p:ext uri="{BB962C8B-B14F-4D97-AF65-F5344CB8AC3E}">
        <p14:creationId xmlns:p14="http://schemas.microsoft.com/office/powerpoint/2010/main" val="7925778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a:t>
            </a:r>
            <a:r>
              <a:rPr lang="de-DE" baseline="0" dirty="0"/>
              <a:t> Sicherung der Standfestigkeit muss die Bestandsführung optimal laufen:</a:t>
            </a:r>
          </a:p>
          <a:p>
            <a:pPr marL="177676" indent="-177676">
              <a:buFontTx/>
              <a:buChar char="-"/>
            </a:pPr>
            <a:r>
              <a:rPr lang="de-DE" baseline="0" dirty="0"/>
              <a:t>Wachstumsregler müssen eingesetzt werden in Anpassung an Witterung, Pflanzenentwicklung und Standorte</a:t>
            </a:r>
          </a:p>
          <a:p>
            <a:pPr marL="177676" indent="-177676">
              <a:buFontTx/>
              <a:buChar char="-"/>
            </a:pPr>
            <a:r>
              <a:rPr lang="de-DE" baseline="0" dirty="0"/>
              <a:t>Stickstoffdüngung unter Betrachtung von Standort und Ertragserwartung</a:t>
            </a:r>
          </a:p>
          <a:p>
            <a:pPr marL="177676" indent="-177676" defTabSz="947607" fontAlgn="base">
              <a:spcBef>
                <a:spcPct val="30000"/>
              </a:spcBef>
              <a:spcAft>
                <a:spcPct val="0"/>
              </a:spcAft>
              <a:buClrTx/>
              <a:buSzTx/>
              <a:buFontTx/>
              <a:buChar char="-"/>
              <a:defRPr/>
            </a:pPr>
            <a:r>
              <a:rPr lang="de-DE" baseline="0" dirty="0"/>
              <a:t>Angepasste Saatstärke (an Sorte und Standort)</a:t>
            </a:r>
          </a:p>
          <a:p>
            <a:pPr marL="177676" indent="-177676">
              <a:buFontTx/>
              <a:buChar char="-"/>
            </a:pPr>
            <a:r>
              <a:rPr lang="de-DE" baseline="0" dirty="0"/>
              <a:t>Angepasste Saatzeit (an Sorte und Standort)</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84</a:t>
            </a:fld>
            <a:endParaRPr lang="de-DE"/>
          </a:p>
        </p:txBody>
      </p:sp>
    </p:spTree>
    <p:extLst>
      <p:ext uri="{BB962C8B-B14F-4D97-AF65-F5344CB8AC3E}">
        <p14:creationId xmlns:p14="http://schemas.microsoft.com/office/powerpoint/2010/main" val="30175280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mj-lt"/>
              <a:buAutoNum type="arabicPeriod"/>
            </a:pPr>
            <a:r>
              <a:rPr lang="de-DE" sz="1400" kern="1200" dirty="0">
                <a:solidFill>
                  <a:schemeClr val="tx1"/>
                </a:solidFill>
                <a:effectLst/>
                <a:latin typeface="+mn-lt"/>
                <a:ea typeface="+mn-ea"/>
                <a:cs typeface="+mn-cs"/>
              </a:rPr>
              <a:t>Wann ist eine Behandlung im Roggen mit Wachstumsregulatoren nicht zu empfehlen?</a:t>
            </a:r>
          </a:p>
          <a:p>
            <a:pPr lvl="1"/>
            <a:r>
              <a:rPr lang="de-DE" sz="1400" kern="1200" dirty="0">
                <a:solidFill>
                  <a:schemeClr val="tx1"/>
                </a:solidFill>
                <a:effectLst/>
                <a:latin typeface="+mn-lt"/>
                <a:ea typeface="+mn-ea"/>
                <a:cs typeface="+mn-cs"/>
              </a:rPr>
              <a:t>Während der Blüte bei dem </a:t>
            </a:r>
            <a:r>
              <a:rPr lang="de-DE" sz="1400" kern="1200" dirty="0" err="1">
                <a:solidFill>
                  <a:schemeClr val="tx1"/>
                </a:solidFill>
                <a:effectLst/>
                <a:latin typeface="+mn-lt"/>
                <a:ea typeface="+mn-ea"/>
                <a:cs typeface="+mn-cs"/>
              </a:rPr>
              <a:t>Fremdbefruchter</a:t>
            </a:r>
            <a:r>
              <a:rPr lang="de-DE" sz="1400" kern="1200" dirty="0">
                <a:solidFill>
                  <a:schemeClr val="tx1"/>
                </a:solidFill>
                <a:effectLst/>
                <a:latin typeface="+mn-lt"/>
                <a:ea typeface="+mn-ea"/>
                <a:cs typeface="+mn-cs"/>
              </a:rPr>
              <a:t> Roggen</a:t>
            </a:r>
          </a:p>
          <a:p>
            <a:pPr marL="342900" lvl="0" indent="-342900">
              <a:buFont typeface="+mj-lt"/>
              <a:buAutoNum type="arabicPeriod"/>
            </a:pPr>
            <a:r>
              <a:rPr lang="de-DE" sz="1400" kern="1200" dirty="0">
                <a:solidFill>
                  <a:schemeClr val="tx1"/>
                </a:solidFill>
                <a:effectLst/>
                <a:latin typeface="+mn-lt"/>
                <a:ea typeface="+mn-ea"/>
                <a:cs typeface="+mn-cs"/>
              </a:rPr>
              <a:t>Welcher Grundsatz gilt bei dem Einsatz von Wachstumsregulatoren?</a:t>
            </a:r>
          </a:p>
          <a:p>
            <a:pPr lvl="1"/>
            <a:r>
              <a:rPr lang="de-DE" sz="1400" kern="1200" dirty="0">
                <a:solidFill>
                  <a:schemeClr val="tx1"/>
                </a:solidFill>
                <a:effectLst/>
                <a:latin typeface="+mn-lt"/>
                <a:ea typeface="+mn-ea"/>
                <a:cs typeface="+mn-cs"/>
              </a:rPr>
              <a:t>Je trockener die Witterung, je leichter der Boden &amp; je geringer die </a:t>
            </a:r>
            <a:r>
              <a:rPr lang="de-DE" sz="1400" kern="1200" dirty="0" err="1">
                <a:solidFill>
                  <a:schemeClr val="tx1"/>
                </a:solidFill>
                <a:effectLst/>
                <a:latin typeface="+mn-lt"/>
                <a:ea typeface="+mn-ea"/>
                <a:cs typeface="+mn-cs"/>
              </a:rPr>
              <a:t>Bestandesdichte</a:t>
            </a:r>
            <a:r>
              <a:rPr lang="de-DE" sz="1400" kern="1200" dirty="0">
                <a:solidFill>
                  <a:schemeClr val="tx1"/>
                </a:solidFill>
                <a:effectLst/>
                <a:latin typeface="+mn-lt"/>
                <a:ea typeface="+mn-ea"/>
                <a:cs typeface="+mn-cs"/>
              </a:rPr>
              <a:t>, desto geringer sollte die Aufwandmenge bemessen sein und umgekehrt.</a:t>
            </a:r>
          </a:p>
          <a:p>
            <a:pPr marL="342900" lvl="0" indent="-342900">
              <a:buFont typeface="+mj-lt"/>
              <a:buAutoNum type="arabicPeriod"/>
            </a:pPr>
            <a:r>
              <a:rPr lang="de-DE" sz="1400" kern="1200" dirty="0">
                <a:solidFill>
                  <a:schemeClr val="tx1"/>
                </a:solidFill>
                <a:effectLst/>
                <a:latin typeface="+mn-lt"/>
                <a:ea typeface="+mn-ea"/>
                <a:cs typeface="+mn-cs"/>
              </a:rPr>
              <a:t>Welche Folgen bringen Lagerschäden mit sich?</a:t>
            </a:r>
          </a:p>
          <a:p>
            <a:pPr lvl="1"/>
            <a:r>
              <a:rPr lang="de-DE" sz="1400" kern="1200" dirty="0">
                <a:solidFill>
                  <a:schemeClr val="tx1"/>
                </a:solidFill>
                <a:effectLst/>
                <a:latin typeface="+mn-lt"/>
                <a:ea typeface="+mn-ea"/>
                <a:cs typeface="+mn-cs"/>
              </a:rPr>
              <a:t>schlechte Erntebedingungen</a:t>
            </a:r>
          </a:p>
          <a:p>
            <a:pPr lvl="1"/>
            <a:r>
              <a:rPr lang="de-DE" sz="1400" kern="1200" dirty="0">
                <a:solidFill>
                  <a:schemeClr val="tx1"/>
                </a:solidFill>
                <a:effectLst/>
                <a:latin typeface="+mn-lt"/>
                <a:ea typeface="+mn-ea"/>
                <a:cs typeface="+mn-cs"/>
              </a:rPr>
              <a:t>Mindererträge</a:t>
            </a:r>
          </a:p>
          <a:p>
            <a:pPr lvl="1"/>
            <a:r>
              <a:rPr lang="de-DE" sz="1400" kern="1200" dirty="0">
                <a:solidFill>
                  <a:schemeClr val="tx1"/>
                </a:solidFill>
                <a:effectLst/>
                <a:latin typeface="+mn-lt"/>
                <a:ea typeface="+mn-ea"/>
                <a:cs typeface="+mn-cs"/>
              </a:rPr>
              <a:t>Probleme bei nachfolgender Bodenbearbeitung</a:t>
            </a:r>
          </a:p>
          <a:p>
            <a:pPr lvl="1"/>
            <a:r>
              <a:rPr lang="de-DE" sz="1400" kern="1200" dirty="0">
                <a:solidFill>
                  <a:schemeClr val="tx1"/>
                </a:solidFill>
                <a:effectLst/>
                <a:latin typeface="+mn-lt"/>
                <a:ea typeface="+mn-ea"/>
                <a:cs typeface="+mn-cs"/>
              </a:rPr>
              <a:t>Lagerschaden kann sowohl in Roggen, als auch in Weizen &amp; Gerste auftreten</a:t>
            </a:r>
          </a:p>
          <a:p>
            <a:pPr marL="342900" lvl="0" indent="-342900">
              <a:buFont typeface="+mj-lt"/>
              <a:buAutoNum type="arabicPeriod"/>
            </a:pPr>
            <a:r>
              <a:rPr lang="de-DE" sz="1400" kern="1200" dirty="0">
                <a:solidFill>
                  <a:schemeClr val="tx1"/>
                </a:solidFill>
                <a:effectLst/>
                <a:latin typeface="+mn-lt"/>
                <a:ea typeface="+mn-ea"/>
                <a:cs typeface="+mn-cs"/>
              </a:rPr>
              <a:t>Welche Faktoren können die Standfestigkeit sichern?</a:t>
            </a:r>
          </a:p>
          <a:p>
            <a:pPr lvl="1"/>
            <a:r>
              <a:rPr lang="de-DE" sz="1400" kern="1200" dirty="0">
                <a:solidFill>
                  <a:schemeClr val="tx1"/>
                </a:solidFill>
                <a:effectLst/>
                <a:latin typeface="+mn-lt"/>
                <a:ea typeface="+mn-ea"/>
                <a:cs typeface="+mn-cs"/>
              </a:rPr>
              <a:t>Einsatz von Wachstumsregulatoren</a:t>
            </a:r>
          </a:p>
          <a:p>
            <a:pPr lvl="1"/>
            <a:r>
              <a:rPr lang="de-DE" sz="1400" kern="1200" dirty="0">
                <a:solidFill>
                  <a:schemeClr val="tx1"/>
                </a:solidFill>
                <a:effectLst/>
                <a:latin typeface="+mn-lt"/>
                <a:ea typeface="+mn-ea"/>
                <a:cs typeface="+mn-cs"/>
              </a:rPr>
              <a:t>Saatstärke</a:t>
            </a:r>
          </a:p>
          <a:p>
            <a:pPr lvl="1"/>
            <a:r>
              <a:rPr lang="de-DE" sz="1400" kern="1200" dirty="0">
                <a:solidFill>
                  <a:schemeClr val="tx1"/>
                </a:solidFill>
                <a:effectLst/>
                <a:latin typeface="+mn-lt"/>
                <a:ea typeface="+mn-ea"/>
                <a:cs typeface="+mn-cs"/>
              </a:rPr>
              <a:t>Saatzeit</a:t>
            </a:r>
          </a:p>
          <a:p>
            <a:pPr lvl="1"/>
            <a:r>
              <a:rPr lang="de-DE" sz="1400" kern="1200" dirty="0">
                <a:solidFill>
                  <a:schemeClr val="tx1"/>
                </a:solidFill>
                <a:effectLst/>
                <a:latin typeface="+mn-lt"/>
                <a:ea typeface="+mn-ea"/>
                <a:cs typeface="+mn-cs"/>
              </a:rPr>
              <a:t>Stockstoffdüngung</a:t>
            </a:r>
          </a:p>
          <a:p>
            <a:pPr lvl="1"/>
            <a:r>
              <a:rPr lang="de-DE" sz="1400" kern="1200" dirty="0">
                <a:solidFill>
                  <a:schemeClr val="tx1"/>
                </a:solidFill>
                <a:effectLst/>
                <a:latin typeface="+mn-lt"/>
                <a:ea typeface="+mn-ea"/>
                <a:cs typeface="+mn-cs"/>
              </a:rPr>
              <a:t>Sorte</a:t>
            </a:r>
          </a:p>
          <a:p>
            <a:pPr marL="342900" indent="-342900">
              <a:buFont typeface="+mj-lt"/>
              <a:buAutoNum type="arabicPeriod"/>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85</a:t>
            </a:fld>
            <a:endParaRPr lang="de-DE"/>
          </a:p>
        </p:txBody>
      </p:sp>
    </p:spTree>
    <p:extLst>
      <p:ext uri="{BB962C8B-B14F-4D97-AF65-F5344CB8AC3E}">
        <p14:creationId xmlns:p14="http://schemas.microsoft.com/office/powerpoint/2010/main" val="390040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39B543B-808A-46AF-81AE-AB89467CD45F}" type="slidenum">
              <a:rPr lang="de-DE" smtClean="0"/>
              <a:t>9</a:t>
            </a:fld>
            <a:endParaRPr lang="de-DE"/>
          </a:p>
        </p:txBody>
      </p:sp>
    </p:spTree>
    <p:extLst>
      <p:ext uri="{BB962C8B-B14F-4D97-AF65-F5344CB8AC3E}">
        <p14:creationId xmlns:p14="http://schemas.microsoft.com/office/powerpoint/2010/main" val="29367968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86</a:t>
            </a:fld>
            <a:endParaRPr lang="de-DE"/>
          </a:p>
        </p:txBody>
      </p:sp>
    </p:spTree>
    <p:extLst>
      <p:ext uri="{BB962C8B-B14F-4D97-AF65-F5344CB8AC3E}">
        <p14:creationId xmlns:p14="http://schemas.microsoft.com/office/powerpoint/2010/main" val="27980896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dirty="0">
              <a:highlight>
                <a:srgbClr val="FFFF00"/>
              </a:highlight>
            </a:endParaRPr>
          </a:p>
        </p:txBody>
      </p:sp>
      <p:sp>
        <p:nvSpPr>
          <p:cNvPr id="4" name="Foliennummernplatzhalter 3"/>
          <p:cNvSpPr>
            <a:spLocks noGrp="1"/>
          </p:cNvSpPr>
          <p:nvPr>
            <p:ph type="sldNum" sz="quarter" idx="10"/>
          </p:nvPr>
        </p:nvSpPr>
        <p:spPr/>
        <p:txBody>
          <a:bodyPr/>
          <a:lstStyle/>
          <a:p>
            <a:fld id="{739B543B-808A-46AF-81AE-AB89467CD45F}" type="slidenum">
              <a:rPr lang="de-DE" smtClean="0"/>
              <a:t>87</a:t>
            </a:fld>
            <a:endParaRPr lang="de-DE"/>
          </a:p>
        </p:txBody>
      </p:sp>
    </p:spTree>
    <p:extLst>
      <p:ext uri="{BB962C8B-B14F-4D97-AF65-F5344CB8AC3E}">
        <p14:creationId xmlns:p14="http://schemas.microsoft.com/office/powerpoint/2010/main" val="528078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dirty="0">
              <a:highlight>
                <a:srgbClr val="FFFF00"/>
              </a:highlight>
            </a:endParaRPr>
          </a:p>
        </p:txBody>
      </p:sp>
      <p:sp>
        <p:nvSpPr>
          <p:cNvPr id="4" name="Foliennummernplatzhalter 3"/>
          <p:cNvSpPr>
            <a:spLocks noGrp="1"/>
          </p:cNvSpPr>
          <p:nvPr>
            <p:ph type="sldNum" sz="quarter" idx="10"/>
          </p:nvPr>
        </p:nvSpPr>
        <p:spPr/>
        <p:txBody>
          <a:bodyPr/>
          <a:lstStyle/>
          <a:p>
            <a:fld id="{739B543B-808A-46AF-81AE-AB89467CD45F}" type="slidenum">
              <a:rPr lang="de-DE" smtClean="0"/>
              <a:t>88</a:t>
            </a:fld>
            <a:endParaRPr lang="de-DE"/>
          </a:p>
        </p:txBody>
      </p:sp>
    </p:spTree>
    <p:extLst>
      <p:ext uri="{BB962C8B-B14F-4D97-AF65-F5344CB8AC3E}">
        <p14:creationId xmlns:p14="http://schemas.microsoft.com/office/powerpoint/2010/main" val="13353737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89</a:t>
            </a:fld>
            <a:endParaRPr lang="de-DE"/>
          </a:p>
        </p:txBody>
      </p:sp>
    </p:spTree>
    <p:extLst>
      <p:ext uri="{BB962C8B-B14F-4D97-AF65-F5344CB8AC3E}">
        <p14:creationId xmlns:p14="http://schemas.microsoft.com/office/powerpoint/2010/main" val="21891778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TKG= Tausendkorngewicht</a:t>
            </a:r>
          </a:p>
        </p:txBody>
      </p:sp>
      <p:sp>
        <p:nvSpPr>
          <p:cNvPr id="4" name="Foliennummernplatzhalter 3"/>
          <p:cNvSpPr>
            <a:spLocks noGrp="1"/>
          </p:cNvSpPr>
          <p:nvPr>
            <p:ph type="sldNum" sz="quarter" idx="10"/>
          </p:nvPr>
        </p:nvSpPr>
        <p:spPr/>
        <p:txBody>
          <a:bodyPr/>
          <a:lstStyle/>
          <a:p>
            <a:fld id="{739B543B-808A-46AF-81AE-AB89467CD45F}" type="slidenum">
              <a:rPr lang="de-DE" smtClean="0"/>
              <a:t>90</a:t>
            </a:fld>
            <a:endParaRPr lang="de-DE"/>
          </a:p>
        </p:txBody>
      </p:sp>
    </p:spTree>
    <p:extLst>
      <p:ext uri="{BB962C8B-B14F-4D97-AF65-F5344CB8AC3E}">
        <p14:creationId xmlns:p14="http://schemas.microsoft.com/office/powerpoint/2010/main" val="22060027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39B543B-808A-46AF-81AE-AB89467CD45F}" type="slidenum">
              <a:rPr lang="de-DE" smtClean="0"/>
              <a:t>93</a:t>
            </a:fld>
            <a:endParaRPr lang="de-DE"/>
          </a:p>
        </p:txBody>
      </p:sp>
    </p:spTree>
    <p:extLst>
      <p:ext uri="{BB962C8B-B14F-4D97-AF65-F5344CB8AC3E}">
        <p14:creationId xmlns:p14="http://schemas.microsoft.com/office/powerpoint/2010/main" val="12459931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39B543B-808A-46AF-81AE-AB89467CD45F}" type="slidenum">
              <a:rPr lang="de-DE" smtClean="0"/>
              <a:t>94</a:t>
            </a:fld>
            <a:endParaRPr lang="de-DE"/>
          </a:p>
        </p:txBody>
      </p:sp>
    </p:spTree>
    <p:extLst>
      <p:ext uri="{BB962C8B-B14F-4D97-AF65-F5344CB8AC3E}">
        <p14:creationId xmlns:p14="http://schemas.microsoft.com/office/powerpoint/2010/main" val="387598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39B543B-808A-46AF-81AE-AB89467CD45F}" type="slidenum">
              <a:rPr lang="de-DE" smtClean="0"/>
              <a:t>95</a:t>
            </a:fld>
            <a:endParaRPr lang="de-DE"/>
          </a:p>
        </p:txBody>
      </p:sp>
    </p:spTree>
    <p:extLst>
      <p:ext uri="{BB962C8B-B14F-4D97-AF65-F5344CB8AC3E}">
        <p14:creationId xmlns:p14="http://schemas.microsoft.com/office/powerpoint/2010/main" val="608392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Alkaloide schädigen Mensch und Tier</a:t>
            </a:r>
          </a:p>
          <a:p>
            <a:r>
              <a:rPr lang="de-DE" dirty="0"/>
              <a:t>Deshalb für den Gehalt in der Ernteware offizielle Grenzwerte festgelegt</a:t>
            </a:r>
          </a:p>
        </p:txBody>
      </p:sp>
      <p:sp>
        <p:nvSpPr>
          <p:cNvPr id="4" name="Foliennummernplatzhalter 3"/>
          <p:cNvSpPr>
            <a:spLocks noGrp="1"/>
          </p:cNvSpPr>
          <p:nvPr>
            <p:ph type="sldNum" sz="quarter" idx="10"/>
          </p:nvPr>
        </p:nvSpPr>
        <p:spPr/>
        <p:txBody>
          <a:bodyPr/>
          <a:lstStyle/>
          <a:p>
            <a:fld id="{739B543B-808A-46AF-81AE-AB89467CD45F}" type="slidenum">
              <a:rPr lang="de-DE" smtClean="0"/>
              <a:t>96</a:t>
            </a:fld>
            <a:endParaRPr lang="de-DE"/>
          </a:p>
        </p:txBody>
      </p:sp>
    </p:spTree>
    <p:extLst>
      <p:ext uri="{BB962C8B-B14F-4D97-AF65-F5344CB8AC3E}">
        <p14:creationId xmlns:p14="http://schemas.microsoft.com/office/powerpoint/2010/main" val="22095326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Der Mutterkornbefall wird von verschiedenen Faktoren beeinflusst. </a:t>
            </a:r>
            <a:br>
              <a:rPr lang="de-DE" dirty="0"/>
            </a:br>
            <a:r>
              <a:rPr lang="de-DE" dirty="0"/>
              <a:t>In der Abbildung sind diese Faktoren nach ihrer Beeinflussbarkeit sortiert.</a:t>
            </a:r>
          </a:p>
          <a:p>
            <a:pPr marL="0" indent="0">
              <a:buNone/>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98</a:t>
            </a:fld>
            <a:endParaRPr lang="de-DE"/>
          </a:p>
        </p:txBody>
      </p:sp>
    </p:spTree>
    <p:extLst>
      <p:ext uri="{BB962C8B-B14F-4D97-AF65-F5344CB8AC3E}">
        <p14:creationId xmlns:p14="http://schemas.microsoft.com/office/powerpoint/2010/main" val="12337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Roggenbrot</a:t>
            </a:r>
          </a:p>
          <a:p>
            <a:r>
              <a:rPr lang="de-DE" dirty="0" err="1"/>
              <a:t>Kwas</a:t>
            </a:r>
            <a:r>
              <a:rPr lang="de-DE" dirty="0"/>
              <a:t>- ist ein Nationalgetränk in Russland, der Ukraine und weiteren osteuropäischen Ländern. Ursprünglich wurde es aus der Gärung von Roggenbrot-Wasser-Gemisch hergestellt</a:t>
            </a:r>
          </a:p>
          <a:p>
            <a:r>
              <a:rPr lang="de-DE" dirty="0"/>
              <a:t>Bourbon Whiskey- 15% des Inputs ist Roggen (geschmacksbildend), der aus Europa Importiert wird. Herstellung zu 90% in 9 Destillieren in Kentucky</a:t>
            </a:r>
          </a:p>
          <a:p>
            <a:r>
              <a:rPr lang="de-DE" dirty="0"/>
              <a:t>Schweine- und Rinderfütterung (knapp 59%)</a:t>
            </a:r>
          </a:p>
          <a:p>
            <a:r>
              <a:rPr lang="de-DE" dirty="0"/>
              <a:t>Als GPS Roggen in der Biogasanlage (Energie 14,5%)</a:t>
            </a:r>
          </a:p>
          <a:p>
            <a:r>
              <a:rPr lang="de-DE" dirty="0"/>
              <a:t>(Nahrung 18,4%)</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10</a:t>
            </a:fld>
            <a:endParaRPr lang="de-DE"/>
          </a:p>
        </p:txBody>
      </p:sp>
    </p:spTree>
    <p:extLst>
      <p:ext uri="{BB962C8B-B14F-4D97-AF65-F5344CB8AC3E}">
        <p14:creationId xmlns:p14="http://schemas.microsoft.com/office/powerpoint/2010/main" val="23700238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99</a:t>
            </a:fld>
            <a:endParaRPr lang="de-DE"/>
          </a:p>
        </p:txBody>
      </p:sp>
    </p:spTree>
    <p:extLst>
      <p:ext uri="{BB962C8B-B14F-4D97-AF65-F5344CB8AC3E}">
        <p14:creationId xmlns:p14="http://schemas.microsoft.com/office/powerpoint/2010/main" val="2163259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Faktor Standort ist meistens schwer beeinflussbar. </a:t>
            </a:r>
          </a:p>
          <a:p>
            <a:r>
              <a:rPr lang="de-DE" dirty="0"/>
              <a:t>Bei der Wahl eines Schlages zum Anbau von Roggen darf nicht vergessen werden, dass windoffene Lagen den Pollenflug fördern. </a:t>
            </a:r>
          </a:p>
          <a:p>
            <a:r>
              <a:rPr lang="de-DE" dirty="0"/>
              <a:t>An Standorten mit einer verzögerten Abtrocknung der Bestände (Waldrand-, Schattenlagen) kann der Pollenflug gehemmt sein.</a:t>
            </a:r>
          </a:p>
        </p:txBody>
      </p:sp>
      <p:sp>
        <p:nvSpPr>
          <p:cNvPr id="4" name="Foliennummernplatzhalter 3"/>
          <p:cNvSpPr>
            <a:spLocks noGrp="1"/>
          </p:cNvSpPr>
          <p:nvPr>
            <p:ph type="sldNum" sz="quarter" idx="10"/>
          </p:nvPr>
        </p:nvSpPr>
        <p:spPr/>
        <p:txBody>
          <a:bodyPr/>
          <a:lstStyle/>
          <a:p>
            <a:fld id="{739B543B-808A-46AF-81AE-AB89467CD45F}" type="slidenum">
              <a:rPr lang="de-DE" smtClean="0"/>
              <a:t>100</a:t>
            </a:fld>
            <a:endParaRPr lang="de-DE"/>
          </a:p>
        </p:txBody>
      </p:sp>
    </p:spTree>
    <p:extLst>
      <p:ext uri="{BB962C8B-B14F-4D97-AF65-F5344CB8AC3E}">
        <p14:creationId xmlns:p14="http://schemas.microsoft.com/office/powerpoint/2010/main" val="38307178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Beim Anbau Roggen nach Roggen ist eine wendende Bodenbearbeitung vorzusehen, damit der ausgekeimte Mutterkornpilz nicht die Bodenoberfläche erreicht.</a:t>
            </a:r>
          </a:p>
        </p:txBody>
      </p:sp>
      <p:sp>
        <p:nvSpPr>
          <p:cNvPr id="4" name="Foliennummernplatzhalter 3"/>
          <p:cNvSpPr>
            <a:spLocks noGrp="1"/>
          </p:cNvSpPr>
          <p:nvPr>
            <p:ph type="sldNum" sz="quarter" idx="10"/>
          </p:nvPr>
        </p:nvSpPr>
        <p:spPr/>
        <p:txBody>
          <a:bodyPr/>
          <a:lstStyle/>
          <a:p>
            <a:fld id="{739B543B-808A-46AF-81AE-AB89467CD45F}" type="slidenum">
              <a:rPr lang="de-DE" smtClean="0"/>
              <a:t>101</a:t>
            </a:fld>
            <a:endParaRPr lang="de-DE"/>
          </a:p>
        </p:txBody>
      </p:sp>
    </p:spTree>
    <p:extLst>
      <p:ext uri="{BB962C8B-B14F-4D97-AF65-F5344CB8AC3E}">
        <p14:creationId xmlns:p14="http://schemas.microsoft.com/office/powerpoint/2010/main" val="40644670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102</a:t>
            </a:fld>
            <a:endParaRPr lang="de-DE"/>
          </a:p>
        </p:txBody>
      </p:sp>
    </p:spTree>
    <p:extLst>
      <p:ext uri="{BB962C8B-B14F-4D97-AF65-F5344CB8AC3E}">
        <p14:creationId xmlns:p14="http://schemas.microsoft.com/office/powerpoint/2010/main" val="39745478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103</a:t>
            </a:fld>
            <a:endParaRPr lang="de-DE"/>
          </a:p>
        </p:txBody>
      </p:sp>
    </p:spTree>
    <p:extLst>
      <p:ext uri="{BB962C8B-B14F-4D97-AF65-F5344CB8AC3E}">
        <p14:creationId xmlns:p14="http://schemas.microsoft.com/office/powerpoint/2010/main" val="24702463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Abgebildet wird das Pollenschüttungsvermögen zweier Sorten</a:t>
            </a:r>
          </a:p>
          <a:p>
            <a:r>
              <a:rPr lang="de-DE" dirty="0"/>
              <a:t>Durch starke Pollenschüttung findet eine schnelle Befruchtung in der Roggenblüte statt</a:t>
            </a:r>
          </a:p>
          <a:p>
            <a:pPr marL="357188" lvl="1" indent="0">
              <a:buNone/>
            </a:pPr>
            <a:r>
              <a:rPr lang="de-DE" dirty="0">
                <a:sym typeface="Wingdings" panose="05000000000000000000" pitchFamily="2" charset="2"/>
              </a:rPr>
              <a:t> Je schneller diese stattfindet, umso geringer ist die Gefahr einer Mutterkorninfektion.</a:t>
            </a:r>
          </a:p>
          <a:p>
            <a:pPr lvl="1"/>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104</a:t>
            </a:fld>
            <a:endParaRPr lang="de-DE"/>
          </a:p>
        </p:txBody>
      </p:sp>
    </p:spTree>
    <p:extLst>
      <p:ext uri="{BB962C8B-B14F-4D97-AF65-F5344CB8AC3E}">
        <p14:creationId xmlns:p14="http://schemas.microsoft.com/office/powerpoint/2010/main" val="190682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105</a:t>
            </a:fld>
            <a:endParaRPr lang="de-DE"/>
          </a:p>
        </p:txBody>
      </p:sp>
    </p:spTree>
    <p:extLst>
      <p:ext uri="{BB962C8B-B14F-4D97-AF65-F5344CB8AC3E}">
        <p14:creationId xmlns:p14="http://schemas.microsoft.com/office/powerpoint/2010/main" val="10034341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Kann beim Auftreten in späten Entwicklungsphasen zu großen Ertragsverlusten führen. </a:t>
            </a:r>
          </a:p>
          <a:p>
            <a:r>
              <a:rPr lang="de-DE" dirty="0"/>
              <a:t>Kornertrag (Kornanzahl pro Ähre und Tausendkornmasse)</a:t>
            </a:r>
          </a:p>
          <a:p>
            <a:r>
              <a:rPr lang="de-DE" dirty="0"/>
              <a:t>beeinträchtigt die Kornqualität z.B. durch Herabsetzung des Proteingehaltes</a:t>
            </a:r>
          </a:p>
          <a:p>
            <a:r>
              <a:rPr lang="de-DE" dirty="0"/>
              <a:t>Herbstinfektionen senken die Winterfestigkeit und erhöhen die Anfälligkeit für sekundäre Infektionen.</a:t>
            </a:r>
          </a:p>
          <a:p>
            <a:endParaRPr lang="de-DE" dirty="0"/>
          </a:p>
          <a:p>
            <a:r>
              <a:rPr lang="de-DE" dirty="0"/>
              <a:t>Sonnentage mit 20 - 26 °C und warme Nächte (15 °C) mit Taubildung oder Niederschlag gegen Abend sind ideal für die Entwicklung.</a:t>
            </a:r>
          </a:p>
          <a:p>
            <a:endParaRPr lang="de-DE" dirty="0"/>
          </a:p>
          <a:p>
            <a:r>
              <a:rPr lang="de-DE" dirty="0"/>
              <a:t>Ziel der </a:t>
            </a:r>
            <a:r>
              <a:rPr lang="de-DE" dirty="0" err="1"/>
              <a:t>Fungizidmaßnahmen</a:t>
            </a:r>
            <a:r>
              <a:rPr lang="de-DE" dirty="0"/>
              <a:t>: alle ertragsrelevanten Organe (die drei oberen Blätter &amp; Halm) bis zur Milchreife </a:t>
            </a:r>
            <a:r>
              <a:rPr lang="de-DE" dirty="0" err="1"/>
              <a:t>befallsfrei</a:t>
            </a:r>
            <a:r>
              <a:rPr lang="de-DE" dirty="0"/>
              <a:t> zu halten.</a:t>
            </a:r>
          </a:p>
        </p:txBody>
      </p:sp>
      <p:sp>
        <p:nvSpPr>
          <p:cNvPr id="4" name="Foliennummernplatzhalter 3"/>
          <p:cNvSpPr>
            <a:spLocks noGrp="1"/>
          </p:cNvSpPr>
          <p:nvPr>
            <p:ph type="sldNum" sz="quarter" idx="10"/>
          </p:nvPr>
        </p:nvSpPr>
        <p:spPr/>
        <p:txBody>
          <a:bodyPr/>
          <a:lstStyle/>
          <a:p>
            <a:fld id="{739B543B-808A-46AF-81AE-AB89467CD45F}" type="slidenum">
              <a:rPr lang="de-DE" smtClean="0"/>
              <a:t>107</a:t>
            </a:fld>
            <a:endParaRPr lang="de-DE"/>
          </a:p>
        </p:txBody>
      </p:sp>
    </p:spTree>
    <p:extLst>
      <p:ext uri="{BB962C8B-B14F-4D97-AF65-F5344CB8AC3E}">
        <p14:creationId xmlns:p14="http://schemas.microsoft.com/office/powerpoint/2010/main" val="38671064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Mehltau kann unter günstigen Bedingungen einen Ertragsverlust von bis zu 25 % verursachen</a:t>
            </a:r>
          </a:p>
          <a:p>
            <a:r>
              <a:rPr lang="de-DE" dirty="0"/>
              <a:t>Eine Ausbreitung während der Vegetation erfolgt durch auf der Blattoberseite gebildete Konidien</a:t>
            </a:r>
          </a:p>
          <a:p>
            <a:r>
              <a:rPr lang="de-DE" dirty="0"/>
              <a:t>starke </a:t>
            </a:r>
            <a:r>
              <a:rPr lang="de-DE" dirty="0" err="1"/>
              <a:t>Sporulation</a:t>
            </a:r>
            <a:r>
              <a:rPr lang="de-DE" dirty="0"/>
              <a:t> sind Temperaturen zwischen 18 °C und 20 °C und hohe Luftfeuchtigkeit (aber kein Regen) erforderlich </a:t>
            </a:r>
            <a:r>
              <a:rPr lang="de-DE" dirty="0">
                <a:sym typeface="Wingdings" panose="05000000000000000000" pitchFamily="2" charset="2"/>
              </a:rPr>
              <a:t> </a:t>
            </a:r>
            <a:r>
              <a:rPr lang="de-DE" dirty="0"/>
              <a:t>explosionsartige Vermehrung möglich </a:t>
            </a:r>
          </a:p>
          <a:p>
            <a:r>
              <a:rPr lang="de-DE" dirty="0"/>
              <a:t>Unter ungünstigen Bedingungen kann der Befall jedoch stagnieren, denn die Sporen sind nur wenige Tage überlebensfähig</a:t>
            </a:r>
          </a:p>
          <a:p>
            <a:r>
              <a:rPr lang="de-DE" dirty="0"/>
              <a:t>Generationszeit von Infektionsbeginn bis zur </a:t>
            </a:r>
            <a:r>
              <a:rPr lang="de-DE" dirty="0" err="1"/>
              <a:t>Konidienkettenbildung</a:t>
            </a:r>
            <a:r>
              <a:rPr lang="de-DE" dirty="0"/>
              <a:t> beträgt 80 - 100 </a:t>
            </a:r>
            <a:r>
              <a:rPr lang="de-DE" dirty="0" err="1"/>
              <a:t>Gradtage</a:t>
            </a: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108</a:t>
            </a:fld>
            <a:endParaRPr lang="de-DE"/>
          </a:p>
        </p:txBody>
      </p:sp>
    </p:spTree>
    <p:extLst>
      <p:ext uri="{BB962C8B-B14F-4D97-AF65-F5344CB8AC3E}">
        <p14:creationId xmlns:p14="http://schemas.microsoft.com/office/powerpoint/2010/main" val="35341121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zählt zu den wichtigsten Krankheiten der Wintergerste, aber auch der Roggen ist von diesem Erreger betroffen</a:t>
            </a:r>
          </a:p>
          <a:p>
            <a:r>
              <a:rPr lang="de-DE" dirty="0"/>
              <a:t>Eine epidemische Ausbreitung auf obere, ertragsrelevante Blätter erfolgt eher selten, da der Roggen aufgrund seines gewaltigen Längenwachstums der Krankheit ungünstige Ausbreitungsbedingungen schafft.</a:t>
            </a:r>
          </a:p>
        </p:txBody>
      </p:sp>
      <p:sp>
        <p:nvSpPr>
          <p:cNvPr id="4" name="Foliennummernplatzhalter 3"/>
          <p:cNvSpPr>
            <a:spLocks noGrp="1"/>
          </p:cNvSpPr>
          <p:nvPr>
            <p:ph type="sldNum" sz="quarter" idx="10"/>
          </p:nvPr>
        </p:nvSpPr>
        <p:spPr/>
        <p:txBody>
          <a:bodyPr/>
          <a:lstStyle/>
          <a:p>
            <a:fld id="{739B543B-808A-46AF-81AE-AB89467CD45F}" type="slidenum">
              <a:rPr lang="de-DE" smtClean="0"/>
              <a:t>109</a:t>
            </a:fld>
            <a:endParaRPr lang="de-DE"/>
          </a:p>
        </p:txBody>
      </p:sp>
    </p:spTree>
    <p:extLst>
      <p:ext uri="{BB962C8B-B14F-4D97-AF65-F5344CB8AC3E}">
        <p14:creationId xmlns:p14="http://schemas.microsoft.com/office/powerpoint/2010/main" val="312069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11</a:t>
            </a:fld>
            <a:endParaRPr lang="de-DE"/>
          </a:p>
        </p:txBody>
      </p:sp>
    </p:spTree>
    <p:extLst>
      <p:ext uri="{BB962C8B-B14F-4D97-AF65-F5344CB8AC3E}">
        <p14:creationId xmlns:p14="http://schemas.microsoft.com/office/powerpoint/2010/main" val="30959374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Zählt zu den wichtigen Keimlingsparasiten bei Winterroggen</a:t>
            </a:r>
          </a:p>
          <a:p>
            <a:endParaRPr lang="de-DE" dirty="0"/>
          </a:p>
          <a:p>
            <a:r>
              <a:rPr lang="de-DE" dirty="0"/>
              <a:t>Erste Schäden sind schon im Herbst sichtbar. Ein lückiges Auflaufen des Roggens kann unter anderem durch den Befall mit Schneeschimmelerregern verursacht werden.</a:t>
            </a:r>
          </a:p>
          <a:p>
            <a:pPr marL="177800" marR="0" lvl="0" indent="-1778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lang="de-DE" dirty="0"/>
              <a:t>infizierte korkartige Keimlinge können den Boden </a:t>
            </a:r>
            <a:r>
              <a:rPr lang="de-DE" u="sng" dirty="0"/>
              <a:t>nicht</a:t>
            </a:r>
            <a:r>
              <a:rPr lang="de-DE" dirty="0"/>
              <a:t> durchbrechen</a:t>
            </a:r>
          </a:p>
          <a:p>
            <a:r>
              <a:rPr lang="de-DE" dirty="0"/>
              <a:t>Am deutlichsten ist die Krankheit nach der Schneeschmelze zu erkennen.</a:t>
            </a:r>
          </a:p>
          <a:p>
            <a:r>
              <a:rPr lang="de-DE" dirty="0"/>
              <a:t>Überzug= Pilzmyzel</a:t>
            </a:r>
          </a:p>
          <a:p>
            <a:r>
              <a:rPr lang="de-DE" dirty="0"/>
              <a:t>Die Ausbreitung im Bestand erfolgt durch </a:t>
            </a:r>
            <a:r>
              <a:rPr lang="de-DE" dirty="0" err="1"/>
              <a:t>Myzelwachstum</a:t>
            </a:r>
            <a:r>
              <a:rPr lang="de-DE" dirty="0"/>
              <a:t> unter der Schneedecke oder mit Konidien- und Ascosporen, die sich auf den abgestorbenen Pflanzen bilden und verbreiten</a:t>
            </a:r>
          </a:p>
          <a:p>
            <a:r>
              <a:rPr lang="de-DE" dirty="0"/>
              <a:t>– saatgut- oder </a:t>
            </a:r>
            <a:r>
              <a:rPr lang="de-DE" dirty="0" err="1"/>
              <a:t>strohbürtig</a:t>
            </a:r>
            <a:r>
              <a:rPr lang="de-DE" dirty="0"/>
              <a:t> – wird vor allem in üppig entwickelten Roggenbeständen bei hoher Luftfeuchtigkeit und Temperaturen nahe des Gefrierpunktes gefördert</a:t>
            </a:r>
          </a:p>
          <a:p>
            <a:r>
              <a:rPr lang="de-DE" dirty="0"/>
              <a:t>Zur Halmbasis dringt der Erreger vom Saatgut oder Boden aus über die Kronenwurzel vor.</a:t>
            </a:r>
          </a:p>
        </p:txBody>
      </p:sp>
      <p:sp>
        <p:nvSpPr>
          <p:cNvPr id="4" name="Foliennummernplatzhalter 3"/>
          <p:cNvSpPr>
            <a:spLocks noGrp="1"/>
          </p:cNvSpPr>
          <p:nvPr>
            <p:ph type="sldNum" sz="quarter" idx="10"/>
          </p:nvPr>
        </p:nvSpPr>
        <p:spPr/>
        <p:txBody>
          <a:bodyPr/>
          <a:lstStyle/>
          <a:p>
            <a:fld id="{739B543B-808A-46AF-81AE-AB89467CD45F}" type="slidenum">
              <a:rPr lang="de-DE" smtClean="0"/>
              <a:t>110</a:t>
            </a:fld>
            <a:endParaRPr lang="de-DE"/>
          </a:p>
        </p:txBody>
      </p:sp>
    </p:spTree>
    <p:extLst>
      <p:ext uri="{BB962C8B-B14F-4D97-AF65-F5344CB8AC3E}">
        <p14:creationId xmlns:p14="http://schemas.microsoft.com/office/powerpoint/2010/main" val="38234440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
                <a:schemeClr val="tx1"/>
              </a:buClr>
              <a:buSzPct val="100000"/>
              <a:buFont typeface="+mj-lt"/>
              <a:buAutoNum type="arabicPeriod"/>
              <a:tabLst/>
              <a:defRPr/>
            </a:pPr>
            <a:r>
              <a:rPr lang="de-DE" dirty="0"/>
              <a:t>Welche Krankheiten können im Roggenanbau auftreten? </a:t>
            </a:r>
          </a:p>
          <a:p>
            <a:pPr marL="357188" marR="0" lvl="1" indent="0" algn="l" defTabSz="914400" rtl="0" eaLnBrk="1" fontAlgn="auto" latinLnBrk="0" hangingPunct="1">
              <a:lnSpc>
                <a:spcPct val="100000"/>
              </a:lnSpc>
              <a:spcBef>
                <a:spcPts val="0"/>
              </a:spcBef>
              <a:spcAft>
                <a:spcPts val="0"/>
              </a:spcAft>
              <a:buClr>
                <a:schemeClr val="tx1"/>
              </a:buClr>
              <a:buSzPct val="100000"/>
              <a:buFont typeface="+mj-lt"/>
              <a:buNone/>
              <a:tabLst/>
              <a:defRPr/>
            </a:pPr>
            <a:r>
              <a:rPr lang="de-DE" sz="1400" kern="1200" dirty="0">
                <a:solidFill>
                  <a:schemeClr val="tx1"/>
                </a:solidFill>
                <a:effectLst/>
                <a:latin typeface="+mn-lt"/>
                <a:ea typeface="+mn-ea"/>
                <a:cs typeface="+mn-cs"/>
                <a:sym typeface="Wingdings" panose="05000000000000000000" pitchFamily="2" charset="2"/>
              </a:rPr>
              <a:t> Vergleiche mit Folie</a:t>
            </a:r>
            <a:endParaRPr lang="de-DE" sz="14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
                <a:schemeClr val="tx1"/>
              </a:buClr>
              <a:buSzPct val="100000"/>
              <a:buFont typeface="+mj-lt"/>
              <a:buAutoNum type="arabicPeriod"/>
              <a:tabLst/>
              <a:defRPr/>
            </a:pPr>
            <a:endParaRPr lang="de-DE" sz="14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
                <a:schemeClr val="tx1"/>
              </a:buClr>
              <a:buSzPct val="100000"/>
              <a:buFont typeface="+mj-lt"/>
              <a:buAutoNum type="arabicPeriod"/>
              <a:tabLst/>
              <a:defRPr/>
            </a:pPr>
            <a:r>
              <a:rPr lang="de-DE" sz="1400" kern="1200" dirty="0">
                <a:solidFill>
                  <a:schemeClr val="tx1"/>
                </a:solidFill>
                <a:effectLst/>
                <a:latin typeface="+mn-lt"/>
                <a:ea typeface="+mn-ea"/>
                <a:cs typeface="+mn-cs"/>
              </a:rPr>
              <a:t>Erläutern Sie den Einflussfaktor „Standort“ auf die Bildung von Mutterkorn. Durch welche Maßnahmen lässt sich der Befall vermeiden.</a:t>
            </a:r>
          </a:p>
          <a:p>
            <a:pPr lvl="1"/>
            <a:r>
              <a:rPr lang="de-DE" sz="1400" kern="1200" dirty="0">
                <a:solidFill>
                  <a:schemeClr val="tx1"/>
                </a:solidFill>
                <a:effectLst/>
                <a:latin typeface="+mn-lt"/>
                <a:ea typeface="+mn-ea"/>
                <a:cs typeface="+mn-cs"/>
              </a:rPr>
              <a:t>Grüne Brücken fördern den Mutterkornbefall Feldhygiene zur Vermeidung der grünen Brücken:</a:t>
            </a:r>
            <a:endParaRPr lang="de-DE" sz="1600" kern="1200" dirty="0">
              <a:solidFill>
                <a:schemeClr val="tx1"/>
              </a:solidFill>
              <a:effectLst/>
              <a:latin typeface="+mn-lt"/>
              <a:ea typeface="+mn-ea"/>
              <a:cs typeface="+mn-cs"/>
            </a:endParaRPr>
          </a:p>
          <a:p>
            <a:pPr lvl="2"/>
            <a:r>
              <a:rPr lang="de-DE" sz="1400" kern="1200" dirty="0">
                <a:solidFill>
                  <a:schemeClr val="tx1"/>
                </a:solidFill>
                <a:effectLst/>
                <a:latin typeface="+mn-lt"/>
                <a:ea typeface="+mn-ea"/>
                <a:cs typeface="+mn-cs"/>
              </a:rPr>
              <a:t>wendende Bodenbearbeitung beim Anbau von Roggen nach Roggen</a:t>
            </a:r>
            <a:endParaRPr lang="de-DE" sz="1600" kern="1200" dirty="0">
              <a:solidFill>
                <a:schemeClr val="tx1"/>
              </a:solidFill>
              <a:effectLst/>
              <a:latin typeface="+mn-lt"/>
              <a:ea typeface="+mn-ea"/>
              <a:cs typeface="+mn-cs"/>
            </a:endParaRPr>
          </a:p>
          <a:p>
            <a:pPr lvl="2"/>
            <a:r>
              <a:rPr lang="de-DE" sz="1400" kern="1200" dirty="0">
                <a:solidFill>
                  <a:schemeClr val="tx1"/>
                </a:solidFill>
                <a:effectLst/>
                <a:latin typeface="+mn-lt"/>
                <a:ea typeface="+mn-ea"/>
                <a:cs typeface="+mn-cs"/>
              </a:rPr>
              <a:t>Mulchen von Feldrändern und Brachflächen</a:t>
            </a:r>
            <a:endParaRPr lang="de-DE" sz="1600" kern="1200" dirty="0">
              <a:solidFill>
                <a:schemeClr val="tx1"/>
              </a:solidFill>
              <a:effectLst/>
              <a:latin typeface="+mn-lt"/>
              <a:ea typeface="+mn-ea"/>
              <a:cs typeface="+mn-cs"/>
            </a:endParaRPr>
          </a:p>
          <a:p>
            <a:pPr lvl="2"/>
            <a:r>
              <a:rPr lang="de-DE" sz="1400" kern="1200" dirty="0">
                <a:solidFill>
                  <a:schemeClr val="tx1"/>
                </a:solidFill>
                <a:effectLst/>
                <a:latin typeface="+mn-lt"/>
                <a:ea typeface="+mn-ea"/>
                <a:cs typeface="+mn-cs"/>
              </a:rPr>
              <a:t>Bekämpfung von </a:t>
            </a:r>
            <a:r>
              <a:rPr lang="de-DE" sz="1400" kern="1200" dirty="0" err="1">
                <a:solidFill>
                  <a:schemeClr val="tx1"/>
                </a:solidFill>
                <a:effectLst/>
                <a:latin typeface="+mn-lt"/>
                <a:ea typeface="+mn-ea"/>
                <a:cs typeface="+mn-cs"/>
              </a:rPr>
              <a:t>Ungräsern</a:t>
            </a:r>
            <a:r>
              <a:rPr lang="de-DE" sz="1400" kern="1200" dirty="0">
                <a:solidFill>
                  <a:schemeClr val="tx1"/>
                </a:solidFill>
                <a:effectLst/>
                <a:latin typeface="+mn-lt"/>
                <a:ea typeface="+mn-ea"/>
                <a:cs typeface="+mn-cs"/>
              </a:rPr>
              <a:t> (Wirtspflanzen)</a:t>
            </a:r>
          </a:p>
          <a:p>
            <a:pPr lvl="2"/>
            <a:endParaRPr lang="de-DE" sz="1400" kern="1200" dirty="0">
              <a:solidFill>
                <a:schemeClr val="tx1"/>
              </a:solidFill>
              <a:effectLst/>
              <a:latin typeface="+mn-lt"/>
              <a:ea typeface="+mn-ea"/>
              <a:cs typeface="+mn-cs"/>
            </a:endParaRPr>
          </a:p>
          <a:p>
            <a:pPr marL="342900" lvl="0" indent="-342900">
              <a:buFont typeface="+mj-lt"/>
              <a:buAutoNum type="arabicPeriod"/>
            </a:pPr>
            <a:r>
              <a:rPr lang="de-DE" sz="1400" kern="1200" dirty="0">
                <a:solidFill>
                  <a:schemeClr val="tx1"/>
                </a:solidFill>
                <a:effectLst/>
                <a:latin typeface="+mn-lt"/>
                <a:ea typeface="+mn-ea"/>
                <a:cs typeface="+mn-cs"/>
              </a:rPr>
              <a:t>Nennen Sie mögliche Gegenmaßnahmen gegen den Befall von </a:t>
            </a:r>
            <a:r>
              <a:rPr lang="de-DE" sz="1400" kern="1200" dirty="0" err="1">
                <a:solidFill>
                  <a:schemeClr val="tx1"/>
                </a:solidFill>
                <a:effectLst/>
                <a:latin typeface="+mn-lt"/>
                <a:ea typeface="+mn-ea"/>
                <a:cs typeface="+mn-cs"/>
              </a:rPr>
              <a:t>Rhynchosporium</a:t>
            </a:r>
            <a:endParaRPr lang="de-DE" sz="1600" kern="1200" dirty="0">
              <a:solidFill>
                <a:schemeClr val="tx1"/>
              </a:solidFill>
              <a:effectLst/>
              <a:latin typeface="+mn-lt"/>
              <a:ea typeface="+mn-ea"/>
              <a:cs typeface="+mn-cs"/>
            </a:endParaRPr>
          </a:p>
          <a:p>
            <a:pPr lvl="1"/>
            <a:r>
              <a:rPr lang="de-DE" sz="1400" kern="1200" dirty="0">
                <a:solidFill>
                  <a:schemeClr val="tx1"/>
                </a:solidFill>
                <a:effectLst/>
                <a:latin typeface="+mn-lt"/>
                <a:ea typeface="+mn-ea"/>
                <a:cs typeface="+mn-cs"/>
              </a:rPr>
              <a:t>Anbau resistenter Sorten &amp; nicht zu frühe Aussaat</a:t>
            </a:r>
            <a:endParaRPr lang="de-DE" sz="1600" kern="1200" dirty="0">
              <a:solidFill>
                <a:schemeClr val="tx1"/>
              </a:solidFill>
              <a:effectLst/>
              <a:latin typeface="+mn-lt"/>
              <a:ea typeface="+mn-ea"/>
              <a:cs typeface="+mn-cs"/>
            </a:endParaRPr>
          </a:p>
          <a:p>
            <a:pPr lvl="1"/>
            <a:r>
              <a:rPr lang="de-DE" sz="1400" kern="1200" dirty="0">
                <a:solidFill>
                  <a:schemeClr val="tx1"/>
                </a:solidFill>
                <a:effectLst/>
                <a:latin typeface="+mn-lt"/>
                <a:ea typeface="+mn-ea"/>
                <a:cs typeface="+mn-cs"/>
              </a:rPr>
              <a:t>Einarbeitung von Ernterückständen</a:t>
            </a:r>
            <a:endParaRPr lang="de-DE" sz="1600" kern="1200" dirty="0">
              <a:solidFill>
                <a:schemeClr val="tx1"/>
              </a:solidFill>
              <a:effectLst/>
              <a:latin typeface="+mn-lt"/>
              <a:ea typeface="+mn-ea"/>
              <a:cs typeface="+mn-cs"/>
            </a:endParaRPr>
          </a:p>
          <a:p>
            <a:pPr lvl="1"/>
            <a:r>
              <a:rPr lang="de-DE" sz="1400" kern="1200" dirty="0">
                <a:solidFill>
                  <a:schemeClr val="tx1"/>
                </a:solidFill>
                <a:effectLst/>
                <a:latin typeface="+mn-lt"/>
                <a:ea typeface="+mn-ea"/>
                <a:cs typeface="+mn-cs"/>
              </a:rPr>
              <a:t>Beseitigung von Ausfallgetreide im Herbst </a:t>
            </a:r>
            <a:endParaRPr lang="de-DE" sz="1600" kern="1200" dirty="0">
              <a:solidFill>
                <a:schemeClr val="tx1"/>
              </a:solidFill>
              <a:effectLst/>
              <a:latin typeface="+mn-lt"/>
              <a:ea typeface="+mn-ea"/>
              <a:cs typeface="+mn-cs"/>
            </a:endParaRPr>
          </a:p>
          <a:p>
            <a:pPr lvl="1"/>
            <a:r>
              <a:rPr lang="de-DE" sz="1400" kern="1200" dirty="0">
                <a:solidFill>
                  <a:schemeClr val="tx1"/>
                </a:solidFill>
                <a:effectLst/>
                <a:latin typeface="+mn-lt"/>
                <a:ea typeface="+mn-ea"/>
                <a:cs typeface="+mn-cs"/>
              </a:rPr>
              <a:t>Direktfolge von Gerste &amp; Roggen vermeiden</a:t>
            </a:r>
          </a:p>
          <a:p>
            <a:pPr lvl="1"/>
            <a:endParaRPr lang="de-DE" sz="1600" kern="1200" dirty="0">
              <a:solidFill>
                <a:schemeClr val="tx1"/>
              </a:solidFill>
              <a:effectLst/>
              <a:latin typeface="+mn-lt"/>
              <a:ea typeface="+mn-ea"/>
              <a:cs typeface="+mn-cs"/>
            </a:endParaRPr>
          </a:p>
          <a:p>
            <a:pPr marL="342900" lvl="0" indent="-342900">
              <a:buFont typeface="+mj-lt"/>
              <a:buAutoNum type="arabicPeriod"/>
            </a:pPr>
            <a:r>
              <a:rPr lang="de-DE" sz="1400" kern="1200" dirty="0">
                <a:solidFill>
                  <a:schemeClr val="tx1"/>
                </a:solidFill>
                <a:effectLst/>
                <a:latin typeface="+mn-lt"/>
                <a:ea typeface="+mn-ea"/>
                <a:cs typeface="+mn-cs"/>
              </a:rPr>
              <a:t>Welche Bereiche der Pflanze können durch Schneeschimmel befallen werden?</a:t>
            </a:r>
            <a:endParaRPr lang="de-DE" sz="1600" kern="1200" dirty="0">
              <a:solidFill>
                <a:schemeClr val="tx1"/>
              </a:solidFill>
              <a:effectLst/>
              <a:latin typeface="+mn-lt"/>
              <a:ea typeface="+mn-ea"/>
              <a:cs typeface="+mn-cs"/>
            </a:endParaRPr>
          </a:p>
          <a:p>
            <a:pPr lvl="1"/>
            <a:r>
              <a:rPr lang="de-DE" sz="1400" kern="1200" dirty="0">
                <a:solidFill>
                  <a:schemeClr val="tx1"/>
                </a:solidFill>
                <a:effectLst/>
                <a:latin typeface="+mn-lt"/>
                <a:ea typeface="+mn-ea"/>
                <a:cs typeface="+mn-cs"/>
              </a:rPr>
              <a:t>Ähre, Blattachse &amp; Blattspreite</a:t>
            </a:r>
            <a:endParaRPr lang="de-DE" sz="1600" kern="1200" dirty="0">
              <a:solidFill>
                <a:schemeClr val="tx1"/>
              </a:solidFill>
              <a:effectLst/>
              <a:latin typeface="+mn-lt"/>
              <a:ea typeface="+mn-ea"/>
              <a:cs typeface="+mn-cs"/>
            </a:endParaRPr>
          </a:p>
          <a:p>
            <a:pPr lvl="0"/>
            <a:endParaRPr lang="de-DE" sz="1600" kern="1200" dirty="0">
              <a:solidFill>
                <a:schemeClr val="tx1"/>
              </a:solidFill>
              <a:effectLst/>
              <a:latin typeface="+mn-lt"/>
              <a:ea typeface="+mn-ea"/>
              <a:cs typeface="+mn-cs"/>
            </a:endParaRPr>
          </a:p>
          <a:p>
            <a:pPr marL="0" indent="0">
              <a:buFont typeface="+mj-lt"/>
              <a:buNone/>
            </a:pP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111</a:t>
            </a:fld>
            <a:endParaRPr lang="de-DE"/>
          </a:p>
        </p:txBody>
      </p:sp>
    </p:spTree>
    <p:extLst>
      <p:ext uri="{BB962C8B-B14F-4D97-AF65-F5344CB8AC3E}">
        <p14:creationId xmlns:p14="http://schemas.microsoft.com/office/powerpoint/2010/main" val="41380707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Gründe: leichte Standorte, wenig Niederschlag</a:t>
            </a:r>
          </a:p>
          <a:p>
            <a:r>
              <a:rPr lang="de-DE" dirty="0">
                <a:sym typeface="Wingdings" panose="05000000000000000000" pitchFamily="2" charset="2"/>
              </a:rPr>
              <a:t></a:t>
            </a:r>
            <a:r>
              <a:rPr lang="de-DE" dirty="0"/>
              <a:t> so robust, dass er im Vergleich zu anderen Getreidearten bessere Erträge bietet</a:t>
            </a:r>
          </a:p>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113</a:t>
            </a:fld>
            <a:endParaRPr lang="de-DE"/>
          </a:p>
        </p:txBody>
      </p:sp>
    </p:spTree>
    <p:extLst>
      <p:ext uri="{BB962C8B-B14F-4D97-AF65-F5344CB8AC3E}">
        <p14:creationId xmlns:p14="http://schemas.microsoft.com/office/powerpoint/2010/main" val="19419944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beachten bleibt hier, dass Weizen auf guten Standorten und Roggen überwiegend auf schwachen Standorten angebaut wird</a:t>
            </a:r>
          </a:p>
        </p:txBody>
      </p:sp>
      <p:sp>
        <p:nvSpPr>
          <p:cNvPr id="4" name="Foliennummernplatzhalter 3"/>
          <p:cNvSpPr>
            <a:spLocks noGrp="1"/>
          </p:cNvSpPr>
          <p:nvPr>
            <p:ph type="sldNum" sz="quarter" idx="10"/>
          </p:nvPr>
        </p:nvSpPr>
        <p:spPr/>
        <p:txBody>
          <a:bodyPr/>
          <a:lstStyle/>
          <a:p>
            <a:fld id="{739B543B-808A-46AF-81AE-AB89467CD45F}" type="slidenum">
              <a:rPr lang="de-DE" smtClean="0"/>
              <a:t>114</a:t>
            </a:fld>
            <a:endParaRPr lang="de-DE"/>
          </a:p>
        </p:txBody>
      </p:sp>
    </p:spTree>
    <p:extLst>
      <p:ext uri="{BB962C8B-B14F-4D97-AF65-F5344CB8AC3E}">
        <p14:creationId xmlns:p14="http://schemas.microsoft.com/office/powerpoint/2010/main" val="40546002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Langjährige Ergebnisse der Landessortenversuche zeigen, dass Hybridroggen eine unterschätze Getreideart ist</a:t>
            </a:r>
          </a:p>
          <a:p>
            <a:r>
              <a:rPr lang="de-DE" dirty="0"/>
              <a:t>Offizielle Daten der Landesversuche 2011- 2020, auf 301 vergleichbaren Flächen (im Hinblick auf Bodengüte &amp; Vorfrucht) anhand der Mittelwerte aller geprüfter Sorten einer Kultur (Ausschluss einzelner Sorteneffekte), dass</a:t>
            </a:r>
          </a:p>
          <a:p>
            <a:pPr lvl="1"/>
            <a:r>
              <a:rPr lang="de-DE" dirty="0"/>
              <a:t>Roggen in </a:t>
            </a:r>
            <a:r>
              <a:rPr lang="de-DE" dirty="0">
                <a:solidFill>
                  <a:srgbClr val="FF0000"/>
                </a:solidFill>
              </a:rPr>
              <a:t>sechs von sieben </a:t>
            </a:r>
            <a:r>
              <a:rPr lang="de-DE" dirty="0"/>
              <a:t>Jahren die ertragsstärkste Fruchtart der Futtergetreidearten war</a:t>
            </a:r>
          </a:p>
          <a:p>
            <a:pPr lvl="1"/>
            <a:r>
              <a:rPr lang="de-DE" dirty="0"/>
              <a:t>Im Durchschnitt 4% Mehrertrag zu Triticale &amp; bis zu 20% zu Stoppelweizen</a:t>
            </a:r>
          </a:p>
          <a:p>
            <a:r>
              <a:rPr lang="de-DE" dirty="0"/>
              <a:t>Weizen 92,7, Gerste 88,5, Hybridroggen 96,7</a:t>
            </a:r>
          </a:p>
        </p:txBody>
      </p:sp>
      <p:sp>
        <p:nvSpPr>
          <p:cNvPr id="4" name="Foliennummernplatzhalter 3"/>
          <p:cNvSpPr>
            <a:spLocks noGrp="1"/>
          </p:cNvSpPr>
          <p:nvPr>
            <p:ph type="sldNum" sz="quarter" idx="10"/>
          </p:nvPr>
        </p:nvSpPr>
        <p:spPr/>
        <p:txBody>
          <a:bodyPr/>
          <a:lstStyle/>
          <a:p>
            <a:fld id="{739B543B-808A-46AF-81AE-AB89467CD45F}" type="slidenum">
              <a:rPr lang="de-DE" smtClean="0"/>
              <a:t>115</a:t>
            </a:fld>
            <a:endParaRPr lang="de-DE"/>
          </a:p>
        </p:txBody>
      </p:sp>
    </p:spTree>
    <p:extLst>
      <p:ext uri="{BB962C8B-B14F-4D97-AF65-F5344CB8AC3E}">
        <p14:creationId xmlns:p14="http://schemas.microsoft.com/office/powerpoint/2010/main" val="39181540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b="0" i="0" u="none" strike="noStrike" kern="1200" baseline="0" dirty="0">
                <a:solidFill>
                  <a:schemeClr val="tx1"/>
                </a:solidFill>
                <a:latin typeface="+mn-lt"/>
                <a:ea typeface="+mn-ea"/>
                <a:cs typeface="+mn-cs"/>
              </a:rPr>
              <a:t>Im Vergleich zu anderen Getreidearten stellt der Roggen die geringsten Ansprüche an die Sorptionsverhältnisse &amp; die Kalk- und Nährstoffversorgung des Bodens. </a:t>
            </a:r>
          </a:p>
          <a:p>
            <a:r>
              <a:rPr lang="de-DE" sz="1400" b="0" i="0" u="none" strike="noStrike" kern="1200" baseline="0" dirty="0">
                <a:solidFill>
                  <a:schemeClr val="tx1"/>
                </a:solidFill>
                <a:latin typeface="+mn-lt"/>
                <a:ea typeface="+mn-ea"/>
                <a:cs typeface="+mn-cs"/>
              </a:rPr>
              <a:t>Gründe: liegen in seinem leistungsfähigen Wurzelsystem, dank dem er die Winterfeuchtigkeit gut nutzen &amp; lange Trockenphasen überstehen kann.</a:t>
            </a:r>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116</a:t>
            </a:fld>
            <a:endParaRPr lang="de-DE"/>
          </a:p>
        </p:txBody>
      </p:sp>
    </p:spTree>
    <p:extLst>
      <p:ext uri="{BB962C8B-B14F-4D97-AF65-F5344CB8AC3E}">
        <p14:creationId xmlns:p14="http://schemas.microsoft.com/office/powerpoint/2010/main" val="10148572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Geringer Wasserbedarf</a:t>
            </a:r>
          </a:p>
        </p:txBody>
      </p:sp>
      <p:sp>
        <p:nvSpPr>
          <p:cNvPr id="4" name="Foliennummernplatzhalter 3"/>
          <p:cNvSpPr>
            <a:spLocks noGrp="1"/>
          </p:cNvSpPr>
          <p:nvPr>
            <p:ph type="sldNum" sz="quarter" idx="10"/>
          </p:nvPr>
        </p:nvSpPr>
        <p:spPr/>
        <p:txBody>
          <a:bodyPr/>
          <a:lstStyle/>
          <a:p>
            <a:fld id="{739B543B-808A-46AF-81AE-AB89467CD45F}" type="slidenum">
              <a:rPr lang="de-DE" smtClean="0"/>
              <a:t>117</a:t>
            </a:fld>
            <a:endParaRPr lang="de-DE"/>
          </a:p>
        </p:txBody>
      </p:sp>
    </p:spTree>
    <p:extLst>
      <p:ext uri="{BB962C8B-B14F-4D97-AF65-F5344CB8AC3E}">
        <p14:creationId xmlns:p14="http://schemas.microsoft.com/office/powerpoint/2010/main" val="42909656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118</a:t>
            </a:fld>
            <a:endParaRPr lang="de-DE"/>
          </a:p>
        </p:txBody>
      </p:sp>
    </p:spTree>
    <p:extLst>
      <p:ext uri="{BB962C8B-B14F-4D97-AF65-F5344CB8AC3E}">
        <p14:creationId xmlns:p14="http://schemas.microsoft.com/office/powerpoint/2010/main" val="42396730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121</a:t>
            </a:fld>
            <a:endParaRPr lang="de-DE"/>
          </a:p>
        </p:txBody>
      </p:sp>
    </p:spTree>
    <p:extLst>
      <p:ext uri="{BB962C8B-B14F-4D97-AF65-F5344CB8AC3E}">
        <p14:creationId xmlns:p14="http://schemas.microsoft.com/office/powerpoint/2010/main" val="28878133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9B543B-808A-46AF-81AE-AB89467CD45F}" type="slidenum">
              <a:rPr lang="de-DE" smtClean="0"/>
              <a:t>122</a:t>
            </a:fld>
            <a:endParaRPr lang="de-DE"/>
          </a:p>
        </p:txBody>
      </p:sp>
    </p:spTree>
    <p:extLst>
      <p:ext uri="{BB962C8B-B14F-4D97-AF65-F5344CB8AC3E}">
        <p14:creationId xmlns:p14="http://schemas.microsoft.com/office/powerpoint/2010/main" val="3102395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Ry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E490DEA-2656-43FF-9093-B06F81C6846B}"/>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19" name="Rechteck 18"/>
          <p:cNvSpPr/>
          <p:nvPr userDrawn="1"/>
        </p:nvSpPr>
        <p:spPr>
          <a:xfrm>
            <a:off x="4572000" y="2312988"/>
            <a:ext cx="4032250" cy="4032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68288" indent="-268288" algn="l">
              <a:spcAft>
                <a:spcPts val="400"/>
              </a:spcAft>
              <a:buSzPct val="120000"/>
              <a:buFont typeface="Wingdings" panose="05000000000000000000" pitchFamily="2" charset="2"/>
              <a:buChar char="§"/>
            </a:pPr>
            <a:endParaRPr lang="de-DE" sz="1600" dirty="0" err="1"/>
          </a:p>
        </p:txBody>
      </p:sp>
      <p:sp>
        <p:nvSpPr>
          <p:cNvPr id="2" name="Titel 1"/>
          <p:cNvSpPr>
            <a:spLocks noGrp="1"/>
          </p:cNvSpPr>
          <p:nvPr>
            <p:ph type="ctrTitle"/>
          </p:nvPr>
        </p:nvSpPr>
        <p:spPr>
          <a:xfrm>
            <a:off x="4572000" y="2312988"/>
            <a:ext cx="4032250" cy="1584064"/>
          </a:xfrm>
          <a:noFill/>
        </p:spPr>
        <p:txBody>
          <a:bodyPr lIns="288000" tIns="288000" rIns="108000" anchor="t" anchorCtr="0"/>
          <a:lstStyle>
            <a:lvl1pPr>
              <a:defRPr sz="2800"/>
            </a:lvl1pPr>
          </a:lstStyle>
          <a:p>
            <a:r>
              <a:rPr lang="de-DE"/>
              <a:t>Mastertitelformat bearbeiten</a:t>
            </a:r>
            <a:endParaRPr lang="de-DE" dirty="0"/>
          </a:p>
        </p:txBody>
      </p:sp>
      <p:sp>
        <p:nvSpPr>
          <p:cNvPr id="3" name="Untertitel 2"/>
          <p:cNvSpPr>
            <a:spLocks noGrp="1"/>
          </p:cNvSpPr>
          <p:nvPr>
            <p:ph type="subTitle" idx="1"/>
          </p:nvPr>
        </p:nvSpPr>
        <p:spPr>
          <a:xfrm>
            <a:off x="4572000" y="3886200"/>
            <a:ext cx="4032250" cy="1343000"/>
          </a:xfrm>
          <a:noFill/>
        </p:spPr>
        <p:txBody>
          <a:bodyPr lIns="288000" rIns="108000" anchor="b" anchorCtr="0"/>
          <a:lstStyle>
            <a:lvl1pPr marL="0" indent="0" algn="l">
              <a:buNone/>
              <a:defRPr sz="1200">
                <a:solidFill>
                  <a:schemeClr val="bg1"/>
                </a:solidFill>
              </a:defRPr>
            </a:lvl1pPr>
            <a:lvl2pPr marL="0" indent="0" algn="l">
              <a:buNone/>
              <a:defRPr sz="1200">
                <a:solidFill>
                  <a:schemeClr val="bg1"/>
                </a:solidFill>
              </a:defRPr>
            </a:lvl2pPr>
            <a:lvl3pPr marL="0" indent="0" algn="l">
              <a:buNone/>
              <a:defRPr sz="1200">
                <a:solidFill>
                  <a:schemeClr val="bg1"/>
                </a:solidFill>
              </a:defRPr>
            </a:lvl3pPr>
            <a:lvl4pPr marL="0" indent="0" algn="l">
              <a:buNone/>
              <a:defRPr sz="1200">
                <a:solidFill>
                  <a:schemeClr val="bg1"/>
                </a:solidFill>
              </a:defRPr>
            </a:lvl4pPr>
            <a:lvl5pPr marL="0" indent="0" algn="l">
              <a:buNone/>
              <a:defRPr sz="1200">
                <a:solidFill>
                  <a:schemeClr val="bg1"/>
                </a:solidFill>
              </a:defRPr>
            </a:lvl5pPr>
            <a:lvl6pPr marL="3175" indent="0" algn="l">
              <a:spcBef>
                <a:spcPts val="0"/>
              </a:spcBef>
              <a:spcAft>
                <a:spcPts val="400"/>
              </a:spcAft>
              <a:buNone/>
              <a:defRPr sz="1200">
                <a:solidFill>
                  <a:schemeClr val="bg1"/>
                </a:solidFill>
              </a:defRPr>
            </a:lvl6pPr>
            <a:lvl7pPr marL="0" indent="0" algn="l">
              <a:spcBef>
                <a:spcPts val="0"/>
              </a:spcBef>
              <a:spcAft>
                <a:spcPts val="400"/>
              </a:spcAft>
              <a:buNone/>
              <a:defRPr sz="1200">
                <a:solidFill>
                  <a:schemeClr val="bg1"/>
                </a:solidFill>
              </a:defRPr>
            </a:lvl7pPr>
            <a:lvl8pPr marL="0" indent="0" algn="l">
              <a:spcBef>
                <a:spcPts val="0"/>
              </a:spcBef>
              <a:spcAft>
                <a:spcPts val="400"/>
              </a:spcAft>
              <a:buNone/>
              <a:defRPr sz="1200">
                <a:solidFill>
                  <a:schemeClr val="bg1"/>
                </a:solidFill>
              </a:defRPr>
            </a:lvl8pPr>
            <a:lvl9pPr marL="0" indent="0" algn="l">
              <a:spcBef>
                <a:spcPts val="0"/>
              </a:spcBef>
              <a:spcAft>
                <a:spcPts val="400"/>
              </a:spcAft>
              <a:buNone/>
              <a:defRPr sz="1200">
                <a:solidFill>
                  <a:schemeClr val="bg1"/>
                </a:solidFill>
              </a:defRPr>
            </a:lvl9pPr>
          </a:lstStyle>
          <a:p>
            <a:pPr lvl="0"/>
            <a:r>
              <a:rPr lang="de-DE"/>
              <a:t>Master-Untertitelformat bearbeiten</a:t>
            </a:r>
            <a:endParaRPr lang="de-DE" dirty="0"/>
          </a:p>
        </p:txBody>
      </p:sp>
    </p:spTree>
    <p:extLst>
      <p:ext uri="{BB962C8B-B14F-4D97-AF65-F5344CB8AC3E}">
        <p14:creationId xmlns:p14="http://schemas.microsoft.com/office/powerpoint/2010/main" val="366309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0C3F37B-40E7-4285-90D2-D493CF7E8E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747464"/>
            <a:ext cx="9252520" cy="7605464"/>
          </a:xfrm>
          <a:prstGeom prst="rect">
            <a:avLst/>
          </a:prstGeom>
          <a:effectLst>
            <a:reflection stA="45000" endPos="0" dir="5400000" sy="-100000" algn="bl" rotWithShape="0"/>
          </a:effectLst>
        </p:spPr>
      </p:pic>
      <p:sp>
        <p:nvSpPr>
          <p:cNvPr id="15" name="Rechteck 14"/>
          <p:cNvSpPr/>
          <p:nvPr userDrawn="1"/>
        </p:nvSpPr>
        <p:spPr>
          <a:xfrm>
            <a:off x="539750" y="4329100"/>
            <a:ext cx="8064500" cy="2016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68288" indent="-268288" algn="l">
              <a:spcAft>
                <a:spcPts val="400"/>
              </a:spcAft>
              <a:buSzPct val="120000"/>
              <a:buFont typeface="Wingdings" panose="05000000000000000000" pitchFamily="2" charset="2"/>
              <a:buChar char="§"/>
            </a:pPr>
            <a:endParaRPr lang="de-DE" sz="1600" dirty="0" err="1"/>
          </a:p>
        </p:txBody>
      </p:sp>
      <p:sp>
        <p:nvSpPr>
          <p:cNvPr id="2" name="Titel 1"/>
          <p:cNvSpPr>
            <a:spLocks noGrp="1"/>
          </p:cNvSpPr>
          <p:nvPr>
            <p:ph type="ctrTitle"/>
          </p:nvPr>
        </p:nvSpPr>
        <p:spPr>
          <a:xfrm>
            <a:off x="539750" y="4329100"/>
            <a:ext cx="8064500" cy="1188132"/>
          </a:xfrm>
          <a:noFill/>
        </p:spPr>
        <p:txBody>
          <a:bodyPr lIns="288000" tIns="216000" rIns="720000" anchor="t" anchorCtr="0"/>
          <a:lstStyle>
            <a:lvl1pPr>
              <a:defRPr sz="3000"/>
            </a:lvl1pPr>
          </a:lstStyle>
          <a:p>
            <a:r>
              <a:rPr lang="de-DE"/>
              <a:t>Mastertitelformat bearbeiten</a:t>
            </a:r>
            <a:endParaRPr lang="de-DE" dirty="0"/>
          </a:p>
        </p:txBody>
      </p:sp>
      <p:sp>
        <p:nvSpPr>
          <p:cNvPr id="3" name="Untertitel 2"/>
          <p:cNvSpPr>
            <a:spLocks noGrp="1"/>
          </p:cNvSpPr>
          <p:nvPr>
            <p:ph type="subTitle" idx="1"/>
          </p:nvPr>
        </p:nvSpPr>
        <p:spPr>
          <a:xfrm>
            <a:off x="539750" y="5517232"/>
            <a:ext cx="6048474" cy="683542"/>
          </a:xfrm>
          <a:noFill/>
        </p:spPr>
        <p:txBody>
          <a:bodyPr lIns="288000" rIns="108000" bIns="18000" anchor="b" anchorCtr="0"/>
          <a:lstStyle>
            <a:lvl1pPr marL="0" indent="0" algn="l">
              <a:buNone/>
              <a:defRPr sz="1200">
                <a:solidFill>
                  <a:schemeClr val="bg1"/>
                </a:solidFill>
              </a:defRPr>
            </a:lvl1pPr>
            <a:lvl2pPr marL="0" indent="0" algn="l">
              <a:buNone/>
              <a:defRPr sz="1200">
                <a:solidFill>
                  <a:schemeClr val="bg1"/>
                </a:solidFill>
              </a:defRPr>
            </a:lvl2pPr>
            <a:lvl3pPr marL="0" indent="0" algn="l">
              <a:buNone/>
              <a:defRPr sz="1200">
                <a:solidFill>
                  <a:schemeClr val="bg1"/>
                </a:solidFill>
              </a:defRPr>
            </a:lvl3pPr>
            <a:lvl4pPr marL="0" indent="0" algn="l">
              <a:buNone/>
              <a:defRPr sz="1200">
                <a:solidFill>
                  <a:schemeClr val="bg1"/>
                </a:solidFill>
              </a:defRPr>
            </a:lvl4pPr>
            <a:lvl5pPr marL="0" indent="0" algn="l">
              <a:buNone/>
              <a:defRPr sz="1200">
                <a:solidFill>
                  <a:schemeClr val="bg1"/>
                </a:solidFill>
              </a:defRPr>
            </a:lvl5pPr>
            <a:lvl6pPr marL="0" indent="0" algn="l">
              <a:spcBef>
                <a:spcPts val="0"/>
              </a:spcBef>
              <a:spcAft>
                <a:spcPts val="400"/>
              </a:spcAft>
              <a:buNone/>
              <a:defRPr sz="1200">
                <a:solidFill>
                  <a:schemeClr val="bg1"/>
                </a:solidFill>
              </a:defRPr>
            </a:lvl6pPr>
            <a:lvl7pPr marL="0" indent="0" algn="l">
              <a:spcBef>
                <a:spcPts val="0"/>
              </a:spcBef>
              <a:spcAft>
                <a:spcPts val="400"/>
              </a:spcAft>
              <a:buNone/>
              <a:defRPr sz="1200">
                <a:solidFill>
                  <a:schemeClr val="bg1"/>
                </a:solidFill>
              </a:defRPr>
            </a:lvl7pPr>
            <a:lvl8pPr marL="0" indent="0" algn="l">
              <a:spcBef>
                <a:spcPts val="0"/>
              </a:spcBef>
              <a:spcAft>
                <a:spcPts val="400"/>
              </a:spcAft>
              <a:buNone/>
              <a:defRPr sz="1200">
                <a:solidFill>
                  <a:schemeClr val="bg1"/>
                </a:solidFill>
              </a:defRPr>
            </a:lvl8pPr>
            <a:lvl9pPr marL="0" indent="0" algn="l">
              <a:spcBef>
                <a:spcPts val="0"/>
              </a:spcBef>
              <a:spcAft>
                <a:spcPts val="400"/>
              </a:spcAft>
              <a:buNone/>
              <a:defRPr sz="1200">
                <a:solidFill>
                  <a:schemeClr val="bg1"/>
                </a:solidFill>
              </a:defRPr>
            </a:lvl9pPr>
          </a:lstStyle>
          <a:p>
            <a:pPr lvl="0"/>
            <a:r>
              <a:rPr lang="de-DE"/>
              <a:t>Master-Untertitelformat bearbeiten</a:t>
            </a:r>
            <a:endParaRPr lang="de-DE" dirty="0"/>
          </a:p>
        </p:txBody>
      </p:sp>
    </p:spTree>
    <p:extLst>
      <p:ext uri="{BB962C8B-B14F-4D97-AF65-F5344CB8AC3E}">
        <p14:creationId xmlns:p14="http://schemas.microsoft.com/office/powerpoint/2010/main" val="219771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Rechteck 14"/>
          <p:cNvSpPr/>
          <p:nvPr userDrawn="1"/>
        </p:nvSpPr>
        <p:spPr>
          <a:xfrm>
            <a:off x="539750" y="4329100"/>
            <a:ext cx="8064500" cy="2016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68288" indent="-268288" algn="l">
              <a:spcAft>
                <a:spcPts val="400"/>
              </a:spcAft>
              <a:buSzPct val="120000"/>
              <a:buFont typeface="Wingdings" panose="05000000000000000000" pitchFamily="2" charset="2"/>
              <a:buChar char="§"/>
            </a:pPr>
            <a:endParaRPr lang="de-DE" sz="1600" dirty="0" err="1"/>
          </a:p>
        </p:txBody>
      </p:sp>
      <p:sp>
        <p:nvSpPr>
          <p:cNvPr id="2" name="Titel 1"/>
          <p:cNvSpPr>
            <a:spLocks noGrp="1"/>
          </p:cNvSpPr>
          <p:nvPr>
            <p:ph type="ctrTitle"/>
          </p:nvPr>
        </p:nvSpPr>
        <p:spPr>
          <a:xfrm>
            <a:off x="539750" y="4329100"/>
            <a:ext cx="8064500" cy="1188132"/>
          </a:xfrm>
          <a:noFill/>
        </p:spPr>
        <p:txBody>
          <a:bodyPr lIns="288000" tIns="216000" rIns="720000" anchor="t" anchorCtr="0"/>
          <a:lstStyle>
            <a:lvl1pPr>
              <a:defRPr sz="3000"/>
            </a:lvl1pPr>
          </a:lstStyle>
          <a:p>
            <a:r>
              <a:rPr lang="de-DE"/>
              <a:t>Mastertitelformat bearbeiten</a:t>
            </a:r>
            <a:endParaRPr lang="de-DE" dirty="0"/>
          </a:p>
        </p:txBody>
      </p:sp>
      <p:sp>
        <p:nvSpPr>
          <p:cNvPr id="3" name="Untertitel 2"/>
          <p:cNvSpPr>
            <a:spLocks noGrp="1"/>
          </p:cNvSpPr>
          <p:nvPr>
            <p:ph type="subTitle" idx="1"/>
          </p:nvPr>
        </p:nvSpPr>
        <p:spPr>
          <a:xfrm>
            <a:off x="539750" y="5517232"/>
            <a:ext cx="6048474" cy="683542"/>
          </a:xfrm>
          <a:noFill/>
        </p:spPr>
        <p:txBody>
          <a:bodyPr lIns="288000" rIns="108000" bIns="18000" anchor="b" anchorCtr="0"/>
          <a:lstStyle>
            <a:lvl1pPr marL="0" indent="0" algn="l">
              <a:buNone/>
              <a:defRPr sz="1200">
                <a:solidFill>
                  <a:schemeClr val="bg1"/>
                </a:solidFill>
              </a:defRPr>
            </a:lvl1pPr>
            <a:lvl2pPr marL="0" indent="0" algn="l">
              <a:buNone/>
              <a:defRPr sz="1200">
                <a:solidFill>
                  <a:schemeClr val="bg1"/>
                </a:solidFill>
              </a:defRPr>
            </a:lvl2pPr>
            <a:lvl3pPr marL="0" indent="0" algn="l">
              <a:buNone/>
              <a:defRPr sz="1200">
                <a:solidFill>
                  <a:schemeClr val="bg1"/>
                </a:solidFill>
              </a:defRPr>
            </a:lvl3pPr>
            <a:lvl4pPr marL="0" indent="0" algn="l">
              <a:buNone/>
              <a:defRPr sz="1200">
                <a:solidFill>
                  <a:schemeClr val="bg1"/>
                </a:solidFill>
              </a:defRPr>
            </a:lvl4pPr>
            <a:lvl5pPr marL="0" indent="0" algn="l">
              <a:buNone/>
              <a:defRPr sz="1200">
                <a:solidFill>
                  <a:schemeClr val="bg1"/>
                </a:solidFill>
              </a:defRPr>
            </a:lvl5pPr>
            <a:lvl6pPr marL="0" indent="0" algn="l">
              <a:spcBef>
                <a:spcPts val="0"/>
              </a:spcBef>
              <a:spcAft>
                <a:spcPts val="400"/>
              </a:spcAft>
              <a:buNone/>
              <a:defRPr sz="1200">
                <a:solidFill>
                  <a:schemeClr val="bg1"/>
                </a:solidFill>
              </a:defRPr>
            </a:lvl6pPr>
            <a:lvl7pPr marL="0" indent="0" algn="l">
              <a:spcBef>
                <a:spcPts val="0"/>
              </a:spcBef>
              <a:spcAft>
                <a:spcPts val="400"/>
              </a:spcAft>
              <a:buNone/>
              <a:defRPr sz="1200">
                <a:solidFill>
                  <a:schemeClr val="bg1"/>
                </a:solidFill>
              </a:defRPr>
            </a:lvl7pPr>
            <a:lvl8pPr marL="0" indent="0" algn="l">
              <a:spcBef>
                <a:spcPts val="0"/>
              </a:spcBef>
              <a:spcAft>
                <a:spcPts val="400"/>
              </a:spcAft>
              <a:buNone/>
              <a:defRPr sz="1200">
                <a:solidFill>
                  <a:schemeClr val="bg1"/>
                </a:solidFill>
              </a:defRPr>
            </a:lvl8pPr>
            <a:lvl9pPr marL="0" indent="0" algn="l">
              <a:spcBef>
                <a:spcPts val="0"/>
              </a:spcBef>
              <a:spcAft>
                <a:spcPts val="400"/>
              </a:spcAft>
              <a:buNone/>
              <a:defRPr sz="1200">
                <a:solidFill>
                  <a:schemeClr val="bg1"/>
                </a:solidFill>
              </a:defRPr>
            </a:lvl9pPr>
          </a:lstStyle>
          <a:p>
            <a:pPr lvl="0"/>
            <a:r>
              <a:rPr lang="de-DE"/>
              <a:t>Master-Untertitelformat bearbeiten</a:t>
            </a:r>
            <a:endParaRPr lang="de-DE" dirty="0"/>
          </a:p>
        </p:txBody>
      </p:sp>
    </p:spTree>
    <p:extLst>
      <p:ext uri="{BB962C8B-B14F-4D97-AF65-F5344CB8AC3E}">
        <p14:creationId xmlns:p14="http://schemas.microsoft.com/office/powerpoint/2010/main" val="155000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el 1"/>
          <p:cNvSpPr>
            <a:spLocks noGrp="1"/>
          </p:cNvSpPr>
          <p:nvPr>
            <p:ph type="ctrTitle"/>
          </p:nvPr>
        </p:nvSpPr>
        <p:spPr>
          <a:xfrm>
            <a:off x="4572000" y="2312988"/>
            <a:ext cx="4032250" cy="4032250"/>
          </a:xfrm>
          <a:solidFill>
            <a:schemeClr val="accent1"/>
          </a:solidFill>
        </p:spPr>
        <p:txBody>
          <a:bodyPr lIns="288000" tIns="288000" rIns="108000" anchor="t" anchorCtr="0"/>
          <a:lstStyle>
            <a:lvl1pPr>
              <a:defRPr sz="2400"/>
            </a:lvl1pPr>
          </a:lstStyle>
          <a:p>
            <a:r>
              <a:rPr lang="de-DE"/>
              <a:t>Mastertitelformat bearbeiten</a:t>
            </a:r>
            <a:endParaRPr lang="de-DE" dirty="0"/>
          </a:p>
        </p:txBody>
      </p:sp>
      <p:sp>
        <p:nvSpPr>
          <p:cNvPr id="3" name="Untertitel 2"/>
          <p:cNvSpPr>
            <a:spLocks noGrp="1"/>
          </p:cNvSpPr>
          <p:nvPr>
            <p:ph type="subTitle" idx="1"/>
          </p:nvPr>
        </p:nvSpPr>
        <p:spPr>
          <a:xfrm>
            <a:off x="4572000" y="4401108"/>
            <a:ext cx="4032250" cy="1692188"/>
          </a:xfrm>
          <a:noFill/>
        </p:spPr>
        <p:txBody>
          <a:bodyPr lIns="288000" rIns="108000" anchor="b" anchorCtr="0"/>
          <a:lstStyle>
            <a:lvl1pPr marL="266700" indent="-266700" algn="l">
              <a:buClr>
                <a:schemeClr val="bg1"/>
              </a:buClr>
              <a:buFont typeface="Wingdings" panose="05000000000000000000" pitchFamily="2" charset="2"/>
              <a:buChar char="§"/>
              <a:defRPr sz="1600">
                <a:solidFill>
                  <a:schemeClr val="bg1"/>
                </a:solidFill>
              </a:defRPr>
            </a:lvl1pPr>
            <a:lvl2pPr marL="0" indent="0" algn="l">
              <a:buNone/>
              <a:defRPr>
                <a:solidFill>
                  <a:schemeClr val="bg1"/>
                </a:solidFill>
              </a:defRPr>
            </a:lvl2pPr>
            <a:lvl3pPr marL="0" indent="0" algn="l">
              <a:buNone/>
              <a:defRPr>
                <a:solidFill>
                  <a:schemeClr val="bg1"/>
                </a:solidFill>
              </a:defRPr>
            </a:lvl3pPr>
            <a:lvl4pPr marL="0" indent="0" algn="l">
              <a:buNone/>
              <a:defRPr>
                <a:solidFill>
                  <a:schemeClr val="bg1"/>
                </a:solidFill>
              </a:defRPr>
            </a:lvl4pPr>
            <a:lvl5pPr marL="0" indent="0" algn="l">
              <a:buNone/>
              <a:defRPr>
                <a:solidFill>
                  <a:schemeClr val="bg1"/>
                </a:solidFill>
              </a:defRPr>
            </a:lvl5pPr>
            <a:lvl6pPr marL="0" indent="0" algn="l">
              <a:spcBef>
                <a:spcPts val="0"/>
              </a:spcBef>
              <a:spcAft>
                <a:spcPts val="400"/>
              </a:spcAft>
              <a:buNone/>
              <a:defRPr sz="1600">
                <a:solidFill>
                  <a:schemeClr val="bg1"/>
                </a:solidFill>
              </a:defRPr>
            </a:lvl6pPr>
            <a:lvl7pPr marL="0" indent="0" algn="l">
              <a:spcBef>
                <a:spcPts val="0"/>
              </a:spcBef>
              <a:spcAft>
                <a:spcPts val="400"/>
              </a:spcAft>
              <a:buNone/>
              <a:defRPr sz="1600">
                <a:solidFill>
                  <a:schemeClr val="bg1"/>
                </a:solidFill>
              </a:defRPr>
            </a:lvl7pPr>
            <a:lvl8pPr marL="0" indent="0" algn="l">
              <a:spcBef>
                <a:spcPts val="0"/>
              </a:spcBef>
              <a:spcAft>
                <a:spcPts val="400"/>
              </a:spcAft>
              <a:buNone/>
              <a:defRPr sz="1600">
                <a:solidFill>
                  <a:schemeClr val="bg1"/>
                </a:solidFill>
              </a:defRPr>
            </a:lvl8pPr>
            <a:lvl9pPr marL="0" indent="0" algn="l">
              <a:spcBef>
                <a:spcPts val="0"/>
              </a:spcBef>
              <a:spcAft>
                <a:spcPts val="400"/>
              </a:spcAft>
              <a:buNone/>
              <a:defRPr sz="1600">
                <a:solidFill>
                  <a:schemeClr val="bg1"/>
                </a:solidFill>
              </a:defRPr>
            </a:lvl9pPr>
          </a:lstStyle>
          <a:p>
            <a:pPr lvl="0"/>
            <a:r>
              <a:rPr lang="de-DE"/>
              <a:t>Master-Untertitelformat bearbeiten</a:t>
            </a:r>
            <a:endParaRPr lang="de-DE" dirty="0"/>
          </a:p>
        </p:txBody>
      </p:sp>
      <p:sp>
        <p:nvSpPr>
          <p:cNvPr id="4" name="Datumsplatzhalter 3"/>
          <p:cNvSpPr>
            <a:spLocks noGrp="1"/>
          </p:cNvSpPr>
          <p:nvPr>
            <p:ph type="dt" sz="half" idx="10"/>
          </p:nvPr>
        </p:nvSpPr>
        <p:spPr/>
        <p:txBody>
          <a:bodyPr/>
          <a:lstStyle/>
          <a:p>
            <a:fld id="{29A08AEA-FE3D-48F8-8BE3-04FE3C4FB5BB}" type="datetime1">
              <a:rPr lang="de-DE" smtClean="0"/>
              <a:t>13.01.2022</a:t>
            </a:fld>
            <a:endParaRPr lang="de-DE" dirty="0"/>
          </a:p>
        </p:txBody>
      </p:sp>
      <p:sp>
        <p:nvSpPr>
          <p:cNvPr id="5" name="Fußzeilenplatzhalter 4"/>
          <p:cNvSpPr>
            <a:spLocks noGrp="1"/>
          </p:cNvSpPr>
          <p:nvPr>
            <p:ph type="ftr" sz="quarter" idx="11"/>
          </p:nvPr>
        </p:nvSpPr>
        <p:spPr/>
        <p:txBody>
          <a:bodyPr/>
          <a:lstStyle>
            <a:lvl1pPr>
              <a:defRPr/>
            </a:lvl1pPr>
          </a:lstStyle>
          <a:p>
            <a:r>
              <a:rPr lang="de-DE" dirty="0"/>
              <a:t>Grundlagen des Getreideanbaus</a:t>
            </a:r>
          </a:p>
        </p:txBody>
      </p:sp>
      <p:sp>
        <p:nvSpPr>
          <p:cNvPr id="6" name="Foliennummernplatzhalter 5"/>
          <p:cNvSpPr>
            <a:spLocks noGrp="1"/>
          </p:cNvSpPr>
          <p:nvPr>
            <p:ph type="sldNum" sz="quarter" idx="12"/>
          </p:nvPr>
        </p:nvSpPr>
        <p:spPr/>
        <p:txBody>
          <a:bodyPr/>
          <a:lstStyle/>
          <a:p>
            <a:fld id="{AF37DF20-EDB0-4B2C-BB00-AEF0D14163FC}" type="slidenum">
              <a:rPr lang="de-DE" smtClean="0"/>
              <a:pPr/>
              <a:t>‹Nr.›</a:t>
            </a:fld>
            <a:endParaRPr lang="de-DE" dirty="0"/>
          </a:p>
        </p:txBody>
      </p:sp>
    </p:spTree>
    <p:extLst>
      <p:ext uri="{BB962C8B-B14F-4D97-AF65-F5344CB8AC3E}">
        <p14:creationId xmlns:p14="http://schemas.microsoft.com/office/powerpoint/2010/main" val="91823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11" name="Bildplatzhalter 10"/>
          <p:cNvSpPr>
            <a:spLocks noGrp="1"/>
          </p:cNvSpPr>
          <p:nvPr>
            <p:ph type="pic" sz="quarter" idx="13"/>
          </p:nvPr>
        </p:nvSpPr>
        <p:spPr>
          <a:xfrm>
            <a:off x="0" y="0"/>
            <a:ext cx="9144000" cy="6858000"/>
          </a:xfrm>
          <a:solidFill>
            <a:schemeClr val="bg1"/>
          </a:solidFill>
        </p:spPr>
        <p:txBody>
          <a:bodyPr lIns="90000" tIns="46800" rIns="90000" bIns="46800" anchor="ctr" anchorCtr="0"/>
          <a:lstStyle>
            <a:lvl1pPr marL="0" indent="0" algn="ctr">
              <a:buNone/>
              <a:defRPr>
                <a:solidFill>
                  <a:schemeClr val="bg1"/>
                </a:solidFill>
              </a:defRPr>
            </a:lvl1pPr>
          </a:lstStyle>
          <a:p>
            <a:r>
              <a:rPr lang="de-DE"/>
              <a:t>Bild durch Klicken auf Symbol hinzufügen</a:t>
            </a:r>
          </a:p>
        </p:txBody>
      </p:sp>
      <p:sp>
        <p:nvSpPr>
          <p:cNvPr id="2" name="Titel 1"/>
          <p:cNvSpPr>
            <a:spLocks noGrp="1"/>
          </p:cNvSpPr>
          <p:nvPr>
            <p:ph type="ctrTitle"/>
          </p:nvPr>
        </p:nvSpPr>
        <p:spPr>
          <a:xfrm>
            <a:off x="4572000" y="2312988"/>
            <a:ext cx="4032250" cy="4032250"/>
          </a:xfrm>
          <a:solidFill>
            <a:srgbClr val="CCC8A8"/>
          </a:solidFill>
        </p:spPr>
        <p:txBody>
          <a:bodyPr lIns="288000" tIns="288000" rIns="108000" anchor="t" anchorCtr="0"/>
          <a:lstStyle>
            <a:lvl1pPr>
              <a:defRPr sz="2400">
                <a:solidFill>
                  <a:schemeClr val="accent1"/>
                </a:solidFill>
              </a:defRPr>
            </a:lvl1pPr>
          </a:lstStyle>
          <a:p>
            <a:r>
              <a:rPr lang="de-DE"/>
              <a:t>Mastertitelformat bearbeiten</a:t>
            </a:r>
            <a:endParaRPr lang="de-DE" dirty="0"/>
          </a:p>
        </p:txBody>
      </p:sp>
      <p:sp>
        <p:nvSpPr>
          <p:cNvPr id="3" name="Untertitel 2"/>
          <p:cNvSpPr>
            <a:spLocks noGrp="1"/>
          </p:cNvSpPr>
          <p:nvPr>
            <p:ph type="subTitle" idx="1"/>
          </p:nvPr>
        </p:nvSpPr>
        <p:spPr>
          <a:xfrm>
            <a:off x="4572000" y="4401108"/>
            <a:ext cx="4032250" cy="1692188"/>
          </a:xfrm>
          <a:solidFill>
            <a:srgbClr val="CCC8A8"/>
          </a:solidFill>
        </p:spPr>
        <p:txBody>
          <a:bodyPr lIns="288000" rIns="108000" anchor="b" anchorCtr="0"/>
          <a:lstStyle>
            <a:lvl1pPr marL="266700" indent="-266700" algn="l">
              <a:buClrTx/>
              <a:buFont typeface="Wingdings" panose="05000000000000000000" pitchFamily="2" charset="2"/>
              <a:buChar char="§"/>
              <a:defRPr sz="1600">
                <a:solidFill>
                  <a:schemeClr val="accent1"/>
                </a:solidFill>
              </a:defRPr>
            </a:lvl1pPr>
            <a:lvl2pPr marL="0" indent="0" algn="l">
              <a:buNone/>
              <a:defRPr>
                <a:solidFill>
                  <a:schemeClr val="bg1"/>
                </a:solidFill>
              </a:defRPr>
            </a:lvl2pPr>
            <a:lvl3pPr marL="0" indent="0" algn="l">
              <a:buNone/>
              <a:defRPr>
                <a:solidFill>
                  <a:schemeClr val="bg1"/>
                </a:solidFill>
              </a:defRPr>
            </a:lvl3pPr>
            <a:lvl4pPr marL="0" indent="0" algn="l">
              <a:buNone/>
              <a:defRPr>
                <a:solidFill>
                  <a:schemeClr val="bg1"/>
                </a:solidFill>
              </a:defRPr>
            </a:lvl4pPr>
            <a:lvl5pPr marL="0" indent="0" algn="l">
              <a:buNone/>
              <a:defRPr>
                <a:solidFill>
                  <a:schemeClr val="bg1"/>
                </a:solidFill>
              </a:defRPr>
            </a:lvl5pPr>
            <a:lvl6pPr marL="0" indent="0" algn="l">
              <a:spcBef>
                <a:spcPts val="0"/>
              </a:spcBef>
              <a:spcAft>
                <a:spcPts val="400"/>
              </a:spcAft>
              <a:buNone/>
              <a:defRPr sz="1600">
                <a:solidFill>
                  <a:schemeClr val="bg1"/>
                </a:solidFill>
              </a:defRPr>
            </a:lvl6pPr>
            <a:lvl7pPr marL="0" indent="0" algn="l">
              <a:spcBef>
                <a:spcPts val="0"/>
              </a:spcBef>
              <a:spcAft>
                <a:spcPts val="400"/>
              </a:spcAft>
              <a:buNone/>
              <a:defRPr sz="1600">
                <a:solidFill>
                  <a:schemeClr val="bg1"/>
                </a:solidFill>
              </a:defRPr>
            </a:lvl7pPr>
            <a:lvl8pPr marL="0" indent="0" algn="l">
              <a:spcBef>
                <a:spcPts val="0"/>
              </a:spcBef>
              <a:spcAft>
                <a:spcPts val="400"/>
              </a:spcAft>
              <a:buNone/>
              <a:defRPr sz="1600">
                <a:solidFill>
                  <a:schemeClr val="bg1"/>
                </a:solidFill>
              </a:defRPr>
            </a:lvl8pPr>
            <a:lvl9pPr marL="0" indent="0" algn="l">
              <a:spcBef>
                <a:spcPts val="0"/>
              </a:spcBef>
              <a:spcAft>
                <a:spcPts val="400"/>
              </a:spcAft>
              <a:buNone/>
              <a:defRPr sz="1600">
                <a:solidFill>
                  <a:schemeClr val="bg1"/>
                </a:solidFill>
              </a:defRPr>
            </a:lvl9pPr>
          </a:lstStyle>
          <a:p>
            <a:pPr lvl="0"/>
            <a:r>
              <a:rPr lang="de-DE"/>
              <a:t>Master-Untertitelformat bearbeiten</a:t>
            </a:r>
            <a:endParaRPr lang="de-DE" dirty="0"/>
          </a:p>
        </p:txBody>
      </p:sp>
      <p:sp>
        <p:nvSpPr>
          <p:cNvPr id="4" name="Datumsplatzhalter 3"/>
          <p:cNvSpPr>
            <a:spLocks noGrp="1"/>
          </p:cNvSpPr>
          <p:nvPr>
            <p:ph type="dt" sz="half" idx="10"/>
          </p:nvPr>
        </p:nvSpPr>
        <p:spPr/>
        <p:txBody>
          <a:bodyPr/>
          <a:lstStyle/>
          <a:p>
            <a:fld id="{29A08AEA-FE3D-48F8-8BE3-04FE3C4FB5BB}" type="datetime1">
              <a:rPr lang="de-DE" smtClean="0"/>
              <a:t>13.01.2022</a:t>
            </a:fld>
            <a:endParaRPr lang="de-DE" dirty="0"/>
          </a:p>
        </p:txBody>
      </p:sp>
      <p:sp>
        <p:nvSpPr>
          <p:cNvPr id="5" name="Fußzeilenplatzhalter 4"/>
          <p:cNvSpPr>
            <a:spLocks noGrp="1"/>
          </p:cNvSpPr>
          <p:nvPr>
            <p:ph type="ftr" sz="quarter" idx="11"/>
          </p:nvPr>
        </p:nvSpPr>
        <p:spPr/>
        <p:txBody>
          <a:bodyPr/>
          <a:lstStyle>
            <a:lvl1pPr>
              <a:defRPr/>
            </a:lvl1pPr>
          </a:lstStyle>
          <a:p>
            <a:r>
              <a:rPr lang="de-DE" dirty="0"/>
              <a:t>Grundlagen des Getreideanbaus</a:t>
            </a:r>
          </a:p>
        </p:txBody>
      </p:sp>
      <p:sp>
        <p:nvSpPr>
          <p:cNvPr id="6" name="Foliennummernplatzhalter 5"/>
          <p:cNvSpPr>
            <a:spLocks noGrp="1"/>
          </p:cNvSpPr>
          <p:nvPr>
            <p:ph type="sldNum" sz="quarter" idx="12"/>
          </p:nvPr>
        </p:nvSpPr>
        <p:spPr/>
        <p:txBody>
          <a:bodyPr/>
          <a:lstStyle/>
          <a:p>
            <a:fld id="{AF37DF20-EDB0-4B2C-BB00-AEF0D14163FC}" type="slidenum">
              <a:rPr lang="de-DE" smtClean="0"/>
              <a:pPr/>
              <a:t>‹Nr.›</a:t>
            </a:fld>
            <a:endParaRPr lang="de-DE" dirty="0"/>
          </a:p>
        </p:txBody>
      </p:sp>
    </p:spTree>
    <p:extLst>
      <p:ext uri="{BB962C8B-B14F-4D97-AF65-F5344CB8AC3E}">
        <p14:creationId xmlns:p14="http://schemas.microsoft.com/office/powerpoint/2010/main" val="356366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Datumsplatzhalter 9"/>
          <p:cNvSpPr>
            <a:spLocks noGrp="1"/>
          </p:cNvSpPr>
          <p:nvPr>
            <p:ph type="dt" sz="half" idx="10"/>
          </p:nvPr>
        </p:nvSpPr>
        <p:spPr/>
        <p:txBody>
          <a:bodyPr/>
          <a:lstStyle>
            <a:lvl1pPr>
              <a:defRPr/>
            </a:lvl1pPr>
          </a:lstStyle>
          <a:p>
            <a:fld id="{17AC424F-88A2-4DE7-9F19-4ECAEEE2AD09}" type="datetime1">
              <a:rPr lang="de-DE" smtClean="0"/>
              <a:pPr/>
              <a:t>13.01.2022</a:t>
            </a:fld>
            <a:endParaRPr lang="de-DE" dirty="0"/>
          </a:p>
        </p:txBody>
      </p:sp>
      <p:sp>
        <p:nvSpPr>
          <p:cNvPr id="11" name="Fußzeilenplatzhalter 10"/>
          <p:cNvSpPr>
            <a:spLocks noGrp="1"/>
          </p:cNvSpPr>
          <p:nvPr>
            <p:ph type="ftr" sz="quarter" idx="11"/>
          </p:nvPr>
        </p:nvSpPr>
        <p:spPr/>
        <p:txBody>
          <a:bodyPr/>
          <a:lstStyle>
            <a:lvl1pPr>
              <a:defRPr/>
            </a:lvl1pPr>
          </a:lstStyle>
          <a:p>
            <a:r>
              <a:rPr lang="de-DE" dirty="0"/>
              <a:t>Grundlagen des Getreideanbaus</a:t>
            </a:r>
          </a:p>
        </p:txBody>
      </p:sp>
      <p:sp>
        <p:nvSpPr>
          <p:cNvPr id="12" name="Foliennummernplatzhalter 11"/>
          <p:cNvSpPr>
            <a:spLocks noGrp="1"/>
          </p:cNvSpPr>
          <p:nvPr>
            <p:ph type="sldNum" sz="quarter" idx="12"/>
          </p:nvPr>
        </p:nvSpPr>
        <p:spPr/>
        <p:txBody>
          <a:bodyPr/>
          <a:lstStyle/>
          <a:p>
            <a:fld id="{AF37DF20-EDB0-4B2C-BB00-AEF0D14163FC}" type="slidenum">
              <a:rPr lang="de-DE" smtClean="0"/>
              <a:pPr/>
              <a:t>‹Nr.›</a:t>
            </a:fld>
            <a:endParaRPr lang="de-DE" dirty="0"/>
          </a:p>
        </p:txBody>
      </p:sp>
    </p:spTree>
    <p:extLst>
      <p:ext uri="{BB962C8B-B14F-4D97-AF65-F5344CB8AC3E}">
        <p14:creationId xmlns:p14="http://schemas.microsoft.com/office/powerpoint/2010/main" val="38988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2 conte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539750" y="1412875"/>
            <a:ext cx="3960812" cy="51136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3438" y="1412875"/>
            <a:ext cx="3960812" cy="511175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0"/>
          </p:nvPr>
        </p:nvSpPr>
        <p:spPr/>
        <p:txBody>
          <a:bodyPr/>
          <a:lstStyle/>
          <a:p>
            <a:fld id="{D5A2B83A-4CB2-43A9-A57D-8E8FC0F18001}" type="datetime1">
              <a:rPr lang="de-DE" smtClean="0"/>
              <a:t>13.01.2022</a:t>
            </a:fld>
            <a:endParaRPr lang="de-DE" dirty="0"/>
          </a:p>
        </p:txBody>
      </p:sp>
      <p:sp>
        <p:nvSpPr>
          <p:cNvPr id="9" name="Fußzeilenplatzhalter 8"/>
          <p:cNvSpPr>
            <a:spLocks noGrp="1"/>
          </p:cNvSpPr>
          <p:nvPr>
            <p:ph type="ftr" sz="quarter" idx="11"/>
          </p:nvPr>
        </p:nvSpPr>
        <p:spPr/>
        <p:txBody>
          <a:bodyPr/>
          <a:lstStyle>
            <a:lvl1pPr>
              <a:defRPr/>
            </a:lvl1pPr>
          </a:lstStyle>
          <a:p>
            <a:r>
              <a:rPr lang="de-DE" dirty="0"/>
              <a:t>Grundlagen des Getreideanbaus</a:t>
            </a:r>
          </a:p>
        </p:txBody>
      </p:sp>
      <p:sp>
        <p:nvSpPr>
          <p:cNvPr id="10" name="Foliennummernplatzhalter 9"/>
          <p:cNvSpPr>
            <a:spLocks noGrp="1"/>
          </p:cNvSpPr>
          <p:nvPr>
            <p:ph type="sldNum" sz="quarter" idx="12"/>
          </p:nvPr>
        </p:nvSpPr>
        <p:spPr/>
        <p:txBody>
          <a:bodyPr/>
          <a:lstStyle/>
          <a:p>
            <a:fld id="{AF37DF20-EDB0-4B2C-BB00-AEF0D14163FC}" type="slidenum">
              <a:rPr lang="de-DE" smtClean="0"/>
              <a:pPr/>
              <a:t>‹Nr.›</a:t>
            </a:fld>
            <a:endParaRPr lang="de-DE" dirty="0"/>
          </a:p>
        </p:txBody>
      </p:sp>
    </p:spTree>
    <p:extLst>
      <p:ext uri="{BB962C8B-B14F-4D97-AF65-F5344CB8AC3E}">
        <p14:creationId xmlns:p14="http://schemas.microsoft.com/office/powerpoint/2010/main" val="244325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11" name="Bildplatzhalter 10"/>
          <p:cNvSpPr>
            <a:spLocks noGrp="1"/>
          </p:cNvSpPr>
          <p:nvPr>
            <p:ph type="pic" sz="quarter" idx="13"/>
          </p:nvPr>
        </p:nvSpPr>
        <p:spPr>
          <a:xfrm>
            <a:off x="4859338" y="1412875"/>
            <a:ext cx="3925886" cy="5111750"/>
          </a:xfrm>
          <a:solidFill>
            <a:srgbClr val="CCC8A8"/>
          </a:solidFill>
        </p:spPr>
        <p:txBody>
          <a:bodyPr lIns="90000" tIns="46800" rIns="90000" bIns="46800" anchor="ctr" anchorCtr="0"/>
          <a:lstStyle>
            <a:lvl1pPr marL="0" indent="0" algn="ctr">
              <a:buNone/>
              <a:defRPr>
                <a:solidFill>
                  <a:schemeClr val="bg1"/>
                </a:solidFill>
              </a:defRPr>
            </a:lvl1pPr>
          </a:lstStyle>
          <a:p>
            <a:r>
              <a:rPr lang="de-DE"/>
              <a:t>Bild durch Klicken auf Symbol hinzufügen</a:t>
            </a:r>
          </a:p>
        </p:txBody>
      </p:sp>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539750" y="1412875"/>
            <a:ext cx="3960812" cy="511175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0"/>
          </p:nvPr>
        </p:nvSpPr>
        <p:spPr/>
        <p:txBody>
          <a:bodyPr/>
          <a:lstStyle/>
          <a:p>
            <a:fld id="{10A6E020-ABF5-4B53-B5F0-6AEA5C675593}" type="datetime1">
              <a:rPr lang="de-DE" smtClean="0"/>
              <a:t>13.01.2022</a:t>
            </a:fld>
            <a:endParaRPr lang="de-DE" dirty="0"/>
          </a:p>
        </p:txBody>
      </p:sp>
      <p:sp>
        <p:nvSpPr>
          <p:cNvPr id="9" name="Fußzeilenplatzhalter 8"/>
          <p:cNvSpPr>
            <a:spLocks noGrp="1"/>
          </p:cNvSpPr>
          <p:nvPr>
            <p:ph type="ftr" sz="quarter" idx="11"/>
          </p:nvPr>
        </p:nvSpPr>
        <p:spPr/>
        <p:txBody>
          <a:bodyPr/>
          <a:lstStyle>
            <a:lvl1pPr>
              <a:defRPr/>
            </a:lvl1pPr>
          </a:lstStyle>
          <a:p>
            <a:r>
              <a:rPr lang="de-DE" dirty="0"/>
              <a:t>Grundlagen des Getreideanbaus</a:t>
            </a:r>
          </a:p>
        </p:txBody>
      </p:sp>
      <p:sp>
        <p:nvSpPr>
          <p:cNvPr id="10" name="Foliennummernplatzhalter 9"/>
          <p:cNvSpPr>
            <a:spLocks noGrp="1"/>
          </p:cNvSpPr>
          <p:nvPr>
            <p:ph type="sldNum" sz="quarter" idx="12"/>
          </p:nvPr>
        </p:nvSpPr>
        <p:spPr/>
        <p:txBody>
          <a:bodyPr/>
          <a:lstStyle/>
          <a:p>
            <a:fld id="{AF37DF20-EDB0-4B2C-BB00-AEF0D14163FC}" type="slidenum">
              <a:rPr lang="de-DE" smtClean="0"/>
              <a:pPr/>
              <a:t>‹Nr.›</a:t>
            </a:fld>
            <a:endParaRPr lang="de-DE" dirty="0"/>
          </a:p>
        </p:txBody>
      </p:sp>
    </p:spTree>
    <p:extLst>
      <p:ext uri="{BB962C8B-B14F-4D97-AF65-F5344CB8AC3E}">
        <p14:creationId xmlns:p14="http://schemas.microsoft.com/office/powerpoint/2010/main" val="34011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6" name="Datumsplatzhalter 5"/>
          <p:cNvSpPr>
            <a:spLocks noGrp="1"/>
          </p:cNvSpPr>
          <p:nvPr>
            <p:ph type="dt" sz="half" idx="10"/>
          </p:nvPr>
        </p:nvSpPr>
        <p:spPr/>
        <p:txBody>
          <a:bodyPr/>
          <a:lstStyle/>
          <a:p>
            <a:fld id="{287459A0-3A41-4FC5-9C7B-190175FAB330}" type="datetime1">
              <a:rPr lang="de-DE" smtClean="0"/>
              <a:t>13.01.2022</a:t>
            </a:fld>
            <a:endParaRPr lang="de-DE" dirty="0"/>
          </a:p>
        </p:txBody>
      </p:sp>
      <p:sp>
        <p:nvSpPr>
          <p:cNvPr id="7" name="Fußzeilenplatzhalter 6"/>
          <p:cNvSpPr>
            <a:spLocks noGrp="1"/>
          </p:cNvSpPr>
          <p:nvPr>
            <p:ph type="ftr" sz="quarter" idx="11"/>
          </p:nvPr>
        </p:nvSpPr>
        <p:spPr/>
        <p:txBody>
          <a:bodyPr/>
          <a:lstStyle>
            <a:lvl1pPr>
              <a:defRPr/>
            </a:lvl1pPr>
          </a:lstStyle>
          <a:p>
            <a:r>
              <a:rPr lang="de-DE" dirty="0"/>
              <a:t>Grundlagen des Getreideanbaus</a:t>
            </a:r>
          </a:p>
        </p:txBody>
      </p:sp>
      <p:sp>
        <p:nvSpPr>
          <p:cNvPr id="8" name="Foliennummernplatzhalter 7"/>
          <p:cNvSpPr>
            <a:spLocks noGrp="1"/>
          </p:cNvSpPr>
          <p:nvPr>
            <p:ph type="sldNum" sz="quarter" idx="12"/>
          </p:nvPr>
        </p:nvSpPr>
        <p:spPr/>
        <p:txBody>
          <a:bodyPr/>
          <a:lstStyle>
            <a:lvl1pPr>
              <a:defRPr/>
            </a:lvl1pPr>
          </a:lstStyle>
          <a:p>
            <a:fld id="{C8B4615F-D40A-4928-AE16-954CA1637D05}" type="slidenum">
              <a:rPr lang="de-DE" smtClean="0"/>
              <a:pPr/>
              <a:t>‹Nr.›</a:t>
            </a:fld>
            <a:endParaRPr lang="de-DE" dirty="0"/>
          </a:p>
        </p:txBody>
      </p:sp>
    </p:spTree>
    <p:extLst>
      <p:ext uri="{BB962C8B-B14F-4D97-AF65-F5344CB8AC3E}">
        <p14:creationId xmlns:p14="http://schemas.microsoft.com/office/powerpoint/2010/main" val="4092164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3D61B54E-059F-44DB-903B-A904890F1298}" type="datetime1">
              <a:rPr lang="de-DE" smtClean="0"/>
              <a:t>13.01.2022</a:t>
            </a:fld>
            <a:endParaRPr lang="de-DE" dirty="0"/>
          </a:p>
        </p:txBody>
      </p:sp>
      <p:sp>
        <p:nvSpPr>
          <p:cNvPr id="6" name="Fußzeilenplatzhalter 5"/>
          <p:cNvSpPr>
            <a:spLocks noGrp="1"/>
          </p:cNvSpPr>
          <p:nvPr>
            <p:ph type="ftr" sz="quarter" idx="11"/>
          </p:nvPr>
        </p:nvSpPr>
        <p:spPr/>
        <p:txBody>
          <a:bodyPr/>
          <a:lstStyle/>
          <a:p>
            <a:r>
              <a:rPr lang="de-DE"/>
              <a:t>KWS PPT-Master</a:t>
            </a:r>
            <a:endParaRPr lang="de-DE" dirty="0"/>
          </a:p>
        </p:txBody>
      </p:sp>
      <p:sp>
        <p:nvSpPr>
          <p:cNvPr id="7" name="Foliennummernplatzhalter 6"/>
          <p:cNvSpPr>
            <a:spLocks noGrp="1"/>
          </p:cNvSpPr>
          <p:nvPr>
            <p:ph type="sldNum" sz="quarter" idx="12"/>
          </p:nvPr>
        </p:nvSpPr>
        <p:spPr/>
        <p:txBody>
          <a:bodyPr/>
          <a:lstStyle/>
          <a:p>
            <a:fld id="{AF37DF20-EDB0-4B2C-BB00-AEF0D14163FC}" type="slidenum">
              <a:rPr lang="de-DE" smtClean="0"/>
              <a:pPr/>
              <a:t>‹Nr.›</a:t>
            </a:fld>
            <a:endParaRPr lang="de-DE" dirty="0"/>
          </a:p>
        </p:txBody>
      </p:sp>
    </p:spTree>
    <p:extLst>
      <p:ext uri="{BB962C8B-B14F-4D97-AF65-F5344CB8AC3E}">
        <p14:creationId xmlns:p14="http://schemas.microsoft.com/office/powerpoint/2010/main" val="174239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eck 8"/>
          <p:cNvSpPr/>
          <p:nvPr userDrawn="1"/>
        </p:nvSpPr>
        <p:spPr>
          <a:xfrm>
            <a:off x="358775" y="152636"/>
            <a:ext cx="8426450" cy="9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539750" y="152636"/>
            <a:ext cx="7561262" cy="900100"/>
          </a:xfrm>
          <a:prstGeom prst="rect">
            <a:avLst/>
          </a:prstGeom>
        </p:spPr>
        <p:txBody>
          <a:bodyPr vert="horz" lIns="0" tIns="0" rIns="0" bIns="0" rtlCol="0" anchor="ctr">
            <a:noAutofit/>
          </a:bodyPr>
          <a:lstStyle/>
          <a:p>
            <a:r>
              <a:rPr lang="de-DE" dirty="0"/>
              <a:t>Titelmasterformat durch Klicken bearbeiten</a:t>
            </a:r>
          </a:p>
        </p:txBody>
      </p:sp>
      <p:sp>
        <p:nvSpPr>
          <p:cNvPr id="4" name="Datumsplatzhalter 3"/>
          <p:cNvSpPr>
            <a:spLocks noGrp="1"/>
          </p:cNvSpPr>
          <p:nvPr>
            <p:ph type="dt" sz="half" idx="2"/>
          </p:nvPr>
        </p:nvSpPr>
        <p:spPr>
          <a:xfrm>
            <a:off x="7812360" y="6561348"/>
            <a:ext cx="972864" cy="180020"/>
          </a:xfrm>
          <a:prstGeom prst="rect">
            <a:avLst/>
          </a:prstGeom>
        </p:spPr>
        <p:txBody>
          <a:bodyPr vert="horz" lIns="0" tIns="0" rIns="0" bIns="0" rtlCol="0" anchor="b" anchorCtr="0"/>
          <a:lstStyle>
            <a:lvl1pPr algn="r">
              <a:defRPr sz="800">
                <a:solidFill>
                  <a:schemeClr val="tx1"/>
                </a:solidFill>
              </a:defRPr>
            </a:lvl1pPr>
          </a:lstStyle>
          <a:p>
            <a:fld id="{04C9714B-B46D-4A36-8914-34492B4B623E}" type="datetime1">
              <a:rPr lang="de-DE" smtClean="0"/>
              <a:pPr/>
              <a:t>13.01.2022</a:t>
            </a:fld>
            <a:endParaRPr lang="de-DE" dirty="0"/>
          </a:p>
        </p:txBody>
      </p:sp>
      <p:sp>
        <p:nvSpPr>
          <p:cNvPr id="5" name="Fußzeilenplatzhalter 4"/>
          <p:cNvSpPr>
            <a:spLocks noGrp="1"/>
          </p:cNvSpPr>
          <p:nvPr>
            <p:ph type="ftr" sz="quarter" idx="3"/>
          </p:nvPr>
        </p:nvSpPr>
        <p:spPr>
          <a:xfrm>
            <a:off x="539750" y="6561348"/>
            <a:ext cx="3492190" cy="180020"/>
          </a:xfrm>
          <a:prstGeom prst="rect">
            <a:avLst/>
          </a:prstGeom>
        </p:spPr>
        <p:txBody>
          <a:bodyPr vert="horz" lIns="0" tIns="0" rIns="0" bIns="0" rtlCol="0" anchor="b" anchorCtr="0"/>
          <a:lstStyle>
            <a:lvl1pPr algn="l">
              <a:defRPr sz="800" b="1">
                <a:solidFill>
                  <a:schemeClr val="tx1"/>
                </a:solidFill>
              </a:defRPr>
            </a:lvl1pPr>
          </a:lstStyle>
          <a:p>
            <a:r>
              <a:rPr lang="de-DE" dirty="0"/>
              <a:t>Grundlagen des Roggenanbaus</a:t>
            </a:r>
          </a:p>
        </p:txBody>
      </p:sp>
      <p:sp>
        <p:nvSpPr>
          <p:cNvPr id="6" name="Foliennummernplatzhalter 5"/>
          <p:cNvSpPr>
            <a:spLocks noGrp="1"/>
          </p:cNvSpPr>
          <p:nvPr>
            <p:ph type="sldNum" sz="quarter" idx="4"/>
          </p:nvPr>
        </p:nvSpPr>
        <p:spPr>
          <a:xfrm>
            <a:off x="71500" y="6561348"/>
            <a:ext cx="287275" cy="180020"/>
          </a:xfrm>
          <a:prstGeom prst="rect">
            <a:avLst/>
          </a:prstGeom>
        </p:spPr>
        <p:txBody>
          <a:bodyPr vert="horz" lIns="0" tIns="0" rIns="0" bIns="0" rtlCol="0" anchor="b" anchorCtr="0"/>
          <a:lstStyle>
            <a:lvl1pPr algn="r">
              <a:defRPr sz="800" b="1">
                <a:solidFill>
                  <a:schemeClr val="tx1"/>
                </a:solidFill>
              </a:defRPr>
            </a:lvl1pPr>
          </a:lstStyle>
          <a:p>
            <a:fld id="{AF37DF20-EDB0-4B2C-BB00-AEF0D14163FC}" type="slidenum">
              <a:rPr lang="de-DE" smtClean="0"/>
              <a:pPr/>
              <a:t>‹Nr.›</a:t>
            </a:fld>
            <a:endParaRPr lang="de-DE" dirty="0"/>
          </a:p>
        </p:txBody>
      </p:sp>
      <p:sp>
        <p:nvSpPr>
          <p:cNvPr id="3" name="Textplatzhalter 2"/>
          <p:cNvSpPr>
            <a:spLocks noGrp="1"/>
          </p:cNvSpPr>
          <p:nvPr>
            <p:ph type="body" idx="1"/>
          </p:nvPr>
        </p:nvSpPr>
        <p:spPr>
          <a:xfrm>
            <a:off x="539749" y="1412875"/>
            <a:ext cx="8064501" cy="51117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2612271"/>
      </p:ext>
    </p:extLst>
  </p:cSld>
  <p:clrMap bg1="lt1" tx1="dk1" bg2="lt2" tx2="dk2" accent1="accent1" accent2="accent2" accent3="accent3" accent4="accent4" accent5="accent5" accent6="accent6" hlink="hlink" folHlink="folHlink"/>
  <p:sldLayoutIdLst>
    <p:sldLayoutId id="2147483668" r:id="rId1"/>
    <p:sldLayoutId id="2147483660" r:id="rId2"/>
    <p:sldLayoutId id="2147483661" r:id="rId3"/>
    <p:sldLayoutId id="2147483663" r:id="rId4"/>
    <p:sldLayoutId id="2147483650" r:id="rId5"/>
    <p:sldLayoutId id="2147483652" r:id="rId6"/>
    <p:sldLayoutId id="2147483662" r:id="rId7"/>
    <p:sldLayoutId id="2147483654" r:id="rId8"/>
    <p:sldLayoutId id="2147483655" r:id="rId9"/>
    <p:sldLayoutId id="2147483674" r:id="rId10"/>
  </p:sldLayoutIdLst>
  <p:hf hdr="0"/>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chart" Target="../charts/chart1.xml"/><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49.png"/><Relationship Id="rId4" Type="http://schemas.openxmlformats.org/officeDocument/2006/relationships/image" Target="../media/image148.png"/></Relationships>
</file>

<file path=ppt/slides/_rels/slide1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52.jpeg"/><Relationship Id="rId4" Type="http://schemas.openxmlformats.org/officeDocument/2006/relationships/image" Target="../media/image15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34.png"/><Relationship Id="rId4" Type="http://schemas.openxmlformats.org/officeDocument/2006/relationships/image" Target="../media/image15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56.jpeg"/><Relationship Id="rId4" Type="http://schemas.openxmlformats.org/officeDocument/2006/relationships/image" Target="../media/image155.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4.png"/><Relationship Id="rId9" Type="http://schemas.openxmlformats.org/officeDocument/2006/relationships/image" Target="../media/image16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4.xml"/><Relationship Id="rId1" Type="http://schemas.openxmlformats.org/officeDocument/2006/relationships/slideLayout" Target="../slideLayouts/slideLayout8.xml"/><Relationship Id="rId6" Type="http://schemas.openxmlformats.org/officeDocument/2006/relationships/image" Target="../media/image166.png"/><Relationship Id="rId5" Type="http://schemas.openxmlformats.org/officeDocument/2006/relationships/image" Target="../media/image14.png"/><Relationship Id="rId4" Type="http://schemas.openxmlformats.org/officeDocument/2006/relationships/image" Target="../media/image165.svg"/></Relationships>
</file>

<file path=ppt/slides/_rels/slide11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174.png"/></Relationships>
</file>

<file path=ppt/slides/_rels/slide1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hyperlink" Target="https://www.kws.de/produkte/getreide/roggen/fuetterun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ns20T4sM_Ds" TargetMode="External"/><Relationship Id="rId1" Type="http://schemas.openxmlformats.org/officeDocument/2006/relationships/slideLayout" Target="../slideLayouts/slideLayout8.xml"/><Relationship Id="rId5" Type="http://schemas.openxmlformats.org/officeDocument/2006/relationships/image" Target="../media/image177.png"/><Relationship Id="rId4" Type="http://schemas.openxmlformats.org/officeDocument/2006/relationships/image" Target="../media/image46.svg"/></Relationships>
</file>

<file path=ppt/slides/_rels/slide12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AaIpBHRpiAk" TargetMode="External"/><Relationship Id="rId2" Type="http://schemas.openxmlformats.org/officeDocument/2006/relationships/image" Target="../media/image44.jpeg"/><Relationship Id="rId1" Type="http://schemas.openxmlformats.org/officeDocument/2006/relationships/slideLayout" Target="../slideLayouts/slideLayout8.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BZqVO18vZ4I" TargetMode="Externa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www.kws.com/de/de/beratung/saatgut/sortenwahl/sorten-berater/https:/www.kws.com/de/de/beratung/saatgut/sortenwahl/sorten-berat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kws.com/de/de/beratung/saatgut/sortenwahl/sorten-berater/https:/www.kws.com/de/de/beratung/saatgut/sortenwahl/sorten-berater/" TargetMode="External"/><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46.sv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72.tif"/><Relationship Id="rId5" Type="http://schemas.openxmlformats.org/officeDocument/2006/relationships/image" Target="../media/image71.tif"/><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73.jpe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80.jpe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hyperlink" Target="https://www.z-saatgut.de/"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hyperlink" Target="https://www.youtube.com/watch?v=2Ro4s_w3yx4" TargetMode="External"/><Relationship Id="rId4" Type="http://schemas.openxmlformats.org/officeDocument/2006/relationships/image" Target="../media/image25.png"/><Relationship Id="rId9" Type="http://schemas.openxmlformats.org/officeDocument/2006/relationships/image" Target="../media/image46.sv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86.emf"/><Relationship Id="rId4" Type="http://schemas.openxmlformats.org/officeDocument/2006/relationships/image" Target="../media/image85.emf"/></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90.emf"/></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07.jpe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sv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hyperlink" Target="https://www.kws.com/de/de/beratung/bestandesfuehrung/pflanzenschutz/schadbild-finder/https:/www.kws.com/de/de/beratung/bestandesfuehrung/pflanzenschutz/schadbild-finder/" TargetMode="External"/><Relationship Id="rId4" Type="http://schemas.openxmlformats.org/officeDocument/2006/relationships/image" Target="../media/image116.png"/></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119.jpeg"/><Relationship Id="rId4" Type="http://schemas.openxmlformats.org/officeDocument/2006/relationships/image" Target="../media/image118.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21.jpeg"/><Relationship Id="rId4" Type="http://schemas.openxmlformats.org/officeDocument/2006/relationships/image" Target="../media/image120.jpeg"/></Relationships>
</file>

<file path=ppt/slides/_rels/slide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124.jpeg"/></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128.jpeg"/><Relationship Id="rId4" Type="http://schemas.openxmlformats.org/officeDocument/2006/relationships/image" Target="../media/image127.jpeg"/></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130.jpeg"/></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gif"/><Relationship Id="rId4" Type="http://schemas.openxmlformats.org/officeDocument/2006/relationships/image" Target="../media/image132.jpeg"/></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youtube.com/watch?v=0EuUwiYlYh8" TargetMode="External"/><Relationship Id="rId1" Type="http://schemas.openxmlformats.org/officeDocument/2006/relationships/slideLayout" Target="../slideLayouts/slideLayout5.xml"/><Relationship Id="rId5" Type="http://schemas.openxmlformats.org/officeDocument/2006/relationships/image" Target="../media/image137.jpeg"/><Relationship Id="rId4" Type="http://schemas.openxmlformats.org/officeDocument/2006/relationships/image" Target="../media/image136.sv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Grundlagen </a:t>
            </a:r>
            <a:br>
              <a:rPr lang="de-DE" dirty="0"/>
            </a:br>
            <a:r>
              <a:rPr lang="de-DE" dirty="0"/>
              <a:t>des Getreideanbaus</a:t>
            </a:r>
          </a:p>
        </p:txBody>
      </p:sp>
      <p:sp>
        <p:nvSpPr>
          <p:cNvPr id="3" name="Untertitel 2"/>
          <p:cNvSpPr>
            <a:spLocks noGrp="1"/>
          </p:cNvSpPr>
          <p:nvPr>
            <p:ph type="subTitle" idx="1"/>
          </p:nvPr>
        </p:nvSpPr>
        <p:spPr/>
        <p:txBody>
          <a:bodyPr/>
          <a:lstStyle/>
          <a:p>
            <a:r>
              <a:rPr lang="de-DE" sz="2000" dirty="0"/>
              <a:t>Schwerpunkt Roggen</a:t>
            </a:r>
          </a:p>
        </p:txBody>
      </p:sp>
      <p:pic>
        <p:nvPicPr>
          <p:cNvPr id="4" name="Inhaltsplatzhalter 8">
            <a:extLst>
              <a:ext uri="{FF2B5EF4-FFF2-40B4-BE49-F238E27FC236}">
                <a16:creationId xmlns:a16="http://schemas.microsoft.com/office/drawing/2014/main" id="{F8068551-BE68-404D-8F87-BD9D0B026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4504" y="5324846"/>
            <a:ext cx="867792" cy="875928"/>
          </a:xfrm>
          <a:prstGeom prst="rect">
            <a:avLst/>
          </a:prstGeom>
          <a:noFill/>
        </p:spPr>
      </p:pic>
      <p:pic>
        <p:nvPicPr>
          <p:cNvPr id="5" name="Grafik 4">
            <a:extLst>
              <a:ext uri="{FF2B5EF4-FFF2-40B4-BE49-F238E27FC236}">
                <a16:creationId xmlns:a16="http://schemas.microsoft.com/office/drawing/2014/main" id="{4D00B19B-BF6D-4C7D-9265-92B07FEF9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4128" y="5324846"/>
            <a:ext cx="875928" cy="875928"/>
          </a:xfrm>
          <a:prstGeom prst="rect">
            <a:avLst/>
          </a:prstGeom>
        </p:spPr>
      </p:pic>
      <p:pic>
        <p:nvPicPr>
          <p:cNvPr id="6" name="Grafik 5">
            <a:extLst>
              <a:ext uri="{FF2B5EF4-FFF2-40B4-BE49-F238E27FC236}">
                <a16:creationId xmlns:a16="http://schemas.microsoft.com/office/drawing/2014/main" id="{229FFAF4-B800-405F-9E8B-638C4EC76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0232" y="5324846"/>
            <a:ext cx="873891" cy="875928"/>
          </a:xfrm>
          <a:prstGeom prst="rect">
            <a:avLst/>
          </a:prstGeom>
        </p:spPr>
      </p:pic>
    </p:spTree>
    <p:extLst>
      <p:ext uri="{BB962C8B-B14F-4D97-AF65-F5344CB8AC3E}">
        <p14:creationId xmlns:p14="http://schemas.microsoft.com/office/powerpoint/2010/main" val="1873294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73F2B-0796-4D3E-B17D-E5950044A969}"/>
              </a:ext>
            </a:extLst>
          </p:cNvPr>
          <p:cNvSpPr>
            <a:spLocks noGrp="1"/>
          </p:cNvSpPr>
          <p:nvPr>
            <p:ph type="title"/>
          </p:nvPr>
        </p:nvSpPr>
        <p:spPr/>
        <p:txBody>
          <a:bodyPr/>
          <a:lstStyle/>
          <a:p>
            <a:r>
              <a:rPr lang="de-DE" dirty="0"/>
              <a:t>Welche Verwendungsmöglichkeiten </a:t>
            </a:r>
            <a:br>
              <a:rPr lang="de-DE" dirty="0"/>
            </a:br>
            <a:r>
              <a:rPr lang="de-DE" dirty="0"/>
              <a:t>von Roggen gibt es?</a:t>
            </a:r>
          </a:p>
        </p:txBody>
      </p:sp>
      <p:sp>
        <p:nvSpPr>
          <p:cNvPr id="3" name="Datumsplatzhalter 2">
            <a:extLst>
              <a:ext uri="{FF2B5EF4-FFF2-40B4-BE49-F238E27FC236}">
                <a16:creationId xmlns:a16="http://schemas.microsoft.com/office/drawing/2014/main" id="{0A792232-A004-492B-9D75-314DCFADBC4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DCAA42C1-7264-4DF6-BECD-D81BB1227296}"/>
              </a:ext>
            </a:extLst>
          </p:cNvPr>
          <p:cNvSpPr>
            <a:spLocks noGrp="1"/>
          </p:cNvSpPr>
          <p:nvPr>
            <p:ph type="sldNum" sz="quarter" idx="12"/>
          </p:nvPr>
        </p:nvSpPr>
        <p:spPr/>
        <p:txBody>
          <a:bodyPr/>
          <a:lstStyle/>
          <a:p>
            <a:fld id="{C8B4615F-D40A-4928-AE16-954CA1637D05}" type="slidenum">
              <a:rPr lang="de-DE" smtClean="0"/>
              <a:pPr/>
              <a:t>10</a:t>
            </a:fld>
            <a:endParaRPr lang="de-DE" dirty="0"/>
          </a:p>
        </p:txBody>
      </p:sp>
      <p:graphicFrame>
        <p:nvGraphicFramePr>
          <p:cNvPr id="9" name="Diagramm 8">
            <a:extLst>
              <a:ext uri="{FF2B5EF4-FFF2-40B4-BE49-F238E27FC236}">
                <a16:creationId xmlns:a16="http://schemas.microsoft.com/office/drawing/2014/main" id="{CAA3C222-D18D-4F7B-BACE-D1F287C1FDC4}"/>
              </a:ext>
            </a:extLst>
          </p:cNvPr>
          <p:cNvGraphicFramePr/>
          <p:nvPr/>
        </p:nvGraphicFramePr>
        <p:xfrm>
          <a:off x="1540646" y="1385714"/>
          <a:ext cx="6096000"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Grafik 9">
            <a:extLst>
              <a:ext uri="{FF2B5EF4-FFF2-40B4-BE49-F238E27FC236}">
                <a16:creationId xmlns:a16="http://schemas.microsoft.com/office/drawing/2014/main" id="{4A9BDC96-10B5-4299-8E2E-62BB0B934E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598" y="2780928"/>
            <a:ext cx="1654804" cy="1654804"/>
          </a:xfrm>
          <a:prstGeom prst="rect">
            <a:avLst/>
          </a:prstGeom>
        </p:spPr>
      </p:pic>
      <p:pic>
        <p:nvPicPr>
          <p:cNvPr id="14" name="Picture 2">
            <a:extLst>
              <a:ext uri="{FF2B5EF4-FFF2-40B4-BE49-F238E27FC236}">
                <a16:creationId xmlns:a16="http://schemas.microsoft.com/office/drawing/2014/main" id="{39114533-1337-4938-B886-D42D57D7A6A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24214" y="1177269"/>
            <a:ext cx="1677687" cy="164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E64D32E1-EC05-4F5E-92E4-5AE027E38CDE}"/>
              </a:ext>
            </a:extLst>
          </p:cNvPr>
          <p:cNvPicPr>
            <a:picLocks noGrp="1"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9750" y="2539948"/>
            <a:ext cx="2200799" cy="108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Grafik 17">
            <a:extLst>
              <a:ext uri="{FF2B5EF4-FFF2-40B4-BE49-F238E27FC236}">
                <a16:creationId xmlns:a16="http://schemas.microsoft.com/office/drawing/2014/main" id="{04A34FAA-ACFD-472E-A8AB-93E8DC34F2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5592" y="1207010"/>
            <a:ext cx="1393751" cy="2090626"/>
          </a:xfrm>
          <a:prstGeom prst="rect">
            <a:avLst/>
          </a:prstGeom>
        </p:spPr>
      </p:pic>
      <p:pic>
        <p:nvPicPr>
          <p:cNvPr id="7" name="Grafik 6">
            <a:extLst>
              <a:ext uri="{FF2B5EF4-FFF2-40B4-BE49-F238E27FC236}">
                <a16:creationId xmlns:a16="http://schemas.microsoft.com/office/drawing/2014/main" id="{A8A7E0FC-ECDB-4FF5-ABB7-66E4A856FD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87627" y="3370981"/>
            <a:ext cx="1898357" cy="1265457"/>
          </a:xfrm>
          <a:prstGeom prst="rect">
            <a:avLst/>
          </a:prstGeom>
        </p:spPr>
      </p:pic>
      <p:pic>
        <p:nvPicPr>
          <p:cNvPr id="8" name="Grafik 7">
            <a:extLst>
              <a:ext uri="{FF2B5EF4-FFF2-40B4-BE49-F238E27FC236}">
                <a16:creationId xmlns:a16="http://schemas.microsoft.com/office/drawing/2014/main" id="{B359D95A-A4C5-4092-888F-C67984F354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10886" y="4762274"/>
            <a:ext cx="2771800" cy="1559138"/>
          </a:xfrm>
          <a:prstGeom prst="rect">
            <a:avLst/>
          </a:prstGeom>
        </p:spPr>
      </p:pic>
      <p:sp>
        <p:nvSpPr>
          <p:cNvPr id="22" name="Rechteck 21">
            <a:extLst>
              <a:ext uri="{FF2B5EF4-FFF2-40B4-BE49-F238E27FC236}">
                <a16:creationId xmlns:a16="http://schemas.microsoft.com/office/drawing/2014/main" id="{40BFB978-9253-439A-BDAF-564F29EABE73}"/>
              </a:ext>
            </a:extLst>
          </p:cNvPr>
          <p:cNvSpPr/>
          <p:nvPr/>
        </p:nvSpPr>
        <p:spPr>
          <a:xfrm rot="5742551">
            <a:off x="4974258" y="3573241"/>
            <a:ext cx="1261885" cy="369332"/>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cap="none" spc="0" dirty="0">
                <a:ln w="0"/>
                <a:solidFill>
                  <a:schemeClr val="bg1"/>
                </a:solidFill>
                <a:effectLst>
                  <a:outerShdw blurRad="38100" dist="19050" dir="2700000" algn="tl" rotWithShape="0">
                    <a:schemeClr val="dk1">
                      <a:alpha val="40000"/>
                    </a:schemeClr>
                  </a:outerShdw>
                </a:effectLst>
              </a:rPr>
              <a:t>Fütterung</a:t>
            </a:r>
          </a:p>
        </p:txBody>
      </p:sp>
      <p:sp>
        <p:nvSpPr>
          <p:cNvPr id="19" name="Textfeld 18">
            <a:extLst>
              <a:ext uri="{FF2B5EF4-FFF2-40B4-BE49-F238E27FC236}">
                <a16:creationId xmlns:a16="http://schemas.microsoft.com/office/drawing/2014/main" id="{807C1038-1F77-4258-ACCE-B9218D3E2563}"/>
              </a:ext>
            </a:extLst>
          </p:cNvPr>
          <p:cNvSpPr txBox="1"/>
          <p:nvPr/>
        </p:nvSpPr>
        <p:spPr>
          <a:xfrm>
            <a:off x="7324061" y="6331832"/>
            <a:ext cx="1424652" cy="230832"/>
          </a:xfrm>
          <a:prstGeom prst="rect">
            <a:avLst/>
          </a:prstGeom>
          <a:noFill/>
        </p:spPr>
        <p:txBody>
          <a:bodyPr wrap="square" rtlCol="0">
            <a:spAutoFit/>
          </a:bodyPr>
          <a:lstStyle/>
          <a:p>
            <a:r>
              <a:rPr lang="de-DE" sz="900" dirty="0"/>
              <a:t>(Fotos: KWS)</a:t>
            </a:r>
          </a:p>
        </p:txBody>
      </p:sp>
      <p:pic>
        <p:nvPicPr>
          <p:cNvPr id="6" name="Grafik 5">
            <a:extLst>
              <a:ext uri="{FF2B5EF4-FFF2-40B4-BE49-F238E27FC236}">
                <a16:creationId xmlns:a16="http://schemas.microsoft.com/office/drawing/2014/main" id="{4898E050-8EE3-4738-B902-2ED66EB8EE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1543" y="4435732"/>
            <a:ext cx="2926656" cy="1786344"/>
          </a:xfrm>
          <a:prstGeom prst="rect">
            <a:avLst/>
          </a:prstGeom>
        </p:spPr>
      </p:pic>
      <p:sp>
        <p:nvSpPr>
          <p:cNvPr id="16" name="Fußzeilenplatzhalter 7">
            <a:extLst>
              <a:ext uri="{FF2B5EF4-FFF2-40B4-BE49-F238E27FC236}">
                <a16:creationId xmlns:a16="http://schemas.microsoft.com/office/drawing/2014/main" id="{355927AE-74E0-456C-9EC3-5155782F0EB1}"/>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4378733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F81F611F-EE66-40A7-B9B0-0508A4B133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0" y="1412876"/>
            <a:ext cx="8064500" cy="3924335"/>
          </a:xfrm>
          <a:prstGeom prst="rect">
            <a:avLst/>
          </a:prstGeom>
        </p:spPr>
      </p:pic>
      <p:sp>
        <p:nvSpPr>
          <p:cNvPr id="2" name="Titel 1">
            <a:extLst>
              <a:ext uri="{FF2B5EF4-FFF2-40B4-BE49-F238E27FC236}">
                <a16:creationId xmlns:a16="http://schemas.microsoft.com/office/drawing/2014/main" id="{2EC91292-2943-4609-9219-81B4EBC42434}"/>
              </a:ext>
            </a:extLst>
          </p:cNvPr>
          <p:cNvSpPr>
            <a:spLocks noGrp="1"/>
          </p:cNvSpPr>
          <p:nvPr>
            <p:ph type="title"/>
          </p:nvPr>
        </p:nvSpPr>
        <p:spPr/>
        <p:txBody>
          <a:bodyPr/>
          <a:lstStyle/>
          <a:p>
            <a:r>
              <a:rPr lang="de-DE" dirty="0"/>
              <a:t>Einflussfaktoren für Mutterkorn - Standort</a:t>
            </a:r>
          </a:p>
        </p:txBody>
      </p:sp>
      <p:sp>
        <p:nvSpPr>
          <p:cNvPr id="3" name="Datumsplatzhalter 2">
            <a:extLst>
              <a:ext uri="{FF2B5EF4-FFF2-40B4-BE49-F238E27FC236}">
                <a16:creationId xmlns:a16="http://schemas.microsoft.com/office/drawing/2014/main" id="{58640F5D-D2F5-41C5-8F94-032D839826C9}"/>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7DA3A613-FBB9-4005-9DA4-D71F6312086F}"/>
              </a:ext>
            </a:extLst>
          </p:cNvPr>
          <p:cNvSpPr>
            <a:spLocks noGrp="1"/>
          </p:cNvSpPr>
          <p:nvPr>
            <p:ph type="sldNum" sz="quarter" idx="12"/>
          </p:nvPr>
        </p:nvSpPr>
        <p:spPr/>
        <p:txBody>
          <a:bodyPr/>
          <a:lstStyle/>
          <a:p>
            <a:fld id="{C8B4615F-D40A-4928-AE16-954CA1637D05}" type="slidenum">
              <a:rPr lang="de-DE" smtClean="0"/>
              <a:pPr/>
              <a:t>100</a:t>
            </a:fld>
            <a:endParaRPr lang="de-DE" dirty="0"/>
          </a:p>
        </p:txBody>
      </p:sp>
      <p:sp>
        <p:nvSpPr>
          <p:cNvPr id="7" name="Inhaltsplatzhalter 2">
            <a:extLst>
              <a:ext uri="{FF2B5EF4-FFF2-40B4-BE49-F238E27FC236}">
                <a16:creationId xmlns:a16="http://schemas.microsoft.com/office/drawing/2014/main" id="{D5412CB1-4EF8-453B-BEFA-82B93B843A0B}"/>
              </a:ext>
            </a:extLst>
          </p:cNvPr>
          <p:cNvSpPr txBox="1">
            <a:spLocks/>
          </p:cNvSpPr>
          <p:nvPr/>
        </p:nvSpPr>
        <p:spPr>
          <a:xfrm>
            <a:off x="539749" y="5337212"/>
            <a:ext cx="8064501" cy="1187413"/>
          </a:xfrm>
          <a:prstGeom prst="rect">
            <a:avLst/>
          </a:prstGeom>
          <a:solidFill>
            <a:srgbClr val="D7C8A6">
              <a:alpha val="80000"/>
            </a:srgbClr>
          </a:solidFill>
        </p:spPr>
        <p:txBody>
          <a:bodyPr vert="horz" lIns="0" tIns="0" rIns="0" bIns="0" rtlCol="0">
            <a:noAutofit/>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de-DE" dirty="0">
                <a:solidFill>
                  <a:prstClr val="black"/>
                </a:solidFill>
              </a:rPr>
              <a:t>windoffene Lagen fördern den Pollenflug</a:t>
            </a:r>
          </a:p>
          <a:p>
            <a:pPr>
              <a:buClrTx/>
            </a:pPr>
            <a:r>
              <a:rPr lang="de-DE" dirty="0">
                <a:solidFill>
                  <a:prstClr val="black"/>
                </a:solidFill>
              </a:rPr>
              <a:t>an Standorten mit einer verzögerten Abtrocknung der Bestände </a:t>
            </a:r>
            <a:br>
              <a:rPr lang="de-DE" dirty="0">
                <a:solidFill>
                  <a:prstClr val="black"/>
                </a:solidFill>
              </a:rPr>
            </a:br>
            <a:r>
              <a:rPr lang="de-DE" dirty="0">
                <a:solidFill>
                  <a:prstClr val="black"/>
                </a:solidFill>
              </a:rPr>
              <a:t>(Waldrand-, Schattenlagen) kann der Pollenflug gehemmt sein</a:t>
            </a:r>
          </a:p>
          <a:p>
            <a:pPr marL="0" indent="0">
              <a:buClr>
                <a:srgbClr val="FF6C00"/>
              </a:buClr>
              <a:buFont typeface="Wingdings" panose="05000000000000000000" pitchFamily="2" charset="2"/>
              <a:buNone/>
            </a:pPr>
            <a:endParaRPr lang="de-DE" b="1" dirty="0">
              <a:solidFill>
                <a:prstClr val="black"/>
              </a:solidFill>
            </a:endParaRPr>
          </a:p>
          <a:p>
            <a:pPr marL="0" indent="0">
              <a:buClr>
                <a:srgbClr val="FF6C00"/>
              </a:buClr>
              <a:buFont typeface="Wingdings" panose="05000000000000000000" pitchFamily="2" charset="2"/>
              <a:buNone/>
            </a:pPr>
            <a:endParaRPr lang="de-DE" dirty="0">
              <a:solidFill>
                <a:prstClr val="black"/>
              </a:solidFill>
            </a:endParaRPr>
          </a:p>
          <a:p>
            <a:pPr>
              <a:buClr>
                <a:srgbClr val="FF6C00"/>
              </a:buClr>
            </a:pPr>
            <a:endParaRPr lang="de-DE" dirty="0">
              <a:solidFill>
                <a:prstClr val="black"/>
              </a:solidFill>
            </a:endParaRPr>
          </a:p>
        </p:txBody>
      </p:sp>
      <p:grpSp>
        <p:nvGrpSpPr>
          <p:cNvPr id="8" name="Gruppieren 7">
            <a:extLst>
              <a:ext uri="{FF2B5EF4-FFF2-40B4-BE49-F238E27FC236}">
                <a16:creationId xmlns:a16="http://schemas.microsoft.com/office/drawing/2014/main" id="{AA349018-02C7-4E0A-81C9-849B123FF027}"/>
              </a:ext>
            </a:extLst>
          </p:cNvPr>
          <p:cNvGrpSpPr/>
          <p:nvPr/>
        </p:nvGrpSpPr>
        <p:grpSpPr>
          <a:xfrm>
            <a:off x="6841697" y="2419701"/>
            <a:ext cx="1188318" cy="638398"/>
            <a:chOff x="0" y="718677"/>
            <a:chExt cx="1188318" cy="638398"/>
          </a:xfrm>
        </p:grpSpPr>
        <p:sp>
          <p:nvSpPr>
            <p:cNvPr id="9" name="Trapezoid 8">
              <a:extLst>
                <a:ext uri="{FF2B5EF4-FFF2-40B4-BE49-F238E27FC236}">
                  <a16:creationId xmlns:a16="http://schemas.microsoft.com/office/drawing/2014/main" id="{BFE38828-C836-4616-B624-411177225732}"/>
                </a:ext>
              </a:extLst>
            </p:cNvPr>
            <p:cNvSpPr/>
            <p:nvPr/>
          </p:nvSpPr>
          <p:spPr>
            <a:xfrm>
              <a:off x="0" y="718677"/>
              <a:ext cx="1188318"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rapezoid 4">
              <a:extLst>
                <a:ext uri="{FF2B5EF4-FFF2-40B4-BE49-F238E27FC236}">
                  <a16:creationId xmlns:a16="http://schemas.microsoft.com/office/drawing/2014/main" id="{A214FB54-0D02-4343-A4A9-CE707A6C3E21}"/>
                </a:ext>
              </a:extLst>
            </p:cNvPr>
            <p:cNvSpPr txBox="1"/>
            <p:nvPr/>
          </p:nvSpPr>
          <p:spPr>
            <a:xfrm>
              <a:off x="207955" y="718677"/>
              <a:ext cx="772407"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Standort</a:t>
              </a:r>
              <a:endParaRPr lang="de-DE" sz="2400" kern="1200" dirty="0"/>
            </a:p>
          </p:txBody>
        </p:sp>
      </p:grpSp>
      <p:grpSp>
        <p:nvGrpSpPr>
          <p:cNvPr id="11" name="Gruppieren 10">
            <a:extLst>
              <a:ext uri="{FF2B5EF4-FFF2-40B4-BE49-F238E27FC236}">
                <a16:creationId xmlns:a16="http://schemas.microsoft.com/office/drawing/2014/main" id="{19EE8C90-E029-47CA-9A4E-F7AA89F85749}"/>
              </a:ext>
            </a:extLst>
          </p:cNvPr>
          <p:cNvGrpSpPr/>
          <p:nvPr/>
        </p:nvGrpSpPr>
        <p:grpSpPr>
          <a:xfrm>
            <a:off x="7138775" y="1782490"/>
            <a:ext cx="594159" cy="638398"/>
            <a:chOff x="1555063" y="0"/>
            <a:chExt cx="594159" cy="638398"/>
          </a:xfrm>
        </p:grpSpPr>
        <p:sp>
          <p:nvSpPr>
            <p:cNvPr id="12" name="Trapezoid 11">
              <a:extLst>
                <a:ext uri="{FF2B5EF4-FFF2-40B4-BE49-F238E27FC236}">
                  <a16:creationId xmlns:a16="http://schemas.microsoft.com/office/drawing/2014/main" id="{36F03916-E261-4B4B-B5DA-23B9E5E9D218}"/>
                </a:ext>
              </a:extLst>
            </p:cNvPr>
            <p:cNvSpPr/>
            <p:nvPr/>
          </p:nvSpPr>
          <p:spPr>
            <a:xfrm>
              <a:off x="1555063" y="0"/>
              <a:ext cx="594159" cy="638398"/>
            </a:xfrm>
            <a:prstGeom prst="trapezoid">
              <a:avLst>
                <a:gd name="adj" fmla="val 50000"/>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rapezoid 4">
              <a:extLst>
                <a:ext uri="{FF2B5EF4-FFF2-40B4-BE49-F238E27FC236}">
                  <a16:creationId xmlns:a16="http://schemas.microsoft.com/office/drawing/2014/main" id="{A53BC4FB-A554-41E7-B299-7B6AA73F683D}"/>
                </a:ext>
              </a:extLst>
            </p:cNvPr>
            <p:cNvSpPr txBox="1"/>
            <p:nvPr/>
          </p:nvSpPr>
          <p:spPr>
            <a:xfrm>
              <a:off x="1555063" y="0"/>
              <a:ext cx="594159"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r>
                <a:rPr lang="de-DE" sz="900" kern="1200" dirty="0"/>
                <a:t>Witterung</a:t>
              </a:r>
              <a:endParaRPr lang="de-DE" sz="2400" kern="1200" dirty="0"/>
            </a:p>
          </p:txBody>
        </p:sp>
      </p:grpSp>
      <p:sp>
        <p:nvSpPr>
          <p:cNvPr id="14" name="Fußzeilenplatzhalter 7">
            <a:extLst>
              <a:ext uri="{FF2B5EF4-FFF2-40B4-BE49-F238E27FC236}">
                <a16:creationId xmlns:a16="http://schemas.microsoft.com/office/drawing/2014/main" id="{8FB2AB63-B85F-4777-84FF-FE1DB98B780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8900147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47476B4-AC4A-457F-A0EC-C74228FF6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0" y="1412875"/>
            <a:ext cx="8064500" cy="3312269"/>
          </a:xfrm>
          <a:prstGeom prst="rect">
            <a:avLst/>
          </a:prstGeom>
        </p:spPr>
      </p:pic>
      <p:sp>
        <p:nvSpPr>
          <p:cNvPr id="2" name="Titel 1">
            <a:extLst>
              <a:ext uri="{FF2B5EF4-FFF2-40B4-BE49-F238E27FC236}">
                <a16:creationId xmlns:a16="http://schemas.microsoft.com/office/drawing/2014/main" id="{7EACEBD9-B233-4104-854D-14A594FDACB0}"/>
              </a:ext>
            </a:extLst>
          </p:cNvPr>
          <p:cNvSpPr>
            <a:spLocks noGrp="1"/>
          </p:cNvSpPr>
          <p:nvPr>
            <p:ph type="title"/>
          </p:nvPr>
        </p:nvSpPr>
        <p:spPr/>
        <p:txBody>
          <a:bodyPr/>
          <a:lstStyle/>
          <a:p>
            <a:r>
              <a:rPr lang="de-DE" dirty="0"/>
              <a:t>Einflussfaktoren für Mutterkorn - Pflanzenbau</a:t>
            </a:r>
          </a:p>
        </p:txBody>
      </p:sp>
      <p:sp>
        <p:nvSpPr>
          <p:cNvPr id="3" name="Datumsplatzhalter 2">
            <a:extLst>
              <a:ext uri="{FF2B5EF4-FFF2-40B4-BE49-F238E27FC236}">
                <a16:creationId xmlns:a16="http://schemas.microsoft.com/office/drawing/2014/main" id="{232CDCEF-89A3-4590-AEB9-271419BB8879}"/>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655B2431-5125-4602-9AB4-A551195D05E9}"/>
              </a:ext>
            </a:extLst>
          </p:cNvPr>
          <p:cNvSpPr>
            <a:spLocks noGrp="1"/>
          </p:cNvSpPr>
          <p:nvPr>
            <p:ph type="sldNum" sz="quarter" idx="12"/>
          </p:nvPr>
        </p:nvSpPr>
        <p:spPr/>
        <p:txBody>
          <a:bodyPr/>
          <a:lstStyle/>
          <a:p>
            <a:fld id="{C8B4615F-D40A-4928-AE16-954CA1637D05}" type="slidenum">
              <a:rPr lang="de-DE" smtClean="0"/>
              <a:pPr/>
              <a:t>101</a:t>
            </a:fld>
            <a:endParaRPr lang="de-DE" dirty="0"/>
          </a:p>
        </p:txBody>
      </p:sp>
      <p:sp>
        <p:nvSpPr>
          <p:cNvPr id="8" name="Inhaltsplatzhalter 2">
            <a:extLst>
              <a:ext uri="{FF2B5EF4-FFF2-40B4-BE49-F238E27FC236}">
                <a16:creationId xmlns:a16="http://schemas.microsoft.com/office/drawing/2014/main" id="{F1EFD473-74D8-4E2B-BC9A-6731E8AA933B}"/>
              </a:ext>
            </a:extLst>
          </p:cNvPr>
          <p:cNvSpPr txBox="1">
            <a:spLocks/>
          </p:cNvSpPr>
          <p:nvPr/>
        </p:nvSpPr>
        <p:spPr>
          <a:xfrm>
            <a:off x="539947" y="4725144"/>
            <a:ext cx="8064501" cy="1800200"/>
          </a:xfrm>
          <a:prstGeom prst="rect">
            <a:avLst/>
          </a:prstGeom>
          <a:solidFill>
            <a:schemeClr val="bg2">
              <a:lumMod val="40000"/>
              <a:lumOff val="60000"/>
              <a:alpha val="80000"/>
            </a:schemeClr>
          </a:solidFill>
        </p:spPr>
        <p:txBody>
          <a:bodyPr vert="horz" lIns="0" tIns="0" rIns="0" bIns="0" rtlCol="0">
            <a:noAutofit/>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de-DE" dirty="0"/>
              <a:t>grüne Brücken fördern den Mutterkornbefall</a:t>
            </a:r>
          </a:p>
          <a:p>
            <a:pPr>
              <a:buClrTx/>
            </a:pPr>
            <a:r>
              <a:rPr lang="de-DE" dirty="0"/>
              <a:t>Feldhygiene zur Vermeidung der grünen Brücken</a:t>
            </a:r>
          </a:p>
          <a:p>
            <a:pPr lvl="1">
              <a:buClr>
                <a:schemeClr val="bg2"/>
              </a:buClr>
            </a:pPr>
            <a:r>
              <a:rPr lang="de-DE" sz="1600" dirty="0"/>
              <a:t>wendende Bodenbearbeitung beim Anbau von Roggen nach Roggen</a:t>
            </a:r>
          </a:p>
          <a:p>
            <a:pPr lvl="1">
              <a:buClr>
                <a:schemeClr val="bg2"/>
              </a:buClr>
            </a:pPr>
            <a:r>
              <a:rPr lang="de-DE" sz="1600" dirty="0"/>
              <a:t>Mulchen von Feldrändern und Brachflächen</a:t>
            </a:r>
          </a:p>
          <a:p>
            <a:pPr lvl="1">
              <a:buClr>
                <a:schemeClr val="bg2"/>
              </a:buClr>
            </a:pPr>
            <a:r>
              <a:rPr lang="de-DE" sz="1600" dirty="0"/>
              <a:t>Bekämpfung von </a:t>
            </a:r>
            <a:r>
              <a:rPr lang="de-DE" sz="1600" dirty="0" err="1"/>
              <a:t>Ungräsern</a:t>
            </a:r>
            <a:r>
              <a:rPr lang="de-DE" sz="1600" dirty="0"/>
              <a:t> (Wirtspflanzen)</a:t>
            </a:r>
            <a:endParaRPr lang="de-DE" sz="1600" b="1" dirty="0"/>
          </a:p>
          <a:p>
            <a:pPr marL="0" indent="0">
              <a:buClr>
                <a:srgbClr val="FF6C00"/>
              </a:buClr>
              <a:buFont typeface="Wingdings" panose="05000000000000000000" pitchFamily="2" charset="2"/>
              <a:buNone/>
            </a:pPr>
            <a:endParaRPr lang="de-DE" dirty="0">
              <a:solidFill>
                <a:prstClr val="black"/>
              </a:solidFill>
            </a:endParaRPr>
          </a:p>
          <a:p>
            <a:pPr>
              <a:buClr>
                <a:srgbClr val="FF6C00"/>
              </a:buClr>
            </a:pPr>
            <a:endParaRPr lang="de-DE" dirty="0">
              <a:solidFill>
                <a:prstClr val="black"/>
              </a:solidFill>
            </a:endParaRPr>
          </a:p>
        </p:txBody>
      </p:sp>
      <p:grpSp>
        <p:nvGrpSpPr>
          <p:cNvPr id="9" name="Gruppieren 8">
            <a:extLst>
              <a:ext uri="{FF2B5EF4-FFF2-40B4-BE49-F238E27FC236}">
                <a16:creationId xmlns:a16="http://schemas.microsoft.com/office/drawing/2014/main" id="{A19E7A14-D83A-4CA6-9B77-CA0E417D474C}"/>
              </a:ext>
            </a:extLst>
          </p:cNvPr>
          <p:cNvGrpSpPr/>
          <p:nvPr/>
        </p:nvGrpSpPr>
        <p:grpSpPr>
          <a:xfrm>
            <a:off x="6845872" y="2255670"/>
            <a:ext cx="1188318" cy="638398"/>
            <a:chOff x="0" y="718677"/>
            <a:chExt cx="1188318" cy="638398"/>
          </a:xfrm>
        </p:grpSpPr>
        <p:sp>
          <p:nvSpPr>
            <p:cNvPr id="10" name="Trapezoid 9">
              <a:extLst>
                <a:ext uri="{FF2B5EF4-FFF2-40B4-BE49-F238E27FC236}">
                  <a16:creationId xmlns:a16="http://schemas.microsoft.com/office/drawing/2014/main" id="{3AD56BAC-1A1B-4595-AB56-4063C2C13F06}"/>
                </a:ext>
              </a:extLst>
            </p:cNvPr>
            <p:cNvSpPr/>
            <p:nvPr/>
          </p:nvSpPr>
          <p:spPr>
            <a:xfrm>
              <a:off x="0" y="718677"/>
              <a:ext cx="1188318"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Trapezoid 4">
              <a:extLst>
                <a:ext uri="{FF2B5EF4-FFF2-40B4-BE49-F238E27FC236}">
                  <a16:creationId xmlns:a16="http://schemas.microsoft.com/office/drawing/2014/main" id="{8B2E41D7-DDE5-4755-89F8-2D744427AC5C}"/>
                </a:ext>
              </a:extLst>
            </p:cNvPr>
            <p:cNvSpPr txBox="1"/>
            <p:nvPr/>
          </p:nvSpPr>
          <p:spPr>
            <a:xfrm>
              <a:off x="207955" y="718677"/>
              <a:ext cx="772407"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Standort</a:t>
              </a:r>
              <a:endParaRPr lang="de-DE" sz="2400" kern="1200" dirty="0"/>
            </a:p>
          </p:txBody>
        </p:sp>
      </p:grpSp>
      <p:grpSp>
        <p:nvGrpSpPr>
          <p:cNvPr id="12" name="Gruppieren 11">
            <a:extLst>
              <a:ext uri="{FF2B5EF4-FFF2-40B4-BE49-F238E27FC236}">
                <a16:creationId xmlns:a16="http://schemas.microsoft.com/office/drawing/2014/main" id="{C22A662F-2A58-46E0-AFB3-F32D08CFBAFC}"/>
              </a:ext>
            </a:extLst>
          </p:cNvPr>
          <p:cNvGrpSpPr/>
          <p:nvPr/>
        </p:nvGrpSpPr>
        <p:grpSpPr>
          <a:xfrm>
            <a:off x="7142950" y="1617272"/>
            <a:ext cx="594159" cy="638398"/>
            <a:chOff x="1555063" y="0"/>
            <a:chExt cx="594159" cy="638398"/>
          </a:xfrm>
        </p:grpSpPr>
        <p:sp>
          <p:nvSpPr>
            <p:cNvPr id="13" name="Trapezoid 12">
              <a:extLst>
                <a:ext uri="{FF2B5EF4-FFF2-40B4-BE49-F238E27FC236}">
                  <a16:creationId xmlns:a16="http://schemas.microsoft.com/office/drawing/2014/main" id="{E05C53DC-C29C-4B53-841B-389916FB6E4D}"/>
                </a:ext>
              </a:extLst>
            </p:cNvPr>
            <p:cNvSpPr/>
            <p:nvPr/>
          </p:nvSpPr>
          <p:spPr>
            <a:xfrm>
              <a:off x="1555063" y="0"/>
              <a:ext cx="594159" cy="638398"/>
            </a:xfrm>
            <a:prstGeom prst="trapezoid">
              <a:avLst>
                <a:gd name="adj" fmla="val 50000"/>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rapezoid 4">
              <a:extLst>
                <a:ext uri="{FF2B5EF4-FFF2-40B4-BE49-F238E27FC236}">
                  <a16:creationId xmlns:a16="http://schemas.microsoft.com/office/drawing/2014/main" id="{1F336D19-0CD1-4338-B4AF-4486C551CAE8}"/>
                </a:ext>
              </a:extLst>
            </p:cNvPr>
            <p:cNvSpPr txBox="1"/>
            <p:nvPr/>
          </p:nvSpPr>
          <p:spPr>
            <a:xfrm>
              <a:off x="1555063" y="0"/>
              <a:ext cx="594159"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r>
                <a:rPr lang="de-DE" sz="900" kern="1200" dirty="0"/>
                <a:t>Witterung</a:t>
              </a:r>
              <a:endParaRPr lang="de-DE" sz="2400" kern="1200" dirty="0"/>
            </a:p>
          </p:txBody>
        </p:sp>
      </p:grpSp>
      <p:grpSp>
        <p:nvGrpSpPr>
          <p:cNvPr id="15" name="Gruppieren 14">
            <a:extLst>
              <a:ext uri="{FF2B5EF4-FFF2-40B4-BE49-F238E27FC236}">
                <a16:creationId xmlns:a16="http://schemas.microsoft.com/office/drawing/2014/main" id="{1AEC76AC-2725-4865-A499-FBD0461CB0D7}"/>
              </a:ext>
            </a:extLst>
          </p:cNvPr>
          <p:cNvGrpSpPr/>
          <p:nvPr/>
        </p:nvGrpSpPr>
        <p:grpSpPr>
          <a:xfrm>
            <a:off x="6548790" y="2894068"/>
            <a:ext cx="1782477" cy="638398"/>
            <a:chOff x="0" y="970135"/>
            <a:chExt cx="1782477" cy="638398"/>
          </a:xfrm>
        </p:grpSpPr>
        <p:sp>
          <p:nvSpPr>
            <p:cNvPr id="16" name="Trapezoid 15">
              <a:extLst>
                <a:ext uri="{FF2B5EF4-FFF2-40B4-BE49-F238E27FC236}">
                  <a16:creationId xmlns:a16="http://schemas.microsoft.com/office/drawing/2014/main" id="{CCFF7D0D-702E-4DB6-8465-7B8CBBFFE61A}"/>
                </a:ext>
              </a:extLst>
            </p:cNvPr>
            <p:cNvSpPr/>
            <p:nvPr/>
          </p:nvSpPr>
          <p:spPr>
            <a:xfrm>
              <a:off x="0" y="970135"/>
              <a:ext cx="1782477"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rapezoid 4">
              <a:extLst>
                <a:ext uri="{FF2B5EF4-FFF2-40B4-BE49-F238E27FC236}">
                  <a16:creationId xmlns:a16="http://schemas.microsoft.com/office/drawing/2014/main" id="{E1AFB9C2-63CA-433A-8F1D-2089774F54AB}"/>
                </a:ext>
              </a:extLst>
            </p:cNvPr>
            <p:cNvSpPr txBox="1"/>
            <p:nvPr/>
          </p:nvSpPr>
          <p:spPr>
            <a:xfrm>
              <a:off x="311933" y="970135"/>
              <a:ext cx="1158610"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Pflanzenbau</a:t>
              </a:r>
              <a:endParaRPr lang="de-DE" sz="2400" kern="1200" dirty="0"/>
            </a:p>
          </p:txBody>
        </p:sp>
      </p:grpSp>
      <p:sp>
        <p:nvSpPr>
          <p:cNvPr id="18" name="Fußzeilenplatzhalter 7">
            <a:extLst>
              <a:ext uri="{FF2B5EF4-FFF2-40B4-BE49-F238E27FC236}">
                <a16:creationId xmlns:a16="http://schemas.microsoft.com/office/drawing/2014/main" id="{34709A62-8E7E-45DC-83AB-DEB97097F0A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4161091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4ECBF90-4A8D-4DC5-86CA-20550C225B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0" y="1407542"/>
            <a:ext cx="8068128" cy="2763322"/>
          </a:xfrm>
          <a:prstGeom prst="rect">
            <a:avLst/>
          </a:prstGeom>
        </p:spPr>
      </p:pic>
      <p:sp>
        <p:nvSpPr>
          <p:cNvPr id="2" name="Titel 1">
            <a:extLst>
              <a:ext uri="{FF2B5EF4-FFF2-40B4-BE49-F238E27FC236}">
                <a16:creationId xmlns:a16="http://schemas.microsoft.com/office/drawing/2014/main" id="{B6D4A94B-9FED-4307-9F77-E49EAAB2A861}"/>
              </a:ext>
            </a:extLst>
          </p:cNvPr>
          <p:cNvSpPr>
            <a:spLocks noGrp="1"/>
          </p:cNvSpPr>
          <p:nvPr>
            <p:ph type="title"/>
          </p:nvPr>
        </p:nvSpPr>
        <p:spPr/>
        <p:txBody>
          <a:bodyPr/>
          <a:lstStyle/>
          <a:p>
            <a:r>
              <a:rPr lang="de-DE" dirty="0"/>
              <a:t>Einflussfaktoren für Mutterkorn - Pflanzenbau</a:t>
            </a:r>
          </a:p>
        </p:txBody>
      </p:sp>
      <p:sp>
        <p:nvSpPr>
          <p:cNvPr id="3" name="Datumsplatzhalter 2">
            <a:extLst>
              <a:ext uri="{FF2B5EF4-FFF2-40B4-BE49-F238E27FC236}">
                <a16:creationId xmlns:a16="http://schemas.microsoft.com/office/drawing/2014/main" id="{AA5238A3-FF50-4252-8FE8-00EB0A4A3946}"/>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FDD9E057-0652-4DE2-AE69-7CAE2C7B39D2}"/>
              </a:ext>
            </a:extLst>
          </p:cNvPr>
          <p:cNvSpPr>
            <a:spLocks noGrp="1"/>
          </p:cNvSpPr>
          <p:nvPr>
            <p:ph type="sldNum" sz="quarter" idx="12"/>
          </p:nvPr>
        </p:nvSpPr>
        <p:spPr/>
        <p:txBody>
          <a:bodyPr/>
          <a:lstStyle/>
          <a:p>
            <a:fld id="{C8B4615F-D40A-4928-AE16-954CA1637D05}" type="slidenum">
              <a:rPr lang="de-DE" smtClean="0"/>
              <a:pPr/>
              <a:t>102</a:t>
            </a:fld>
            <a:endParaRPr lang="de-DE" dirty="0"/>
          </a:p>
        </p:txBody>
      </p:sp>
      <p:sp>
        <p:nvSpPr>
          <p:cNvPr id="7" name="Inhaltsplatzhalter 2">
            <a:extLst>
              <a:ext uri="{FF2B5EF4-FFF2-40B4-BE49-F238E27FC236}">
                <a16:creationId xmlns:a16="http://schemas.microsoft.com/office/drawing/2014/main" id="{006C2F0B-7FCD-4C07-97F1-4693F2664739}"/>
              </a:ext>
            </a:extLst>
          </p:cNvPr>
          <p:cNvSpPr txBox="1">
            <a:spLocks/>
          </p:cNvSpPr>
          <p:nvPr/>
        </p:nvSpPr>
        <p:spPr>
          <a:xfrm>
            <a:off x="536123" y="4170864"/>
            <a:ext cx="8068326" cy="2354480"/>
          </a:xfrm>
          <a:prstGeom prst="rect">
            <a:avLst/>
          </a:prstGeom>
          <a:solidFill>
            <a:schemeClr val="accent6">
              <a:lumMod val="40000"/>
              <a:lumOff val="60000"/>
              <a:alpha val="80000"/>
            </a:schemeClr>
          </a:solidFill>
        </p:spPr>
        <p:txBody>
          <a:bodyPr vert="horz" lIns="0" tIns="0" rIns="0" bIns="0" rtlCol="0">
            <a:noAutofit/>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de-DE" dirty="0">
                <a:solidFill>
                  <a:prstClr val="black"/>
                </a:solidFill>
              </a:rPr>
              <a:t>verzögerte, verlängerte oder ungleichmäßige Blüte </a:t>
            </a:r>
            <a:br>
              <a:rPr lang="de-DE" dirty="0">
                <a:solidFill>
                  <a:prstClr val="black"/>
                </a:solidFill>
              </a:rPr>
            </a:br>
            <a:r>
              <a:rPr lang="de-DE" dirty="0">
                <a:solidFill>
                  <a:prstClr val="black"/>
                </a:solidFill>
              </a:rPr>
              <a:t>erhöht das Mutterkornrisiko</a:t>
            </a:r>
          </a:p>
          <a:p>
            <a:pPr>
              <a:buClrTx/>
            </a:pPr>
            <a:r>
              <a:rPr lang="de-DE" dirty="0" err="1">
                <a:solidFill>
                  <a:prstClr val="black"/>
                </a:solidFill>
              </a:rPr>
              <a:t>Zwiewuchs</a:t>
            </a:r>
            <a:r>
              <a:rPr lang="de-DE" dirty="0">
                <a:solidFill>
                  <a:prstClr val="black"/>
                </a:solidFill>
              </a:rPr>
              <a:t> vorbeugen &amp; Blühverzögerung vermeiden</a:t>
            </a:r>
          </a:p>
          <a:p>
            <a:pPr lvl="1">
              <a:buClr>
                <a:schemeClr val="bg2"/>
              </a:buClr>
            </a:pPr>
            <a:r>
              <a:rPr lang="de-DE" sz="1600" dirty="0">
                <a:solidFill>
                  <a:prstClr val="black"/>
                </a:solidFill>
              </a:rPr>
              <a:t>nicht zu geringe Aussaatstärke &amp; ausgewogene N-Düngung</a:t>
            </a:r>
          </a:p>
          <a:p>
            <a:pPr lvl="1">
              <a:buClr>
                <a:schemeClr val="bg2"/>
              </a:buClr>
            </a:pPr>
            <a:r>
              <a:rPr lang="de-DE" sz="1600" dirty="0">
                <a:solidFill>
                  <a:prstClr val="black"/>
                </a:solidFill>
              </a:rPr>
              <a:t>standort- und witterungsangepasster Einsatz von Wachstumsreglern</a:t>
            </a:r>
          </a:p>
          <a:p>
            <a:pPr lvl="1">
              <a:buClr>
                <a:schemeClr val="bg2"/>
              </a:buClr>
            </a:pPr>
            <a:r>
              <a:rPr lang="de-DE" sz="1600" dirty="0">
                <a:solidFill>
                  <a:prstClr val="black"/>
                </a:solidFill>
              </a:rPr>
              <a:t>ausreichend breite Fahrgassen</a:t>
            </a:r>
          </a:p>
          <a:p>
            <a:pPr lvl="1">
              <a:buClr>
                <a:schemeClr val="bg2"/>
              </a:buClr>
            </a:pPr>
            <a:r>
              <a:rPr lang="de-DE" sz="1600" dirty="0">
                <a:solidFill>
                  <a:prstClr val="black"/>
                </a:solidFill>
              </a:rPr>
              <a:t>unnötiges Befahren des Bestandes vermeiden</a:t>
            </a:r>
          </a:p>
        </p:txBody>
      </p:sp>
      <p:grpSp>
        <p:nvGrpSpPr>
          <p:cNvPr id="17" name="Gruppieren 16">
            <a:extLst>
              <a:ext uri="{FF2B5EF4-FFF2-40B4-BE49-F238E27FC236}">
                <a16:creationId xmlns:a16="http://schemas.microsoft.com/office/drawing/2014/main" id="{09FD0D1A-E9EC-4F25-A13D-19D64451E663}"/>
              </a:ext>
            </a:extLst>
          </p:cNvPr>
          <p:cNvGrpSpPr/>
          <p:nvPr/>
        </p:nvGrpSpPr>
        <p:grpSpPr>
          <a:xfrm>
            <a:off x="6845872" y="2255670"/>
            <a:ext cx="1188318" cy="638398"/>
            <a:chOff x="0" y="718677"/>
            <a:chExt cx="1188318" cy="638398"/>
          </a:xfrm>
        </p:grpSpPr>
        <p:sp>
          <p:nvSpPr>
            <p:cNvPr id="18" name="Trapezoid 17">
              <a:extLst>
                <a:ext uri="{FF2B5EF4-FFF2-40B4-BE49-F238E27FC236}">
                  <a16:creationId xmlns:a16="http://schemas.microsoft.com/office/drawing/2014/main" id="{A019AAE6-21D8-4312-A69E-D6DF1B47ABC7}"/>
                </a:ext>
              </a:extLst>
            </p:cNvPr>
            <p:cNvSpPr/>
            <p:nvPr/>
          </p:nvSpPr>
          <p:spPr>
            <a:xfrm>
              <a:off x="0" y="718677"/>
              <a:ext cx="1188318"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Trapezoid 4">
              <a:extLst>
                <a:ext uri="{FF2B5EF4-FFF2-40B4-BE49-F238E27FC236}">
                  <a16:creationId xmlns:a16="http://schemas.microsoft.com/office/drawing/2014/main" id="{CC3DDC19-1FC2-48D0-9E60-3096DCBB1E34}"/>
                </a:ext>
              </a:extLst>
            </p:cNvPr>
            <p:cNvSpPr txBox="1"/>
            <p:nvPr/>
          </p:nvSpPr>
          <p:spPr>
            <a:xfrm>
              <a:off x="207955" y="718677"/>
              <a:ext cx="772407"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Standort</a:t>
              </a:r>
              <a:endParaRPr lang="de-DE" sz="2400" kern="1200" dirty="0"/>
            </a:p>
          </p:txBody>
        </p:sp>
      </p:grpSp>
      <p:grpSp>
        <p:nvGrpSpPr>
          <p:cNvPr id="20" name="Gruppieren 19">
            <a:extLst>
              <a:ext uri="{FF2B5EF4-FFF2-40B4-BE49-F238E27FC236}">
                <a16:creationId xmlns:a16="http://schemas.microsoft.com/office/drawing/2014/main" id="{43FB4074-4D4C-4CCD-80D4-17A4A986A047}"/>
              </a:ext>
            </a:extLst>
          </p:cNvPr>
          <p:cNvGrpSpPr/>
          <p:nvPr/>
        </p:nvGrpSpPr>
        <p:grpSpPr>
          <a:xfrm>
            <a:off x="7142950" y="1617272"/>
            <a:ext cx="594159" cy="638398"/>
            <a:chOff x="1555063" y="0"/>
            <a:chExt cx="594159" cy="638398"/>
          </a:xfrm>
        </p:grpSpPr>
        <p:sp>
          <p:nvSpPr>
            <p:cNvPr id="21" name="Trapezoid 20">
              <a:extLst>
                <a:ext uri="{FF2B5EF4-FFF2-40B4-BE49-F238E27FC236}">
                  <a16:creationId xmlns:a16="http://schemas.microsoft.com/office/drawing/2014/main" id="{FE100703-908E-4695-8C95-B5FFDEE63D44}"/>
                </a:ext>
              </a:extLst>
            </p:cNvPr>
            <p:cNvSpPr/>
            <p:nvPr/>
          </p:nvSpPr>
          <p:spPr>
            <a:xfrm>
              <a:off x="1555063" y="0"/>
              <a:ext cx="594159" cy="638398"/>
            </a:xfrm>
            <a:prstGeom prst="trapezoid">
              <a:avLst>
                <a:gd name="adj" fmla="val 50000"/>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Trapezoid 4">
              <a:extLst>
                <a:ext uri="{FF2B5EF4-FFF2-40B4-BE49-F238E27FC236}">
                  <a16:creationId xmlns:a16="http://schemas.microsoft.com/office/drawing/2014/main" id="{E8F7D76A-81BE-4A47-9720-29C8B3D96EB3}"/>
                </a:ext>
              </a:extLst>
            </p:cNvPr>
            <p:cNvSpPr txBox="1"/>
            <p:nvPr/>
          </p:nvSpPr>
          <p:spPr>
            <a:xfrm>
              <a:off x="1555063" y="0"/>
              <a:ext cx="594159"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r>
                <a:rPr lang="de-DE" sz="900" kern="1200" dirty="0"/>
                <a:t>Witterung</a:t>
              </a:r>
              <a:endParaRPr lang="de-DE" sz="2400" kern="1200" dirty="0"/>
            </a:p>
          </p:txBody>
        </p:sp>
      </p:grpSp>
      <p:grpSp>
        <p:nvGrpSpPr>
          <p:cNvPr id="23" name="Gruppieren 22">
            <a:extLst>
              <a:ext uri="{FF2B5EF4-FFF2-40B4-BE49-F238E27FC236}">
                <a16:creationId xmlns:a16="http://schemas.microsoft.com/office/drawing/2014/main" id="{068232A1-056E-4BEC-A679-CC9E06051391}"/>
              </a:ext>
            </a:extLst>
          </p:cNvPr>
          <p:cNvGrpSpPr/>
          <p:nvPr/>
        </p:nvGrpSpPr>
        <p:grpSpPr>
          <a:xfrm>
            <a:off x="6548790" y="2894068"/>
            <a:ext cx="1782477" cy="638398"/>
            <a:chOff x="0" y="970135"/>
            <a:chExt cx="1782477" cy="638398"/>
          </a:xfrm>
        </p:grpSpPr>
        <p:sp>
          <p:nvSpPr>
            <p:cNvPr id="24" name="Trapezoid 23">
              <a:extLst>
                <a:ext uri="{FF2B5EF4-FFF2-40B4-BE49-F238E27FC236}">
                  <a16:creationId xmlns:a16="http://schemas.microsoft.com/office/drawing/2014/main" id="{D82CA52A-28D3-4E68-8DB4-082A1D16EF05}"/>
                </a:ext>
              </a:extLst>
            </p:cNvPr>
            <p:cNvSpPr/>
            <p:nvPr/>
          </p:nvSpPr>
          <p:spPr>
            <a:xfrm>
              <a:off x="0" y="970135"/>
              <a:ext cx="1782477"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Trapezoid 4">
              <a:extLst>
                <a:ext uri="{FF2B5EF4-FFF2-40B4-BE49-F238E27FC236}">
                  <a16:creationId xmlns:a16="http://schemas.microsoft.com/office/drawing/2014/main" id="{2B264384-72ED-4131-8442-26D4DC7380D0}"/>
                </a:ext>
              </a:extLst>
            </p:cNvPr>
            <p:cNvSpPr txBox="1"/>
            <p:nvPr/>
          </p:nvSpPr>
          <p:spPr>
            <a:xfrm>
              <a:off x="311933" y="970135"/>
              <a:ext cx="1158610"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Pflanzenbau</a:t>
              </a:r>
              <a:endParaRPr lang="de-DE" sz="2400" kern="1200" dirty="0"/>
            </a:p>
          </p:txBody>
        </p:sp>
      </p:grpSp>
      <p:sp>
        <p:nvSpPr>
          <p:cNvPr id="26" name="Fußzeilenplatzhalter 7">
            <a:extLst>
              <a:ext uri="{FF2B5EF4-FFF2-40B4-BE49-F238E27FC236}">
                <a16:creationId xmlns:a16="http://schemas.microsoft.com/office/drawing/2014/main" id="{245FE7F9-FEEB-4E36-A979-1A3BA0BE357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8720232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22C2620-3A60-4DED-8787-0431738B76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8799" y="1412875"/>
            <a:ext cx="8084310" cy="4032349"/>
          </a:xfrm>
          <a:prstGeom prst="rect">
            <a:avLst/>
          </a:prstGeom>
        </p:spPr>
      </p:pic>
      <p:sp>
        <p:nvSpPr>
          <p:cNvPr id="2" name="Titel 1">
            <a:extLst>
              <a:ext uri="{FF2B5EF4-FFF2-40B4-BE49-F238E27FC236}">
                <a16:creationId xmlns:a16="http://schemas.microsoft.com/office/drawing/2014/main" id="{A504BA57-92D6-4B10-ABCD-F5B3BA7DEAC7}"/>
              </a:ext>
            </a:extLst>
          </p:cNvPr>
          <p:cNvSpPr>
            <a:spLocks noGrp="1"/>
          </p:cNvSpPr>
          <p:nvPr>
            <p:ph type="title"/>
          </p:nvPr>
        </p:nvSpPr>
        <p:spPr/>
        <p:txBody>
          <a:bodyPr/>
          <a:lstStyle/>
          <a:p>
            <a:r>
              <a:rPr lang="de-DE" dirty="0"/>
              <a:t>Einflussfaktoren für Mutterkorn - Sortenwahl</a:t>
            </a:r>
          </a:p>
        </p:txBody>
      </p:sp>
      <p:sp>
        <p:nvSpPr>
          <p:cNvPr id="3" name="Datumsplatzhalter 2">
            <a:extLst>
              <a:ext uri="{FF2B5EF4-FFF2-40B4-BE49-F238E27FC236}">
                <a16:creationId xmlns:a16="http://schemas.microsoft.com/office/drawing/2014/main" id="{689F7B5E-5D07-43FA-B49C-BE33831E8D0D}"/>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503BE39D-F6BE-491D-8DEC-5DECB259AF1F}"/>
              </a:ext>
            </a:extLst>
          </p:cNvPr>
          <p:cNvSpPr>
            <a:spLocks noGrp="1"/>
          </p:cNvSpPr>
          <p:nvPr>
            <p:ph type="sldNum" sz="quarter" idx="12"/>
          </p:nvPr>
        </p:nvSpPr>
        <p:spPr/>
        <p:txBody>
          <a:bodyPr/>
          <a:lstStyle/>
          <a:p>
            <a:fld id="{C8B4615F-D40A-4928-AE16-954CA1637D05}" type="slidenum">
              <a:rPr lang="de-DE" smtClean="0"/>
              <a:pPr/>
              <a:t>103</a:t>
            </a:fld>
            <a:endParaRPr lang="de-DE" dirty="0"/>
          </a:p>
        </p:txBody>
      </p:sp>
      <p:sp>
        <p:nvSpPr>
          <p:cNvPr id="9" name="Inhaltsplatzhalter 2">
            <a:extLst>
              <a:ext uri="{FF2B5EF4-FFF2-40B4-BE49-F238E27FC236}">
                <a16:creationId xmlns:a16="http://schemas.microsoft.com/office/drawing/2014/main" id="{E7A1A3EF-97D6-4860-ACBF-96F019CA045E}"/>
              </a:ext>
            </a:extLst>
          </p:cNvPr>
          <p:cNvSpPr txBox="1">
            <a:spLocks/>
          </p:cNvSpPr>
          <p:nvPr/>
        </p:nvSpPr>
        <p:spPr>
          <a:xfrm>
            <a:off x="539552" y="5445224"/>
            <a:ext cx="8088794" cy="1078682"/>
          </a:xfrm>
          <a:prstGeom prst="rect">
            <a:avLst/>
          </a:prstGeom>
          <a:solidFill>
            <a:srgbClr val="D7C8A6">
              <a:alpha val="80000"/>
            </a:srgbClr>
          </a:solidFill>
        </p:spPr>
        <p:txBody>
          <a:bodyPr vert="horz" lIns="0" tIns="0" rIns="0" bIns="0" rtlCol="0">
            <a:noAutofit/>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de-DE" dirty="0">
                <a:solidFill>
                  <a:prstClr val="black"/>
                </a:solidFill>
              </a:rPr>
              <a:t>Pollenschüttungsvermögen der Sorten</a:t>
            </a:r>
          </a:p>
          <a:p>
            <a:pPr lvl="1">
              <a:buClr>
                <a:schemeClr val="bg2"/>
              </a:buClr>
            </a:pPr>
            <a:r>
              <a:rPr lang="de-DE" sz="1600" dirty="0">
                <a:solidFill>
                  <a:prstClr val="black"/>
                </a:solidFill>
              </a:rPr>
              <a:t>Verbesserung des Pollenangebots durch den Anbau von </a:t>
            </a:r>
            <a:r>
              <a:rPr lang="de-DE" sz="1600" cap="small" dirty="0" err="1">
                <a:solidFill>
                  <a:prstClr val="black"/>
                </a:solidFill>
              </a:rPr>
              <a:t>PollenPlus</a:t>
            </a:r>
            <a:r>
              <a:rPr lang="de-DE" sz="1600" baseline="30000" dirty="0">
                <a:solidFill>
                  <a:prstClr val="black"/>
                </a:solidFill>
              </a:rPr>
              <a:t>®</a:t>
            </a:r>
            <a:r>
              <a:rPr lang="de-DE" sz="1600" dirty="0">
                <a:solidFill>
                  <a:prstClr val="black"/>
                </a:solidFill>
              </a:rPr>
              <a:t>-Hybriden mit einer geringen Anfälligkeit gegenüber Mutterkorn</a:t>
            </a:r>
          </a:p>
        </p:txBody>
      </p:sp>
      <p:grpSp>
        <p:nvGrpSpPr>
          <p:cNvPr id="20" name="Gruppieren 19">
            <a:extLst>
              <a:ext uri="{FF2B5EF4-FFF2-40B4-BE49-F238E27FC236}">
                <a16:creationId xmlns:a16="http://schemas.microsoft.com/office/drawing/2014/main" id="{DCA870B4-19A7-4F07-A619-94E812FFC7DE}"/>
              </a:ext>
            </a:extLst>
          </p:cNvPr>
          <p:cNvGrpSpPr/>
          <p:nvPr/>
        </p:nvGrpSpPr>
        <p:grpSpPr>
          <a:xfrm>
            <a:off x="6251709" y="3532466"/>
            <a:ext cx="2376637" cy="638398"/>
            <a:chOff x="16789" y="1915195"/>
            <a:chExt cx="2376637" cy="638398"/>
          </a:xfrm>
          <a:solidFill>
            <a:schemeClr val="accent6">
              <a:lumMod val="75000"/>
            </a:schemeClr>
          </a:solidFill>
        </p:grpSpPr>
        <p:sp>
          <p:nvSpPr>
            <p:cNvPr id="21" name="Trapezoid 20">
              <a:extLst>
                <a:ext uri="{FF2B5EF4-FFF2-40B4-BE49-F238E27FC236}">
                  <a16:creationId xmlns:a16="http://schemas.microsoft.com/office/drawing/2014/main" id="{B2FE12CA-AAE6-451D-917A-48A921B35A3E}"/>
                </a:ext>
              </a:extLst>
            </p:cNvPr>
            <p:cNvSpPr/>
            <p:nvPr/>
          </p:nvSpPr>
          <p:spPr>
            <a:xfrm>
              <a:off x="16789" y="1915195"/>
              <a:ext cx="2376637" cy="638398"/>
            </a:xfrm>
            <a:prstGeom prst="trapezoid">
              <a:avLst>
                <a:gd name="adj" fmla="val 46535"/>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rapezoid 4">
              <a:extLst>
                <a:ext uri="{FF2B5EF4-FFF2-40B4-BE49-F238E27FC236}">
                  <a16:creationId xmlns:a16="http://schemas.microsoft.com/office/drawing/2014/main" id="{61608881-02DC-421E-B2B0-AA6CD0C2A57D}"/>
                </a:ext>
              </a:extLst>
            </p:cNvPr>
            <p:cNvSpPr txBox="1"/>
            <p:nvPr/>
          </p:nvSpPr>
          <p:spPr>
            <a:xfrm>
              <a:off x="415911" y="1915195"/>
              <a:ext cx="1544814" cy="6383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Sortenwahl</a:t>
              </a:r>
              <a:endParaRPr lang="de-DE" sz="2400" b="1" kern="1200" dirty="0"/>
            </a:p>
          </p:txBody>
        </p:sp>
      </p:grpSp>
      <p:grpSp>
        <p:nvGrpSpPr>
          <p:cNvPr id="32" name="Gruppieren 31">
            <a:extLst>
              <a:ext uri="{FF2B5EF4-FFF2-40B4-BE49-F238E27FC236}">
                <a16:creationId xmlns:a16="http://schemas.microsoft.com/office/drawing/2014/main" id="{3496C9CC-E038-41AC-9ABE-1BAD32DFA0A8}"/>
              </a:ext>
            </a:extLst>
          </p:cNvPr>
          <p:cNvGrpSpPr/>
          <p:nvPr/>
        </p:nvGrpSpPr>
        <p:grpSpPr>
          <a:xfrm>
            <a:off x="6845872" y="2255670"/>
            <a:ext cx="1188318" cy="638398"/>
            <a:chOff x="0" y="718677"/>
            <a:chExt cx="1188318" cy="638398"/>
          </a:xfrm>
        </p:grpSpPr>
        <p:sp>
          <p:nvSpPr>
            <p:cNvPr id="33" name="Trapezoid 32">
              <a:extLst>
                <a:ext uri="{FF2B5EF4-FFF2-40B4-BE49-F238E27FC236}">
                  <a16:creationId xmlns:a16="http://schemas.microsoft.com/office/drawing/2014/main" id="{29188100-2BF5-46B4-9F3A-4F1B61082812}"/>
                </a:ext>
              </a:extLst>
            </p:cNvPr>
            <p:cNvSpPr/>
            <p:nvPr/>
          </p:nvSpPr>
          <p:spPr>
            <a:xfrm>
              <a:off x="0" y="718677"/>
              <a:ext cx="1188318"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Trapezoid 4">
              <a:extLst>
                <a:ext uri="{FF2B5EF4-FFF2-40B4-BE49-F238E27FC236}">
                  <a16:creationId xmlns:a16="http://schemas.microsoft.com/office/drawing/2014/main" id="{091BDE01-2D99-4A31-8809-F1027D72C0C1}"/>
                </a:ext>
              </a:extLst>
            </p:cNvPr>
            <p:cNvSpPr txBox="1"/>
            <p:nvPr/>
          </p:nvSpPr>
          <p:spPr>
            <a:xfrm>
              <a:off x="207955" y="718677"/>
              <a:ext cx="772407"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Standort</a:t>
              </a:r>
              <a:endParaRPr lang="de-DE" sz="2400" kern="1200" dirty="0"/>
            </a:p>
          </p:txBody>
        </p:sp>
      </p:grpSp>
      <p:grpSp>
        <p:nvGrpSpPr>
          <p:cNvPr id="35" name="Gruppieren 34">
            <a:extLst>
              <a:ext uri="{FF2B5EF4-FFF2-40B4-BE49-F238E27FC236}">
                <a16:creationId xmlns:a16="http://schemas.microsoft.com/office/drawing/2014/main" id="{A384BECE-707A-4AB6-8AA6-EDE33CE21A2D}"/>
              </a:ext>
            </a:extLst>
          </p:cNvPr>
          <p:cNvGrpSpPr/>
          <p:nvPr/>
        </p:nvGrpSpPr>
        <p:grpSpPr>
          <a:xfrm>
            <a:off x="7142950" y="1617272"/>
            <a:ext cx="594159" cy="638398"/>
            <a:chOff x="1555063" y="0"/>
            <a:chExt cx="594159" cy="638398"/>
          </a:xfrm>
        </p:grpSpPr>
        <p:sp>
          <p:nvSpPr>
            <p:cNvPr id="36" name="Trapezoid 35">
              <a:extLst>
                <a:ext uri="{FF2B5EF4-FFF2-40B4-BE49-F238E27FC236}">
                  <a16:creationId xmlns:a16="http://schemas.microsoft.com/office/drawing/2014/main" id="{E2F29D3A-2055-441A-8C23-3FFE24C2F829}"/>
                </a:ext>
              </a:extLst>
            </p:cNvPr>
            <p:cNvSpPr/>
            <p:nvPr/>
          </p:nvSpPr>
          <p:spPr>
            <a:xfrm>
              <a:off x="1555063" y="0"/>
              <a:ext cx="594159" cy="638398"/>
            </a:xfrm>
            <a:prstGeom prst="trapezoid">
              <a:avLst>
                <a:gd name="adj" fmla="val 50000"/>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Trapezoid 4">
              <a:extLst>
                <a:ext uri="{FF2B5EF4-FFF2-40B4-BE49-F238E27FC236}">
                  <a16:creationId xmlns:a16="http://schemas.microsoft.com/office/drawing/2014/main" id="{D5C89E41-C034-40E8-A38B-6158058A80C4}"/>
                </a:ext>
              </a:extLst>
            </p:cNvPr>
            <p:cNvSpPr txBox="1"/>
            <p:nvPr/>
          </p:nvSpPr>
          <p:spPr>
            <a:xfrm>
              <a:off x="1555063" y="0"/>
              <a:ext cx="594159"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r>
                <a:rPr lang="de-DE" sz="900" kern="1200" dirty="0"/>
                <a:t>Witterung</a:t>
              </a:r>
              <a:endParaRPr lang="de-DE" sz="2400" kern="1200" dirty="0"/>
            </a:p>
          </p:txBody>
        </p:sp>
      </p:grpSp>
      <p:grpSp>
        <p:nvGrpSpPr>
          <p:cNvPr id="38" name="Gruppieren 37">
            <a:extLst>
              <a:ext uri="{FF2B5EF4-FFF2-40B4-BE49-F238E27FC236}">
                <a16:creationId xmlns:a16="http://schemas.microsoft.com/office/drawing/2014/main" id="{EAABCB99-80BA-4C3E-A421-94055A19CB25}"/>
              </a:ext>
            </a:extLst>
          </p:cNvPr>
          <p:cNvGrpSpPr/>
          <p:nvPr/>
        </p:nvGrpSpPr>
        <p:grpSpPr>
          <a:xfrm>
            <a:off x="6548790" y="2894068"/>
            <a:ext cx="1782477" cy="638398"/>
            <a:chOff x="0" y="970135"/>
            <a:chExt cx="1782477" cy="638398"/>
          </a:xfrm>
        </p:grpSpPr>
        <p:sp>
          <p:nvSpPr>
            <p:cNvPr id="39" name="Trapezoid 38">
              <a:extLst>
                <a:ext uri="{FF2B5EF4-FFF2-40B4-BE49-F238E27FC236}">
                  <a16:creationId xmlns:a16="http://schemas.microsoft.com/office/drawing/2014/main" id="{A6604F65-F012-459A-9C79-CB8E62690EBF}"/>
                </a:ext>
              </a:extLst>
            </p:cNvPr>
            <p:cNvSpPr/>
            <p:nvPr/>
          </p:nvSpPr>
          <p:spPr>
            <a:xfrm>
              <a:off x="0" y="970135"/>
              <a:ext cx="1782477" cy="638398"/>
            </a:xfrm>
            <a:prstGeom prst="trapezoid">
              <a:avLst>
                <a:gd name="adj" fmla="val 46535"/>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Trapezoid 4">
              <a:extLst>
                <a:ext uri="{FF2B5EF4-FFF2-40B4-BE49-F238E27FC236}">
                  <a16:creationId xmlns:a16="http://schemas.microsoft.com/office/drawing/2014/main" id="{FC84A1E0-DE39-498F-815D-19F3ED58E05A}"/>
                </a:ext>
              </a:extLst>
            </p:cNvPr>
            <p:cNvSpPr txBox="1"/>
            <p:nvPr/>
          </p:nvSpPr>
          <p:spPr>
            <a:xfrm>
              <a:off x="311933" y="970135"/>
              <a:ext cx="1158610"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Pflanzenbau</a:t>
              </a:r>
              <a:endParaRPr lang="de-DE" sz="2400" kern="1200" dirty="0"/>
            </a:p>
          </p:txBody>
        </p:sp>
      </p:grpSp>
      <p:sp>
        <p:nvSpPr>
          <p:cNvPr id="23" name="Fußzeilenplatzhalter 7">
            <a:extLst>
              <a:ext uri="{FF2B5EF4-FFF2-40B4-BE49-F238E27FC236}">
                <a16:creationId xmlns:a16="http://schemas.microsoft.com/office/drawing/2014/main" id="{F250B545-A45B-4F6A-945F-FE675BC16618}"/>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6337136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BF4B2-1C22-423D-8264-CD3481946B8A}"/>
              </a:ext>
            </a:extLst>
          </p:cNvPr>
          <p:cNvSpPr>
            <a:spLocks noGrp="1"/>
          </p:cNvSpPr>
          <p:nvPr>
            <p:ph type="title"/>
          </p:nvPr>
        </p:nvSpPr>
        <p:spPr/>
        <p:txBody>
          <a:bodyPr/>
          <a:lstStyle/>
          <a:p>
            <a:r>
              <a:rPr lang="de-DE" dirty="0"/>
              <a:t>Erkennen alle den deutlichen Unterschied?</a:t>
            </a:r>
            <a:endParaRPr lang="de-DE" dirty="0">
              <a:highlight>
                <a:srgbClr val="FFFF00"/>
              </a:highlight>
            </a:endParaRPr>
          </a:p>
        </p:txBody>
      </p:sp>
      <p:pic>
        <p:nvPicPr>
          <p:cNvPr id="7" name="Picture 2">
            <a:extLst>
              <a:ext uri="{FF2B5EF4-FFF2-40B4-BE49-F238E27FC236}">
                <a16:creationId xmlns:a16="http://schemas.microsoft.com/office/drawing/2014/main" id="{526A3DBC-B150-4048-B479-FF620CCE2F53}"/>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540022" y="1413594"/>
            <a:ext cx="3960541"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umsplatzhalter 3">
            <a:extLst>
              <a:ext uri="{FF2B5EF4-FFF2-40B4-BE49-F238E27FC236}">
                <a16:creationId xmlns:a16="http://schemas.microsoft.com/office/drawing/2014/main" id="{4C10AE7D-5179-4485-83CC-F39942A7910C}"/>
              </a:ext>
            </a:extLst>
          </p:cNvPr>
          <p:cNvSpPr>
            <a:spLocks noGrp="1"/>
          </p:cNvSpPr>
          <p:nvPr>
            <p:ph type="dt" sz="half" idx="10"/>
          </p:nvPr>
        </p:nvSpPr>
        <p:spPr/>
        <p:txBody>
          <a:bodyPr/>
          <a:lstStyle/>
          <a:p>
            <a:fld id="{62339254-6D16-40C6-9BDB-183F602108F8}" type="datetime1">
              <a:rPr lang="de-DE" smtClean="0"/>
              <a:t>13.01.2022</a:t>
            </a:fld>
            <a:endParaRPr lang="de-DE" dirty="0"/>
          </a:p>
        </p:txBody>
      </p:sp>
      <p:sp>
        <p:nvSpPr>
          <p:cNvPr id="6" name="Foliennummernplatzhalter 5">
            <a:extLst>
              <a:ext uri="{FF2B5EF4-FFF2-40B4-BE49-F238E27FC236}">
                <a16:creationId xmlns:a16="http://schemas.microsoft.com/office/drawing/2014/main" id="{DC79C8A4-3799-491B-983D-12E5A2914A8E}"/>
              </a:ext>
            </a:extLst>
          </p:cNvPr>
          <p:cNvSpPr>
            <a:spLocks noGrp="1"/>
          </p:cNvSpPr>
          <p:nvPr>
            <p:ph type="sldNum" sz="quarter" idx="12"/>
          </p:nvPr>
        </p:nvSpPr>
        <p:spPr/>
        <p:txBody>
          <a:bodyPr/>
          <a:lstStyle/>
          <a:p>
            <a:fld id="{AF37DF20-EDB0-4B2C-BB00-AEF0D14163FC}" type="slidenum">
              <a:rPr lang="de-DE" smtClean="0"/>
              <a:pPr/>
              <a:t>104</a:t>
            </a:fld>
            <a:endParaRPr lang="de-DE" dirty="0"/>
          </a:p>
        </p:txBody>
      </p:sp>
      <p:sp>
        <p:nvSpPr>
          <p:cNvPr id="10" name="Rectangle 3">
            <a:extLst>
              <a:ext uri="{FF2B5EF4-FFF2-40B4-BE49-F238E27FC236}">
                <a16:creationId xmlns:a16="http://schemas.microsoft.com/office/drawing/2014/main" id="{CA6ED4B2-6802-4C44-8704-72A3CC071260}"/>
              </a:ext>
            </a:extLst>
          </p:cNvPr>
          <p:cNvSpPr txBox="1">
            <a:spLocks noChangeArrowheads="1"/>
          </p:cNvSpPr>
          <p:nvPr/>
        </p:nvSpPr>
        <p:spPr bwMode="auto">
          <a:xfrm>
            <a:off x="6012440" y="4725504"/>
            <a:ext cx="2520000" cy="719720"/>
          </a:xfrm>
          <a:prstGeom prst="rect">
            <a:avLst/>
          </a:prstGeom>
          <a:solidFill>
            <a:srgbClr val="EFEFEF">
              <a:alpha val="74902"/>
            </a:srgbClr>
          </a:solidFill>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sz="2000">
                <a:solidFill>
                  <a:schemeClr val="tx1"/>
                </a:solidFill>
                <a:latin typeface="+mn-lt"/>
              </a:defRPr>
            </a:lvl2pPr>
            <a:lvl3pPr marL="1143000" indent="-228600" algn="l" rtl="0" eaLnBrk="1" fontAlgn="base" hangingPunct="1">
              <a:spcBef>
                <a:spcPct val="20000"/>
              </a:spcBef>
              <a:spcAft>
                <a:spcPct val="0"/>
              </a:spcAft>
              <a:buSzPct val="80000"/>
              <a:buChar char="•"/>
              <a:defRPr sz="2000">
                <a:solidFill>
                  <a:schemeClr val="tx1"/>
                </a:solidFill>
                <a:latin typeface="+mn-lt"/>
              </a:defRPr>
            </a:lvl3pPr>
            <a:lvl4pPr marL="1562100" indent="-228600" algn="l" rtl="0" eaLnBrk="1" fontAlgn="base" hangingPunct="1">
              <a:spcBef>
                <a:spcPct val="20000"/>
              </a:spcBef>
              <a:spcAft>
                <a:spcPct val="0"/>
              </a:spcAft>
              <a:buFont typeface="Times" pitchFamily="18" charset="0"/>
              <a:buChar char="•"/>
              <a:defRPr sz="2000">
                <a:solidFill>
                  <a:schemeClr val="tx1"/>
                </a:solidFill>
                <a:latin typeface="+mn-lt"/>
              </a:defRPr>
            </a:lvl4pPr>
            <a:lvl5pPr marL="1981200" indent="-228600" algn="l" rtl="0" eaLnBrk="1" fontAlgn="base" hangingPunct="1">
              <a:spcBef>
                <a:spcPct val="20000"/>
              </a:spcBef>
              <a:spcAft>
                <a:spcPct val="0"/>
              </a:spcAft>
              <a:buFont typeface="Times" pitchFamily="18" charset="0"/>
              <a:buChar char="•"/>
              <a:defRPr sz="2000">
                <a:solidFill>
                  <a:schemeClr val="tx1"/>
                </a:solidFill>
                <a:latin typeface="+mn-lt"/>
              </a:defRPr>
            </a:lvl5pPr>
            <a:lvl6pPr marL="2438400" indent="-228600" algn="l" rtl="0" eaLnBrk="1" fontAlgn="base" hangingPunct="1">
              <a:spcBef>
                <a:spcPct val="20000"/>
              </a:spcBef>
              <a:spcAft>
                <a:spcPct val="0"/>
              </a:spcAft>
              <a:buFont typeface="Times" pitchFamily="18" charset="0"/>
              <a:buChar char="•"/>
              <a:defRPr sz="2000">
                <a:solidFill>
                  <a:schemeClr val="tx1"/>
                </a:solidFill>
                <a:latin typeface="+mn-lt"/>
              </a:defRPr>
            </a:lvl6pPr>
            <a:lvl7pPr marL="2895600" indent="-228600" algn="l" rtl="0" eaLnBrk="1" fontAlgn="base" hangingPunct="1">
              <a:spcBef>
                <a:spcPct val="20000"/>
              </a:spcBef>
              <a:spcAft>
                <a:spcPct val="0"/>
              </a:spcAft>
              <a:buFont typeface="Times" pitchFamily="18" charset="0"/>
              <a:buChar char="•"/>
              <a:defRPr sz="2000">
                <a:solidFill>
                  <a:schemeClr val="tx1"/>
                </a:solidFill>
                <a:latin typeface="+mn-lt"/>
              </a:defRPr>
            </a:lvl7pPr>
            <a:lvl8pPr marL="3352800" indent="-228600" algn="l" rtl="0" eaLnBrk="1" fontAlgn="base" hangingPunct="1">
              <a:spcBef>
                <a:spcPct val="20000"/>
              </a:spcBef>
              <a:spcAft>
                <a:spcPct val="0"/>
              </a:spcAft>
              <a:buFont typeface="Times" pitchFamily="18" charset="0"/>
              <a:buChar char="•"/>
              <a:defRPr sz="2000">
                <a:solidFill>
                  <a:schemeClr val="tx1"/>
                </a:solidFill>
                <a:latin typeface="+mn-lt"/>
              </a:defRPr>
            </a:lvl8pPr>
            <a:lvl9pPr marL="3810000" indent="-228600" algn="l" rtl="0" eaLnBrk="1" fontAlgn="base" hangingPunct="1">
              <a:spcBef>
                <a:spcPct val="20000"/>
              </a:spcBef>
              <a:spcAft>
                <a:spcPct val="0"/>
              </a:spcAft>
              <a:buFont typeface="Times" pitchFamily="18" charset="0"/>
              <a:buChar char="•"/>
              <a:defRPr sz="2000">
                <a:solidFill>
                  <a:schemeClr val="tx1"/>
                </a:solidFill>
                <a:latin typeface="+mn-lt"/>
              </a:defRPr>
            </a:lvl9pPr>
          </a:lstStyle>
          <a:p>
            <a:pPr marL="0" indent="0" algn="ctr">
              <a:spcBef>
                <a:spcPts val="600"/>
              </a:spcBef>
              <a:buClr>
                <a:schemeClr val="tx2"/>
              </a:buClr>
              <a:buNone/>
            </a:pPr>
            <a:r>
              <a:rPr lang="de-DE" sz="1800" dirty="0">
                <a:latin typeface="+mj-lt"/>
              </a:rPr>
              <a:t>Sorte mit </a:t>
            </a:r>
            <a:r>
              <a:rPr lang="de-DE" sz="1800" b="1" dirty="0">
                <a:solidFill>
                  <a:schemeClr val="tx2"/>
                </a:solidFill>
                <a:latin typeface="+mj-lt"/>
              </a:rPr>
              <a:t>starker</a:t>
            </a:r>
            <a:r>
              <a:rPr lang="de-DE" sz="1800" dirty="0">
                <a:latin typeface="+mj-lt"/>
              </a:rPr>
              <a:t> </a:t>
            </a:r>
            <a:br>
              <a:rPr lang="de-DE" sz="1800" dirty="0">
                <a:latin typeface="+mj-lt"/>
              </a:rPr>
            </a:br>
            <a:r>
              <a:rPr lang="de-DE" sz="1800" dirty="0">
                <a:latin typeface="+mj-lt"/>
              </a:rPr>
              <a:t>Pollenschüttung</a:t>
            </a:r>
          </a:p>
        </p:txBody>
      </p:sp>
      <p:pic>
        <p:nvPicPr>
          <p:cNvPr id="11" name="Picture 2">
            <a:extLst>
              <a:ext uri="{FF2B5EF4-FFF2-40B4-BE49-F238E27FC236}">
                <a16:creationId xmlns:a16="http://schemas.microsoft.com/office/drawing/2014/main" id="{643A7FC0-050C-4F9B-9FE9-6E84E5EF3FE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3438" y="1412875"/>
            <a:ext cx="3960541"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a:extLst>
              <a:ext uri="{FF2B5EF4-FFF2-40B4-BE49-F238E27FC236}">
                <a16:creationId xmlns:a16="http://schemas.microsoft.com/office/drawing/2014/main" id="{12103552-B6E4-4059-A129-13DAD23FA09D}"/>
              </a:ext>
            </a:extLst>
          </p:cNvPr>
          <p:cNvSpPr txBox="1">
            <a:spLocks noChangeArrowheads="1"/>
          </p:cNvSpPr>
          <p:nvPr/>
        </p:nvSpPr>
        <p:spPr bwMode="auto">
          <a:xfrm>
            <a:off x="530622" y="2637272"/>
            <a:ext cx="2520000" cy="719720"/>
          </a:xfrm>
          <a:prstGeom prst="rect">
            <a:avLst/>
          </a:prstGeom>
          <a:solidFill>
            <a:srgbClr val="EFEFEF">
              <a:alpha val="74902"/>
            </a:srgbClr>
          </a:solidFill>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sz="2000">
                <a:solidFill>
                  <a:schemeClr val="tx1"/>
                </a:solidFill>
                <a:latin typeface="+mn-lt"/>
              </a:defRPr>
            </a:lvl2pPr>
            <a:lvl3pPr marL="1143000" indent="-228600" algn="l" rtl="0" eaLnBrk="1" fontAlgn="base" hangingPunct="1">
              <a:spcBef>
                <a:spcPct val="20000"/>
              </a:spcBef>
              <a:spcAft>
                <a:spcPct val="0"/>
              </a:spcAft>
              <a:buSzPct val="80000"/>
              <a:buChar char="•"/>
              <a:defRPr sz="2000">
                <a:solidFill>
                  <a:schemeClr val="tx1"/>
                </a:solidFill>
                <a:latin typeface="+mn-lt"/>
              </a:defRPr>
            </a:lvl3pPr>
            <a:lvl4pPr marL="1562100" indent="-228600" algn="l" rtl="0" eaLnBrk="1" fontAlgn="base" hangingPunct="1">
              <a:spcBef>
                <a:spcPct val="20000"/>
              </a:spcBef>
              <a:spcAft>
                <a:spcPct val="0"/>
              </a:spcAft>
              <a:buFont typeface="Times" pitchFamily="18" charset="0"/>
              <a:buChar char="•"/>
              <a:defRPr sz="2000">
                <a:solidFill>
                  <a:schemeClr val="tx1"/>
                </a:solidFill>
                <a:latin typeface="+mn-lt"/>
              </a:defRPr>
            </a:lvl4pPr>
            <a:lvl5pPr marL="1981200" indent="-228600" algn="l" rtl="0" eaLnBrk="1" fontAlgn="base" hangingPunct="1">
              <a:spcBef>
                <a:spcPct val="20000"/>
              </a:spcBef>
              <a:spcAft>
                <a:spcPct val="0"/>
              </a:spcAft>
              <a:buFont typeface="Times" pitchFamily="18" charset="0"/>
              <a:buChar char="•"/>
              <a:defRPr sz="2000">
                <a:solidFill>
                  <a:schemeClr val="tx1"/>
                </a:solidFill>
                <a:latin typeface="+mn-lt"/>
              </a:defRPr>
            </a:lvl5pPr>
            <a:lvl6pPr marL="2438400" indent="-228600" algn="l" rtl="0" eaLnBrk="1" fontAlgn="base" hangingPunct="1">
              <a:spcBef>
                <a:spcPct val="20000"/>
              </a:spcBef>
              <a:spcAft>
                <a:spcPct val="0"/>
              </a:spcAft>
              <a:buFont typeface="Times" pitchFamily="18" charset="0"/>
              <a:buChar char="•"/>
              <a:defRPr sz="2000">
                <a:solidFill>
                  <a:schemeClr val="tx1"/>
                </a:solidFill>
                <a:latin typeface="+mn-lt"/>
              </a:defRPr>
            </a:lvl6pPr>
            <a:lvl7pPr marL="2895600" indent="-228600" algn="l" rtl="0" eaLnBrk="1" fontAlgn="base" hangingPunct="1">
              <a:spcBef>
                <a:spcPct val="20000"/>
              </a:spcBef>
              <a:spcAft>
                <a:spcPct val="0"/>
              </a:spcAft>
              <a:buFont typeface="Times" pitchFamily="18" charset="0"/>
              <a:buChar char="•"/>
              <a:defRPr sz="2000">
                <a:solidFill>
                  <a:schemeClr val="tx1"/>
                </a:solidFill>
                <a:latin typeface="+mn-lt"/>
              </a:defRPr>
            </a:lvl7pPr>
            <a:lvl8pPr marL="3352800" indent="-228600" algn="l" rtl="0" eaLnBrk="1" fontAlgn="base" hangingPunct="1">
              <a:spcBef>
                <a:spcPct val="20000"/>
              </a:spcBef>
              <a:spcAft>
                <a:spcPct val="0"/>
              </a:spcAft>
              <a:buFont typeface="Times" pitchFamily="18" charset="0"/>
              <a:buChar char="•"/>
              <a:defRPr sz="2000">
                <a:solidFill>
                  <a:schemeClr val="tx1"/>
                </a:solidFill>
                <a:latin typeface="+mn-lt"/>
              </a:defRPr>
            </a:lvl8pPr>
            <a:lvl9pPr marL="3810000" indent="-228600" algn="l" rtl="0" eaLnBrk="1" fontAlgn="base" hangingPunct="1">
              <a:spcBef>
                <a:spcPct val="20000"/>
              </a:spcBef>
              <a:spcAft>
                <a:spcPct val="0"/>
              </a:spcAft>
              <a:buFont typeface="Times" pitchFamily="18" charset="0"/>
              <a:buChar char="•"/>
              <a:defRPr sz="2000">
                <a:solidFill>
                  <a:schemeClr val="tx1"/>
                </a:solidFill>
                <a:latin typeface="+mn-lt"/>
              </a:defRPr>
            </a:lvl9pPr>
          </a:lstStyle>
          <a:p>
            <a:pPr marL="0" indent="0" algn="ctr">
              <a:spcBef>
                <a:spcPts val="600"/>
              </a:spcBef>
              <a:buClr>
                <a:srgbClr val="FF6C00"/>
              </a:buClr>
              <a:buFontTx/>
              <a:buNone/>
            </a:pPr>
            <a:r>
              <a:rPr lang="de-DE" sz="1800" dirty="0">
                <a:solidFill>
                  <a:prstClr val="black"/>
                </a:solidFill>
              </a:rPr>
              <a:t>Sorte mit </a:t>
            </a:r>
            <a:r>
              <a:rPr lang="de-DE" sz="1800" b="1" dirty="0">
                <a:solidFill>
                  <a:prstClr val="black"/>
                </a:solidFill>
              </a:rPr>
              <a:t>schwacher</a:t>
            </a:r>
            <a:r>
              <a:rPr lang="de-DE" sz="1800" dirty="0">
                <a:solidFill>
                  <a:prstClr val="black"/>
                </a:solidFill>
              </a:rPr>
              <a:t> Pollenschüttung</a:t>
            </a:r>
          </a:p>
        </p:txBody>
      </p:sp>
      <p:sp>
        <p:nvSpPr>
          <p:cNvPr id="14" name="Rectangle 3">
            <a:extLst>
              <a:ext uri="{FF2B5EF4-FFF2-40B4-BE49-F238E27FC236}">
                <a16:creationId xmlns:a16="http://schemas.microsoft.com/office/drawing/2014/main" id="{D8728E80-2E79-4D28-BD18-472354F69C94}"/>
              </a:ext>
            </a:extLst>
          </p:cNvPr>
          <p:cNvSpPr txBox="1">
            <a:spLocks noChangeArrowheads="1"/>
          </p:cNvSpPr>
          <p:nvPr/>
        </p:nvSpPr>
        <p:spPr bwMode="auto">
          <a:xfrm>
            <a:off x="6081918" y="4257092"/>
            <a:ext cx="2520000" cy="719720"/>
          </a:xfrm>
          <a:prstGeom prst="rect">
            <a:avLst/>
          </a:prstGeom>
          <a:solidFill>
            <a:srgbClr val="EFEFEF">
              <a:alpha val="74902"/>
            </a:srgbClr>
          </a:solidFill>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sz="2000">
                <a:solidFill>
                  <a:schemeClr val="tx1"/>
                </a:solidFill>
                <a:latin typeface="+mn-lt"/>
              </a:defRPr>
            </a:lvl2pPr>
            <a:lvl3pPr marL="1143000" indent="-228600" algn="l" rtl="0" eaLnBrk="1" fontAlgn="base" hangingPunct="1">
              <a:spcBef>
                <a:spcPct val="20000"/>
              </a:spcBef>
              <a:spcAft>
                <a:spcPct val="0"/>
              </a:spcAft>
              <a:buSzPct val="80000"/>
              <a:buChar char="•"/>
              <a:defRPr sz="2000">
                <a:solidFill>
                  <a:schemeClr val="tx1"/>
                </a:solidFill>
                <a:latin typeface="+mn-lt"/>
              </a:defRPr>
            </a:lvl3pPr>
            <a:lvl4pPr marL="1562100" indent="-228600" algn="l" rtl="0" eaLnBrk="1" fontAlgn="base" hangingPunct="1">
              <a:spcBef>
                <a:spcPct val="20000"/>
              </a:spcBef>
              <a:spcAft>
                <a:spcPct val="0"/>
              </a:spcAft>
              <a:buFont typeface="Times" pitchFamily="18" charset="0"/>
              <a:buChar char="•"/>
              <a:defRPr sz="2000">
                <a:solidFill>
                  <a:schemeClr val="tx1"/>
                </a:solidFill>
                <a:latin typeface="+mn-lt"/>
              </a:defRPr>
            </a:lvl4pPr>
            <a:lvl5pPr marL="1981200" indent="-228600" algn="l" rtl="0" eaLnBrk="1" fontAlgn="base" hangingPunct="1">
              <a:spcBef>
                <a:spcPct val="20000"/>
              </a:spcBef>
              <a:spcAft>
                <a:spcPct val="0"/>
              </a:spcAft>
              <a:buFont typeface="Times" pitchFamily="18" charset="0"/>
              <a:buChar char="•"/>
              <a:defRPr sz="2000">
                <a:solidFill>
                  <a:schemeClr val="tx1"/>
                </a:solidFill>
                <a:latin typeface="+mn-lt"/>
              </a:defRPr>
            </a:lvl5pPr>
            <a:lvl6pPr marL="2438400" indent="-228600" algn="l" rtl="0" eaLnBrk="1" fontAlgn="base" hangingPunct="1">
              <a:spcBef>
                <a:spcPct val="20000"/>
              </a:spcBef>
              <a:spcAft>
                <a:spcPct val="0"/>
              </a:spcAft>
              <a:buFont typeface="Times" pitchFamily="18" charset="0"/>
              <a:buChar char="•"/>
              <a:defRPr sz="2000">
                <a:solidFill>
                  <a:schemeClr val="tx1"/>
                </a:solidFill>
                <a:latin typeface="+mn-lt"/>
              </a:defRPr>
            </a:lvl6pPr>
            <a:lvl7pPr marL="2895600" indent="-228600" algn="l" rtl="0" eaLnBrk="1" fontAlgn="base" hangingPunct="1">
              <a:spcBef>
                <a:spcPct val="20000"/>
              </a:spcBef>
              <a:spcAft>
                <a:spcPct val="0"/>
              </a:spcAft>
              <a:buFont typeface="Times" pitchFamily="18" charset="0"/>
              <a:buChar char="•"/>
              <a:defRPr sz="2000">
                <a:solidFill>
                  <a:schemeClr val="tx1"/>
                </a:solidFill>
                <a:latin typeface="+mn-lt"/>
              </a:defRPr>
            </a:lvl7pPr>
            <a:lvl8pPr marL="3352800" indent="-228600" algn="l" rtl="0" eaLnBrk="1" fontAlgn="base" hangingPunct="1">
              <a:spcBef>
                <a:spcPct val="20000"/>
              </a:spcBef>
              <a:spcAft>
                <a:spcPct val="0"/>
              </a:spcAft>
              <a:buFont typeface="Times" pitchFamily="18" charset="0"/>
              <a:buChar char="•"/>
              <a:defRPr sz="2000">
                <a:solidFill>
                  <a:schemeClr val="tx1"/>
                </a:solidFill>
                <a:latin typeface="+mn-lt"/>
              </a:defRPr>
            </a:lvl8pPr>
            <a:lvl9pPr marL="3810000" indent="-228600" algn="l" rtl="0" eaLnBrk="1" fontAlgn="base" hangingPunct="1">
              <a:spcBef>
                <a:spcPct val="20000"/>
              </a:spcBef>
              <a:spcAft>
                <a:spcPct val="0"/>
              </a:spcAft>
              <a:buFont typeface="Times" pitchFamily="18" charset="0"/>
              <a:buChar char="•"/>
              <a:defRPr sz="2000">
                <a:solidFill>
                  <a:schemeClr val="tx1"/>
                </a:solidFill>
                <a:latin typeface="+mn-lt"/>
              </a:defRPr>
            </a:lvl9pPr>
          </a:lstStyle>
          <a:p>
            <a:pPr marL="0" indent="0" algn="ctr">
              <a:spcBef>
                <a:spcPts val="600"/>
              </a:spcBef>
              <a:buClr>
                <a:srgbClr val="FF6C00"/>
              </a:buClr>
              <a:buFontTx/>
              <a:buNone/>
            </a:pPr>
            <a:r>
              <a:rPr lang="de-DE" sz="1800" dirty="0">
                <a:solidFill>
                  <a:prstClr val="black"/>
                </a:solidFill>
              </a:rPr>
              <a:t>Sorte mit </a:t>
            </a:r>
            <a:r>
              <a:rPr lang="de-DE" sz="1800" b="1" dirty="0">
                <a:solidFill>
                  <a:schemeClr val="accent6">
                    <a:lumMod val="75000"/>
                  </a:schemeClr>
                </a:solidFill>
              </a:rPr>
              <a:t>starker</a:t>
            </a:r>
            <a:r>
              <a:rPr lang="de-DE" sz="1800" dirty="0">
                <a:solidFill>
                  <a:prstClr val="black"/>
                </a:solidFill>
              </a:rPr>
              <a:t> </a:t>
            </a:r>
            <a:br>
              <a:rPr lang="de-DE" sz="1800" dirty="0">
                <a:solidFill>
                  <a:prstClr val="black"/>
                </a:solidFill>
              </a:rPr>
            </a:br>
            <a:r>
              <a:rPr lang="de-DE" sz="1800" dirty="0">
                <a:solidFill>
                  <a:prstClr val="black"/>
                </a:solidFill>
              </a:rPr>
              <a:t>Pollenschüttung</a:t>
            </a:r>
          </a:p>
        </p:txBody>
      </p:sp>
      <p:sp>
        <p:nvSpPr>
          <p:cNvPr id="13" name="Fußzeilenplatzhalter 7">
            <a:extLst>
              <a:ext uri="{FF2B5EF4-FFF2-40B4-BE49-F238E27FC236}">
                <a16:creationId xmlns:a16="http://schemas.microsoft.com/office/drawing/2014/main" id="{5B9EB499-4E3C-4FAF-95B9-079740B23277}"/>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2631094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1A9A5-A567-42D2-86B8-0B5DC67A0B0F}"/>
              </a:ext>
            </a:extLst>
          </p:cNvPr>
          <p:cNvSpPr>
            <a:spLocks noGrp="1"/>
          </p:cNvSpPr>
          <p:nvPr>
            <p:ph type="title"/>
          </p:nvPr>
        </p:nvSpPr>
        <p:spPr/>
        <p:txBody>
          <a:bodyPr/>
          <a:lstStyle/>
          <a:p>
            <a:r>
              <a:rPr lang="de-DE" dirty="0"/>
              <a:t>Was sind </a:t>
            </a:r>
            <a:r>
              <a:rPr lang="de-DE" dirty="0" err="1"/>
              <a:t>PollenPlus</a:t>
            </a:r>
            <a:r>
              <a:rPr lang="de-DE" dirty="0"/>
              <a:t> Hybride?</a:t>
            </a:r>
          </a:p>
        </p:txBody>
      </p:sp>
      <p:sp>
        <p:nvSpPr>
          <p:cNvPr id="8" name="Inhaltsplatzhalter 7">
            <a:extLst>
              <a:ext uri="{FF2B5EF4-FFF2-40B4-BE49-F238E27FC236}">
                <a16:creationId xmlns:a16="http://schemas.microsoft.com/office/drawing/2014/main" id="{F5D60009-CF5E-4DF2-B47C-A97655E9DDDC}"/>
              </a:ext>
            </a:extLst>
          </p:cNvPr>
          <p:cNvSpPr>
            <a:spLocks noGrp="1"/>
          </p:cNvSpPr>
          <p:nvPr>
            <p:ph idx="1"/>
          </p:nvPr>
        </p:nvSpPr>
        <p:spPr/>
        <p:txBody>
          <a:bodyPr/>
          <a:lstStyle/>
          <a:p>
            <a:pPr>
              <a:buClrTx/>
            </a:pPr>
            <a:r>
              <a:rPr lang="de-DE" dirty="0"/>
              <a:t>durch Einkreuzen von Genen aus Wildroggen </a:t>
            </a:r>
          </a:p>
          <a:p>
            <a:pPr lvl="1"/>
            <a:r>
              <a:rPr lang="de-DE" dirty="0"/>
              <a:t>deutlich verbesserte Pollenbildung bei Hybridroggen</a:t>
            </a:r>
          </a:p>
          <a:p>
            <a:pPr lvl="1"/>
            <a:r>
              <a:rPr lang="de-DE" dirty="0"/>
              <a:t>schnellere Befruchtung &amp; zügiger </a:t>
            </a:r>
            <a:r>
              <a:rPr lang="de-DE" dirty="0" err="1"/>
              <a:t>Spelzenschluss</a:t>
            </a:r>
            <a:endParaRPr lang="de-DE" dirty="0"/>
          </a:p>
          <a:p>
            <a:pPr lvl="1"/>
            <a:r>
              <a:rPr lang="de-DE" dirty="0"/>
              <a:t>keine Zumischung von Populationsroggen notwendig</a:t>
            </a:r>
          </a:p>
          <a:p>
            <a:pPr lvl="1"/>
            <a:r>
              <a:rPr lang="de-DE" dirty="0"/>
              <a:t>wirksame Reduzierung des Mutterkornbefalls</a:t>
            </a:r>
          </a:p>
          <a:p>
            <a:pPr lvl="1"/>
            <a:r>
              <a:rPr lang="de-DE" dirty="0"/>
              <a:t>60 % der Flächen mit Sorten dieser Technologie</a:t>
            </a:r>
          </a:p>
        </p:txBody>
      </p:sp>
      <p:sp>
        <p:nvSpPr>
          <p:cNvPr id="4" name="Datumsplatzhalter 3">
            <a:extLst>
              <a:ext uri="{FF2B5EF4-FFF2-40B4-BE49-F238E27FC236}">
                <a16:creationId xmlns:a16="http://schemas.microsoft.com/office/drawing/2014/main" id="{36CD6542-D837-42B1-8C63-7613F9D39D7A}"/>
              </a:ext>
            </a:extLst>
          </p:cNvPr>
          <p:cNvSpPr>
            <a:spLocks noGrp="1"/>
          </p:cNvSpPr>
          <p:nvPr>
            <p:ph type="dt" sz="half" idx="10"/>
          </p:nvPr>
        </p:nvSpPr>
        <p:spPr/>
        <p:txBody>
          <a:bodyPr/>
          <a:lstStyle/>
          <a:p>
            <a:fld id="{C92ABD3F-3AA8-4CC5-BDE0-07C279E787AB}" type="datetime1">
              <a:rPr lang="de-DE" smtClean="0"/>
              <a:t>13.01.2022</a:t>
            </a:fld>
            <a:endParaRPr lang="de-DE" dirty="0"/>
          </a:p>
        </p:txBody>
      </p:sp>
      <p:sp>
        <p:nvSpPr>
          <p:cNvPr id="6" name="Foliennummernplatzhalter 5">
            <a:extLst>
              <a:ext uri="{FF2B5EF4-FFF2-40B4-BE49-F238E27FC236}">
                <a16:creationId xmlns:a16="http://schemas.microsoft.com/office/drawing/2014/main" id="{98E72856-C982-4EDB-967C-0087E9E6327F}"/>
              </a:ext>
            </a:extLst>
          </p:cNvPr>
          <p:cNvSpPr>
            <a:spLocks noGrp="1"/>
          </p:cNvSpPr>
          <p:nvPr>
            <p:ph type="sldNum" sz="quarter" idx="12"/>
          </p:nvPr>
        </p:nvSpPr>
        <p:spPr/>
        <p:txBody>
          <a:bodyPr/>
          <a:lstStyle/>
          <a:p>
            <a:fld id="{AF37DF20-EDB0-4B2C-BB00-AEF0D14163FC}" type="slidenum">
              <a:rPr lang="de-DE" smtClean="0"/>
              <a:pPr/>
              <a:t>105</a:t>
            </a:fld>
            <a:endParaRPr lang="de-DE" dirty="0"/>
          </a:p>
        </p:txBody>
      </p:sp>
      <p:sp>
        <p:nvSpPr>
          <p:cNvPr id="12" name="Oval 6">
            <a:extLst>
              <a:ext uri="{FF2B5EF4-FFF2-40B4-BE49-F238E27FC236}">
                <a16:creationId xmlns:a16="http://schemas.microsoft.com/office/drawing/2014/main" id="{7DF3239C-356B-4256-BB94-D017860362F2}"/>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a:noFill/>
                </a:ln>
                <a:solidFill>
                  <a:schemeClr val="bg1"/>
                </a:solidFill>
                <a:effectLst/>
                <a:uLnTx/>
                <a:uFillTx/>
                <a:latin typeface="Arial"/>
              </a:rPr>
              <a:t>Exkurs:</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err="1">
                <a:solidFill>
                  <a:schemeClr val="bg1"/>
                </a:solidFill>
                <a:latin typeface="Arial"/>
              </a:rPr>
              <a:t>PollenPlus</a:t>
            </a:r>
            <a:r>
              <a:rPr lang="de-DE" sz="1200" b="1" kern="0" dirty="0">
                <a:solidFill>
                  <a:schemeClr val="bg1"/>
                </a:solidFill>
                <a:latin typeface="Arial"/>
              </a:rPr>
              <a:t>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Hybride</a:t>
            </a:r>
            <a:endParaRPr kumimoji="0" lang="de-DE" sz="1200" b="1" i="0" u="none" strike="noStrike" kern="0" cap="none" spc="0" normalizeH="0" baseline="0" noProof="0" dirty="0">
              <a:ln>
                <a:noFill/>
              </a:ln>
              <a:solidFill>
                <a:schemeClr val="bg1"/>
              </a:solidFill>
              <a:effectLst/>
              <a:uLnTx/>
              <a:uFillTx/>
              <a:latin typeface="Arial"/>
            </a:endParaRPr>
          </a:p>
        </p:txBody>
      </p:sp>
      <p:pic>
        <p:nvPicPr>
          <p:cNvPr id="9" name="Grafik 8">
            <a:extLst>
              <a:ext uri="{FF2B5EF4-FFF2-40B4-BE49-F238E27FC236}">
                <a16:creationId xmlns:a16="http://schemas.microsoft.com/office/drawing/2014/main" id="{001EE171-B2DF-40A2-A922-F5A436676B03}"/>
              </a:ext>
            </a:extLst>
          </p:cNvPr>
          <p:cNvPicPr>
            <a:picLocks noChangeAspect="1"/>
          </p:cNvPicPr>
          <p:nvPr/>
        </p:nvPicPr>
        <p:blipFill>
          <a:blip r:embed="rId3"/>
          <a:stretch>
            <a:fillRect/>
          </a:stretch>
        </p:blipFill>
        <p:spPr>
          <a:xfrm>
            <a:off x="1890833" y="3619464"/>
            <a:ext cx="5362331" cy="2905161"/>
          </a:xfrm>
          <a:prstGeom prst="rect">
            <a:avLst/>
          </a:prstGeom>
        </p:spPr>
      </p:pic>
      <p:sp>
        <p:nvSpPr>
          <p:cNvPr id="10" name="Fußzeilenplatzhalter 7">
            <a:extLst>
              <a:ext uri="{FF2B5EF4-FFF2-40B4-BE49-F238E27FC236}">
                <a16:creationId xmlns:a16="http://schemas.microsoft.com/office/drawing/2014/main" id="{6C0ADD05-C708-4002-B995-75E62C1531F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1053633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72688-E215-49F0-B9C7-CD34324FF21C}"/>
              </a:ext>
            </a:extLst>
          </p:cNvPr>
          <p:cNvSpPr>
            <a:spLocks noGrp="1"/>
          </p:cNvSpPr>
          <p:nvPr>
            <p:ph type="title"/>
          </p:nvPr>
        </p:nvSpPr>
        <p:spPr/>
        <p:txBody>
          <a:bodyPr/>
          <a:lstStyle/>
          <a:p>
            <a:r>
              <a:rPr lang="de-DE" dirty="0"/>
              <a:t>Schutz vor Mutterkorn durch </a:t>
            </a:r>
            <a:br>
              <a:rPr lang="de-DE" dirty="0"/>
            </a:br>
            <a:r>
              <a:rPr lang="de-DE" dirty="0"/>
              <a:t>die Zumischung von Populationsroggen </a:t>
            </a:r>
          </a:p>
        </p:txBody>
      </p:sp>
      <p:sp>
        <p:nvSpPr>
          <p:cNvPr id="3" name="Inhaltsplatzhalter 2">
            <a:extLst>
              <a:ext uri="{FF2B5EF4-FFF2-40B4-BE49-F238E27FC236}">
                <a16:creationId xmlns:a16="http://schemas.microsoft.com/office/drawing/2014/main" id="{D6163BC9-1CF9-41A8-ABFC-D358B1F72349}"/>
              </a:ext>
            </a:extLst>
          </p:cNvPr>
          <p:cNvSpPr>
            <a:spLocks noGrp="1"/>
          </p:cNvSpPr>
          <p:nvPr>
            <p:ph idx="1"/>
          </p:nvPr>
        </p:nvSpPr>
        <p:spPr/>
        <p:txBody>
          <a:bodyPr/>
          <a:lstStyle/>
          <a:p>
            <a:pPr>
              <a:spcAft>
                <a:spcPts val="0"/>
              </a:spcAft>
              <a:buClrTx/>
            </a:pPr>
            <a:r>
              <a:rPr lang="de-DE" dirty="0"/>
              <a:t>Erhöhter Pollenausstoß wirkt am Besten </a:t>
            </a:r>
            <a:br>
              <a:rPr lang="de-DE" dirty="0"/>
            </a:br>
            <a:r>
              <a:rPr lang="de-DE" dirty="0"/>
              <a:t>zur Vermeidung von Mutterkorn</a:t>
            </a:r>
          </a:p>
          <a:p>
            <a:pPr lvl="1">
              <a:spcAft>
                <a:spcPts val="1200"/>
              </a:spcAft>
            </a:pPr>
            <a:r>
              <a:rPr lang="de-DE" sz="1600" dirty="0"/>
              <a:t>z.B. </a:t>
            </a:r>
            <a:r>
              <a:rPr lang="de-DE" sz="1600" dirty="0" err="1"/>
              <a:t>PollenPlus</a:t>
            </a:r>
            <a:r>
              <a:rPr lang="de-DE" sz="1600" dirty="0"/>
              <a:t> Hybridroggen</a:t>
            </a:r>
          </a:p>
          <a:p>
            <a:pPr>
              <a:buClr>
                <a:schemeClr val="tx1"/>
              </a:buClr>
            </a:pPr>
            <a:r>
              <a:rPr lang="de-DE" dirty="0"/>
              <a:t>Weitere Möglichkeit bietet die Zumischung </a:t>
            </a:r>
            <a:br>
              <a:rPr lang="de-DE" dirty="0"/>
            </a:br>
            <a:r>
              <a:rPr lang="de-DE" dirty="0"/>
              <a:t>von Populationsroggen zum Hybridsaatgut</a:t>
            </a:r>
          </a:p>
          <a:p>
            <a:pPr lvl="1"/>
            <a:r>
              <a:rPr lang="de-DE" dirty="0"/>
              <a:t>sinnvoll bei anfälligen Sorten</a:t>
            </a:r>
          </a:p>
          <a:p>
            <a:pPr lvl="1"/>
            <a:r>
              <a:rPr lang="de-DE" dirty="0"/>
              <a:t>Populationsroggen fungiert </a:t>
            </a:r>
            <a:br>
              <a:rPr lang="de-DE" dirty="0"/>
            </a:br>
            <a:r>
              <a:rPr lang="de-DE" dirty="0"/>
              <a:t>als Pollenspender</a:t>
            </a:r>
          </a:p>
          <a:p>
            <a:pPr lvl="1"/>
            <a:r>
              <a:rPr lang="de-DE" dirty="0"/>
              <a:t>Zumischung von 10% - 15% Populationsroggen</a:t>
            </a:r>
          </a:p>
          <a:p>
            <a:pPr>
              <a:buClr>
                <a:schemeClr val="tx1"/>
              </a:buClr>
            </a:pPr>
            <a:r>
              <a:rPr lang="de-DE" dirty="0"/>
              <a:t>Möglichkeit den Befall um 10% - 12% zu reduzieren</a:t>
            </a:r>
          </a:p>
          <a:p>
            <a:endParaRPr lang="de-DE" dirty="0"/>
          </a:p>
          <a:p>
            <a:pPr>
              <a:buClr>
                <a:schemeClr val="tx1"/>
              </a:buClr>
            </a:pPr>
            <a:r>
              <a:rPr lang="de-DE" dirty="0">
                <a:solidFill>
                  <a:schemeClr val="accent6">
                    <a:lumMod val="75000"/>
                  </a:schemeClr>
                </a:solidFill>
              </a:rPr>
              <a:t>Erfolgt ist </a:t>
            </a:r>
            <a:r>
              <a:rPr lang="de-DE" u="sng" dirty="0">
                <a:solidFill>
                  <a:schemeClr val="accent6">
                    <a:lumMod val="75000"/>
                  </a:schemeClr>
                </a:solidFill>
              </a:rPr>
              <a:t>aber</a:t>
            </a:r>
            <a:r>
              <a:rPr lang="de-DE" dirty="0">
                <a:solidFill>
                  <a:schemeClr val="accent6">
                    <a:lumMod val="75000"/>
                  </a:schemeClr>
                </a:solidFill>
              </a:rPr>
              <a:t> maßgeblich </a:t>
            </a:r>
            <a:br>
              <a:rPr lang="de-DE" dirty="0">
                <a:solidFill>
                  <a:schemeClr val="accent6">
                    <a:lumMod val="75000"/>
                  </a:schemeClr>
                </a:solidFill>
              </a:rPr>
            </a:br>
            <a:r>
              <a:rPr lang="de-DE" dirty="0">
                <a:solidFill>
                  <a:schemeClr val="accent6">
                    <a:lumMod val="75000"/>
                  </a:schemeClr>
                </a:solidFill>
              </a:rPr>
              <a:t>von einem gleichzeitigem Blühverlauf beider Sorten abhängig</a:t>
            </a:r>
          </a:p>
        </p:txBody>
      </p:sp>
      <p:sp>
        <p:nvSpPr>
          <p:cNvPr id="4" name="Datumsplatzhalter 3">
            <a:extLst>
              <a:ext uri="{FF2B5EF4-FFF2-40B4-BE49-F238E27FC236}">
                <a16:creationId xmlns:a16="http://schemas.microsoft.com/office/drawing/2014/main" id="{164C3C9B-380A-4E89-97FF-CDB2EA8F2A30}"/>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8176D858-93EA-4A03-9400-89CB9C5F983A}"/>
              </a:ext>
            </a:extLst>
          </p:cNvPr>
          <p:cNvSpPr>
            <a:spLocks noGrp="1"/>
          </p:cNvSpPr>
          <p:nvPr>
            <p:ph type="sldNum" sz="quarter" idx="12"/>
          </p:nvPr>
        </p:nvSpPr>
        <p:spPr/>
        <p:txBody>
          <a:bodyPr/>
          <a:lstStyle/>
          <a:p>
            <a:fld id="{AF37DF20-EDB0-4B2C-BB00-AEF0D14163FC}" type="slidenum">
              <a:rPr lang="de-DE" smtClean="0"/>
              <a:pPr/>
              <a:t>106</a:t>
            </a:fld>
            <a:endParaRPr lang="de-DE" dirty="0"/>
          </a:p>
        </p:txBody>
      </p:sp>
      <p:sp>
        <p:nvSpPr>
          <p:cNvPr id="7" name="Textfeld 6">
            <a:extLst>
              <a:ext uri="{FF2B5EF4-FFF2-40B4-BE49-F238E27FC236}">
                <a16:creationId xmlns:a16="http://schemas.microsoft.com/office/drawing/2014/main" id="{95EC5D5A-E6F1-4BFE-A967-6FFEAA7C2B81}"/>
              </a:ext>
            </a:extLst>
          </p:cNvPr>
          <p:cNvSpPr txBox="1"/>
          <p:nvPr/>
        </p:nvSpPr>
        <p:spPr>
          <a:xfrm>
            <a:off x="4921427" y="6293793"/>
            <a:ext cx="3888432" cy="230832"/>
          </a:xfrm>
          <a:prstGeom prst="rect">
            <a:avLst/>
          </a:prstGeom>
          <a:noFill/>
        </p:spPr>
        <p:txBody>
          <a:bodyPr wrap="square" rtlCol="0">
            <a:spAutoFit/>
          </a:bodyPr>
          <a:lstStyle/>
          <a:p>
            <a:r>
              <a:rPr lang="de-DE" sz="900" dirty="0"/>
              <a:t>(Land und Forst, Juni 2015, Dr. Bernd </a:t>
            </a:r>
            <a:r>
              <a:rPr lang="de-DE" sz="900" dirty="0" err="1"/>
              <a:t>Rodemann</a:t>
            </a:r>
            <a:r>
              <a:rPr lang="de-DE" sz="900" dirty="0"/>
              <a:t>, JKI, Braunschweig)</a:t>
            </a:r>
          </a:p>
        </p:txBody>
      </p:sp>
      <p:pic>
        <p:nvPicPr>
          <p:cNvPr id="9" name="Grafik 8">
            <a:extLst>
              <a:ext uri="{FF2B5EF4-FFF2-40B4-BE49-F238E27FC236}">
                <a16:creationId xmlns:a16="http://schemas.microsoft.com/office/drawing/2014/main" id="{5CAC1B1B-600A-44EF-8F49-FFCFC16028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20072" y="1769089"/>
            <a:ext cx="3384178" cy="2091959"/>
          </a:xfrm>
          <a:prstGeom prst="rect">
            <a:avLst/>
          </a:prstGeom>
        </p:spPr>
      </p:pic>
      <p:sp>
        <p:nvSpPr>
          <p:cNvPr id="11" name="Fußzeilenplatzhalter 7">
            <a:extLst>
              <a:ext uri="{FF2B5EF4-FFF2-40B4-BE49-F238E27FC236}">
                <a16:creationId xmlns:a16="http://schemas.microsoft.com/office/drawing/2014/main" id="{D9AC323D-1574-439D-B781-0031827DE11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1837430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9BA18-B05F-4F4A-8BD5-3AD1EC2DA8B6}"/>
              </a:ext>
            </a:extLst>
          </p:cNvPr>
          <p:cNvSpPr>
            <a:spLocks noGrp="1"/>
          </p:cNvSpPr>
          <p:nvPr>
            <p:ph type="title"/>
          </p:nvPr>
        </p:nvSpPr>
        <p:spPr/>
        <p:txBody>
          <a:bodyPr/>
          <a:lstStyle/>
          <a:p>
            <a:r>
              <a:rPr lang="de-DE" dirty="0"/>
              <a:t>Braunrost</a:t>
            </a:r>
          </a:p>
        </p:txBody>
      </p:sp>
      <p:sp>
        <p:nvSpPr>
          <p:cNvPr id="3" name="Inhaltsplatzhalter 2">
            <a:extLst>
              <a:ext uri="{FF2B5EF4-FFF2-40B4-BE49-F238E27FC236}">
                <a16:creationId xmlns:a16="http://schemas.microsoft.com/office/drawing/2014/main" id="{A11841CC-11D3-4B21-A441-5B7046A186CF}"/>
              </a:ext>
            </a:extLst>
          </p:cNvPr>
          <p:cNvSpPr>
            <a:spLocks noGrp="1"/>
          </p:cNvSpPr>
          <p:nvPr>
            <p:ph idx="1"/>
          </p:nvPr>
        </p:nvSpPr>
        <p:spPr>
          <a:xfrm>
            <a:off x="539749" y="1412875"/>
            <a:ext cx="6408515" cy="5111750"/>
          </a:xfrm>
        </p:spPr>
        <p:txBody>
          <a:bodyPr/>
          <a:lstStyle/>
          <a:p>
            <a:pPr>
              <a:lnSpc>
                <a:spcPct val="150000"/>
              </a:lnSpc>
              <a:buClrTx/>
            </a:pPr>
            <a:r>
              <a:rPr lang="de-DE" dirty="0"/>
              <a:t>wichtigste Krankheit im Roggenbau</a:t>
            </a:r>
          </a:p>
          <a:p>
            <a:pPr>
              <a:lnSpc>
                <a:spcPct val="150000"/>
              </a:lnSpc>
              <a:buClrTx/>
            </a:pPr>
            <a:r>
              <a:rPr lang="de-DE" dirty="0"/>
              <a:t>beeinträchtigt Kornertrag &amp; Kornqualität</a:t>
            </a:r>
          </a:p>
          <a:p>
            <a:pPr>
              <a:lnSpc>
                <a:spcPct val="150000"/>
              </a:lnSpc>
              <a:buClrTx/>
            </a:pPr>
            <a:r>
              <a:rPr lang="de-DE" dirty="0" err="1"/>
              <a:t>Befallsausbreitung</a:t>
            </a:r>
            <a:r>
              <a:rPr lang="de-DE" dirty="0"/>
              <a:t> durch Wärme &amp; Feuchtigkeit </a:t>
            </a:r>
          </a:p>
          <a:p>
            <a:pPr>
              <a:buClrTx/>
            </a:pPr>
            <a:r>
              <a:rPr lang="de-DE" dirty="0"/>
              <a:t>Hauptsymptome</a:t>
            </a:r>
          </a:p>
          <a:p>
            <a:pPr lvl="1"/>
            <a:r>
              <a:rPr lang="de-DE" sz="1600" dirty="0"/>
              <a:t>Rostbraune, ovale Pusteln mit pulvrigem Inhalt</a:t>
            </a:r>
          </a:p>
          <a:p>
            <a:pPr lvl="1"/>
            <a:r>
              <a:rPr lang="de-DE" sz="1600" dirty="0"/>
              <a:t>Pusteln umgeben von hellem Hof</a:t>
            </a:r>
          </a:p>
          <a:p>
            <a:pPr>
              <a:buClrTx/>
            </a:pPr>
            <a:r>
              <a:rPr lang="de-DE" dirty="0"/>
              <a:t>Gegenmaßnahmen</a:t>
            </a:r>
          </a:p>
          <a:p>
            <a:pPr lvl="1"/>
            <a:r>
              <a:rPr lang="de-DE" dirty="0"/>
              <a:t>Anbau von weniger anfälligen Sorten</a:t>
            </a:r>
          </a:p>
          <a:p>
            <a:pPr lvl="1"/>
            <a:r>
              <a:rPr lang="de-DE" dirty="0"/>
              <a:t>pflanzenbauliche Vorbeuge </a:t>
            </a:r>
          </a:p>
          <a:p>
            <a:pPr lvl="2"/>
            <a:r>
              <a:rPr lang="de-DE" sz="1600" dirty="0"/>
              <a:t>Vernichtung Ausfallgetreide</a:t>
            </a:r>
          </a:p>
          <a:p>
            <a:pPr lvl="2"/>
            <a:r>
              <a:rPr lang="de-DE" sz="1600" dirty="0"/>
              <a:t>zeitgerechte nicht zu frühe Aussaat</a:t>
            </a:r>
          </a:p>
          <a:p>
            <a:pPr lvl="2"/>
            <a:r>
              <a:rPr lang="de-DE" sz="1600" dirty="0"/>
              <a:t>ausgewogene N-Düngung</a:t>
            </a:r>
          </a:p>
          <a:p>
            <a:pPr lvl="1"/>
            <a:r>
              <a:rPr lang="de-DE" dirty="0"/>
              <a:t>Einsatz von Fungiziden</a:t>
            </a:r>
          </a:p>
          <a:p>
            <a:pPr lvl="1"/>
            <a:endParaRPr lang="de-DE" dirty="0"/>
          </a:p>
        </p:txBody>
      </p:sp>
      <p:sp>
        <p:nvSpPr>
          <p:cNvPr id="4" name="Datumsplatzhalter 3">
            <a:extLst>
              <a:ext uri="{FF2B5EF4-FFF2-40B4-BE49-F238E27FC236}">
                <a16:creationId xmlns:a16="http://schemas.microsoft.com/office/drawing/2014/main" id="{11A88DF1-E87B-4A98-8EE1-AE1881087EDD}"/>
              </a:ext>
            </a:extLst>
          </p:cNvPr>
          <p:cNvSpPr>
            <a:spLocks noGrp="1"/>
          </p:cNvSpPr>
          <p:nvPr>
            <p:ph type="dt" sz="half" idx="10"/>
          </p:nvPr>
        </p:nvSpPr>
        <p:spPr/>
        <p:txBody>
          <a:bodyPr/>
          <a:lstStyle/>
          <a:p>
            <a:fld id="{81A6BCE3-7745-421D-A06F-CD7F4E7154A6}" type="datetime1">
              <a:rPr lang="de-DE" smtClean="0"/>
              <a:t>13.01.2022</a:t>
            </a:fld>
            <a:endParaRPr lang="de-DE" dirty="0"/>
          </a:p>
        </p:txBody>
      </p:sp>
      <p:sp>
        <p:nvSpPr>
          <p:cNvPr id="6" name="Foliennummernplatzhalter 5">
            <a:extLst>
              <a:ext uri="{FF2B5EF4-FFF2-40B4-BE49-F238E27FC236}">
                <a16:creationId xmlns:a16="http://schemas.microsoft.com/office/drawing/2014/main" id="{3F14F96A-4648-47BF-94F3-336B6FEC5F02}"/>
              </a:ext>
            </a:extLst>
          </p:cNvPr>
          <p:cNvSpPr>
            <a:spLocks noGrp="1"/>
          </p:cNvSpPr>
          <p:nvPr>
            <p:ph type="sldNum" sz="quarter" idx="12"/>
          </p:nvPr>
        </p:nvSpPr>
        <p:spPr/>
        <p:txBody>
          <a:bodyPr/>
          <a:lstStyle/>
          <a:p>
            <a:fld id="{AF37DF20-EDB0-4B2C-BB00-AEF0D14163FC}" type="slidenum">
              <a:rPr lang="de-DE" smtClean="0"/>
              <a:pPr/>
              <a:t>107</a:t>
            </a:fld>
            <a:endParaRPr lang="de-DE" dirty="0"/>
          </a:p>
        </p:txBody>
      </p:sp>
      <p:pic>
        <p:nvPicPr>
          <p:cNvPr id="12" name="Grafik 11">
            <a:extLst>
              <a:ext uri="{FF2B5EF4-FFF2-40B4-BE49-F238E27FC236}">
                <a16:creationId xmlns:a16="http://schemas.microsoft.com/office/drawing/2014/main" id="{DF2A0C5A-00E6-4070-945B-1D44F57C92D5}"/>
              </a:ext>
            </a:extLst>
          </p:cNvPr>
          <p:cNvPicPr/>
          <p:nvPr/>
        </p:nvPicPr>
        <p:blipFill>
          <a:blip r:embed="rId3"/>
          <a:stretch>
            <a:fillRect/>
          </a:stretch>
        </p:blipFill>
        <p:spPr>
          <a:xfrm>
            <a:off x="7139955" y="3262486"/>
            <a:ext cx="1485900" cy="1390650"/>
          </a:xfrm>
          <a:prstGeom prst="rect">
            <a:avLst/>
          </a:prstGeom>
        </p:spPr>
      </p:pic>
      <p:pic>
        <p:nvPicPr>
          <p:cNvPr id="13" name="Grafik 12">
            <a:extLst>
              <a:ext uri="{FF2B5EF4-FFF2-40B4-BE49-F238E27FC236}">
                <a16:creationId xmlns:a16="http://schemas.microsoft.com/office/drawing/2014/main" id="{99805A21-9145-4C9C-AA21-E763C0324C0A}"/>
              </a:ext>
            </a:extLst>
          </p:cNvPr>
          <p:cNvPicPr/>
          <p:nvPr/>
        </p:nvPicPr>
        <p:blipFill>
          <a:blip r:embed="rId4"/>
          <a:stretch>
            <a:fillRect/>
          </a:stretch>
        </p:blipFill>
        <p:spPr>
          <a:xfrm>
            <a:off x="7139955" y="1412875"/>
            <a:ext cx="1476375" cy="1362075"/>
          </a:xfrm>
          <a:prstGeom prst="rect">
            <a:avLst/>
          </a:prstGeom>
        </p:spPr>
      </p:pic>
      <p:pic>
        <p:nvPicPr>
          <p:cNvPr id="14" name="Grafik 13">
            <a:extLst>
              <a:ext uri="{FF2B5EF4-FFF2-40B4-BE49-F238E27FC236}">
                <a16:creationId xmlns:a16="http://schemas.microsoft.com/office/drawing/2014/main" id="{63F8F013-5433-404B-8764-9FA07F68B0AC}"/>
              </a:ext>
            </a:extLst>
          </p:cNvPr>
          <p:cNvPicPr/>
          <p:nvPr/>
        </p:nvPicPr>
        <p:blipFill>
          <a:blip r:embed="rId5"/>
          <a:stretch>
            <a:fillRect/>
          </a:stretch>
        </p:blipFill>
        <p:spPr>
          <a:xfrm>
            <a:off x="7168530" y="5172075"/>
            <a:ext cx="1447800" cy="1352550"/>
          </a:xfrm>
          <a:prstGeom prst="rect">
            <a:avLst/>
          </a:prstGeom>
        </p:spPr>
      </p:pic>
      <p:pic>
        <p:nvPicPr>
          <p:cNvPr id="10" name="Inhaltsplatzhalter 8">
            <a:extLst>
              <a:ext uri="{FF2B5EF4-FFF2-40B4-BE49-F238E27FC236}">
                <a16:creationId xmlns:a16="http://schemas.microsoft.com/office/drawing/2014/main" id="{052F7DF9-18C8-4B02-ABF8-41F7A15DA3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1012" y="405981"/>
            <a:ext cx="389755" cy="393409"/>
          </a:xfrm>
          <a:prstGeom prst="rect">
            <a:avLst/>
          </a:prstGeom>
          <a:noFill/>
        </p:spPr>
      </p:pic>
      <p:sp>
        <p:nvSpPr>
          <p:cNvPr id="15" name="Fußzeilenplatzhalter 7">
            <a:extLst>
              <a:ext uri="{FF2B5EF4-FFF2-40B4-BE49-F238E27FC236}">
                <a16:creationId xmlns:a16="http://schemas.microsoft.com/office/drawing/2014/main" id="{B5C6F92E-22B1-4BAC-A136-F62A94EEC43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414120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9164D-1CDF-4515-BFDB-CEBB7B9446B1}"/>
              </a:ext>
            </a:extLst>
          </p:cNvPr>
          <p:cNvSpPr>
            <a:spLocks noGrp="1"/>
          </p:cNvSpPr>
          <p:nvPr>
            <p:ph type="title"/>
          </p:nvPr>
        </p:nvSpPr>
        <p:spPr/>
        <p:txBody>
          <a:bodyPr/>
          <a:lstStyle/>
          <a:p>
            <a:r>
              <a:rPr lang="de-DE" dirty="0"/>
              <a:t>Echter Mehltau</a:t>
            </a:r>
          </a:p>
        </p:txBody>
      </p:sp>
      <p:sp>
        <p:nvSpPr>
          <p:cNvPr id="3" name="Inhaltsplatzhalter 2">
            <a:extLst>
              <a:ext uri="{FF2B5EF4-FFF2-40B4-BE49-F238E27FC236}">
                <a16:creationId xmlns:a16="http://schemas.microsoft.com/office/drawing/2014/main" id="{EB72F500-66E0-4AD5-AA08-8022B21C1A8C}"/>
              </a:ext>
            </a:extLst>
          </p:cNvPr>
          <p:cNvSpPr>
            <a:spLocks noGrp="1"/>
          </p:cNvSpPr>
          <p:nvPr>
            <p:ph idx="1"/>
          </p:nvPr>
        </p:nvSpPr>
        <p:spPr>
          <a:xfrm>
            <a:off x="539749" y="1412875"/>
            <a:ext cx="5832451" cy="5111750"/>
          </a:xfrm>
        </p:spPr>
        <p:txBody>
          <a:bodyPr/>
          <a:lstStyle/>
          <a:p>
            <a:pPr>
              <a:buClrTx/>
            </a:pPr>
            <a:r>
              <a:rPr lang="de-DE" dirty="0"/>
              <a:t>Befall durch spezielle Form des Mehltaus nur auf lebendem Blattgewebe</a:t>
            </a:r>
          </a:p>
          <a:p>
            <a:pPr>
              <a:lnSpc>
                <a:spcPct val="150000"/>
              </a:lnSpc>
              <a:buClrTx/>
            </a:pPr>
            <a:r>
              <a:rPr lang="de-DE" dirty="0"/>
              <a:t>starke Epidemien lokal &amp; im Intensivanbau</a:t>
            </a:r>
          </a:p>
          <a:p>
            <a:pPr>
              <a:lnSpc>
                <a:spcPct val="150000"/>
              </a:lnSpc>
              <a:buClrTx/>
            </a:pPr>
            <a:r>
              <a:rPr lang="de-DE" dirty="0"/>
              <a:t>weißliche &amp; watteartige Belege auf den Blattspreiten</a:t>
            </a:r>
          </a:p>
          <a:p>
            <a:pPr>
              <a:lnSpc>
                <a:spcPct val="150000"/>
              </a:lnSpc>
              <a:buClrTx/>
            </a:pPr>
            <a:r>
              <a:rPr lang="de-DE" dirty="0"/>
              <a:t>Pilz überwintert auf unteren Blattscheiden</a:t>
            </a:r>
          </a:p>
          <a:p>
            <a:pPr>
              <a:lnSpc>
                <a:spcPct val="150000"/>
              </a:lnSpc>
              <a:buClrTx/>
            </a:pPr>
            <a:r>
              <a:rPr lang="de-DE" dirty="0"/>
              <a:t>Befall bei feucht- warmen Wetter</a:t>
            </a:r>
          </a:p>
          <a:p>
            <a:pPr>
              <a:lnSpc>
                <a:spcPct val="150000"/>
              </a:lnSpc>
              <a:buClrTx/>
            </a:pPr>
            <a:r>
              <a:rPr lang="de-DE" dirty="0"/>
              <a:t>Gegenmaßnahmen</a:t>
            </a:r>
          </a:p>
          <a:p>
            <a:pPr lvl="1"/>
            <a:r>
              <a:rPr lang="de-DE" sz="1600" dirty="0"/>
              <a:t>resistente Sorten &amp; nicht zu frühe Aussaat</a:t>
            </a:r>
          </a:p>
          <a:p>
            <a:pPr lvl="1"/>
            <a:r>
              <a:rPr lang="de-DE" sz="1600" dirty="0"/>
              <a:t>N-Überschuss vermeiden &amp; Kalidüngung optimieren</a:t>
            </a:r>
          </a:p>
          <a:p>
            <a:pPr lvl="1"/>
            <a:r>
              <a:rPr lang="de-DE" sz="1600" dirty="0"/>
              <a:t>sorgfältige Einarbeitung von Ernterückständen &amp; Beseitigung von Ausfallgetreide im Herbst</a:t>
            </a:r>
          </a:p>
          <a:p>
            <a:pPr lvl="1"/>
            <a:endParaRPr lang="de-DE" dirty="0"/>
          </a:p>
          <a:p>
            <a:endParaRPr lang="de-DE" dirty="0"/>
          </a:p>
          <a:p>
            <a:endParaRPr lang="de-DE" dirty="0"/>
          </a:p>
        </p:txBody>
      </p:sp>
      <p:sp>
        <p:nvSpPr>
          <p:cNvPr id="4" name="Datumsplatzhalter 3">
            <a:extLst>
              <a:ext uri="{FF2B5EF4-FFF2-40B4-BE49-F238E27FC236}">
                <a16:creationId xmlns:a16="http://schemas.microsoft.com/office/drawing/2014/main" id="{A44A4ECF-CAC5-4847-B7CB-DE06008CF72F}"/>
              </a:ext>
            </a:extLst>
          </p:cNvPr>
          <p:cNvSpPr>
            <a:spLocks noGrp="1"/>
          </p:cNvSpPr>
          <p:nvPr>
            <p:ph type="dt" sz="half" idx="10"/>
          </p:nvPr>
        </p:nvSpPr>
        <p:spPr/>
        <p:txBody>
          <a:bodyPr/>
          <a:lstStyle/>
          <a:p>
            <a:fld id="{BD53F118-6AA5-4080-8552-F81F4B3E3CD9}" type="datetime1">
              <a:rPr lang="de-DE" smtClean="0"/>
              <a:t>13.01.2022</a:t>
            </a:fld>
            <a:endParaRPr lang="de-DE" dirty="0"/>
          </a:p>
        </p:txBody>
      </p:sp>
      <p:sp>
        <p:nvSpPr>
          <p:cNvPr id="6" name="Foliennummernplatzhalter 5">
            <a:extLst>
              <a:ext uri="{FF2B5EF4-FFF2-40B4-BE49-F238E27FC236}">
                <a16:creationId xmlns:a16="http://schemas.microsoft.com/office/drawing/2014/main" id="{0ADDBCF4-0CF9-46AD-80F0-71C26D7DDB02}"/>
              </a:ext>
            </a:extLst>
          </p:cNvPr>
          <p:cNvSpPr>
            <a:spLocks noGrp="1"/>
          </p:cNvSpPr>
          <p:nvPr>
            <p:ph type="sldNum" sz="quarter" idx="12"/>
          </p:nvPr>
        </p:nvSpPr>
        <p:spPr/>
        <p:txBody>
          <a:bodyPr/>
          <a:lstStyle/>
          <a:p>
            <a:fld id="{AF37DF20-EDB0-4B2C-BB00-AEF0D14163FC}" type="slidenum">
              <a:rPr lang="de-DE" smtClean="0"/>
              <a:pPr/>
              <a:t>108</a:t>
            </a:fld>
            <a:endParaRPr lang="de-DE" dirty="0"/>
          </a:p>
        </p:txBody>
      </p:sp>
      <p:pic>
        <p:nvPicPr>
          <p:cNvPr id="8" name="Grafik 7">
            <a:extLst>
              <a:ext uri="{FF2B5EF4-FFF2-40B4-BE49-F238E27FC236}">
                <a16:creationId xmlns:a16="http://schemas.microsoft.com/office/drawing/2014/main" id="{20B04B60-E527-4C58-A4B9-9C72602319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0153" y="1412776"/>
            <a:ext cx="1464295" cy="1405533"/>
          </a:xfrm>
          <a:prstGeom prst="rect">
            <a:avLst/>
          </a:prstGeom>
        </p:spPr>
      </p:pic>
      <p:pic>
        <p:nvPicPr>
          <p:cNvPr id="11" name="Grafik 10">
            <a:extLst>
              <a:ext uri="{FF2B5EF4-FFF2-40B4-BE49-F238E27FC236}">
                <a16:creationId xmlns:a16="http://schemas.microsoft.com/office/drawing/2014/main" id="{55FE1580-4082-4F51-A261-FAAAADD54D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40153" y="3212976"/>
            <a:ext cx="1464295" cy="1405533"/>
          </a:xfrm>
          <a:prstGeom prst="rect">
            <a:avLst/>
          </a:prstGeom>
        </p:spPr>
      </p:pic>
      <p:pic>
        <p:nvPicPr>
          <p:cNvPr id="13" name="Grafik 12">
            <a:extLst>
              <a:ext uri="{FF2B5EF4-FFF2-40B4-BE49-F238E27FC236}">
                <a16:creationId xmlns:a16="http://schemas.microsoft.com/office/drawing/2014/main" id="{DA97F06D-18A5-4674-9C0B-E70918BB02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40351" y="5083087"/>
            <a:ext cx="1464097" cy="1441538"/>
          </a:xfrm>
          <a:prstGeom prst="rect">
            <a:avLst/>
          </a:prstGeom>
        </p:spPr>
      </p:pic>
      <p:pic>
        <p:nvPicPr>
          <p:cNvPr id="10" name="Inhaltsplatzhalter 8">
            <a:extLst>
              <a:ext uri="{FF2B5EF4-FFF2-40B4-BE49-F238E27FC236}">
                <a16:creationId xmlns:a16="http://schemas.microsoft.com/office/drawing/2014/main" id="{170A97B4-1636-4D5B-AD4F-1F62CD595C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1012" y="405981"/>
            <a:ext cx="389755" cy="393409"/>
          </a:xfrm>
          <a:prstGeom prst="rect">
            <a:avLst/>
          </a:prstGeom>
          <a:noFill/>
        </p:spPr>
      </p:pic>
      <p:sp>
        <p:nvSpPr>
          <p:cNvPr id="12" name="Fußzeilenplatzhalter 7">
            <a:extLst>
              <a:ext uri="{FF2B5EF4-FFF2-40B4-BE49-F238E27FC236}">
                <a16:creationId xmlns:a16="http://schemas.microsoft.com/office/drawing/2014/main" id="{069A0921-C177-4C72-8343-BFE67C3B8FC7}"/>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911875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DA946-3503-4CDA-9DEF-24DE923776B6}"/>
              </a:ext>
            </a:extLst>
          </p:cNvPr>
          <p:cNvSpPr>
            <a:spLocks noGrp="1"/>
          </p:cNvSpPr>
          <p:nvPr>
            <p:ph type="title"/>
          </p:nvPr>
        </p:nvSpPr>
        <p:spPr/>
        <p:txBody>
          <a:bodyPr/>
          <a:lstStyle/>
          <a:p>
            <a:r>
              <a:rPr lang="de-DE" dirty="0"/>
              <a:t>Rhynchosporium</a:t>
            </a:r>
          </a:p>
        </p:txBody>
      </p:sp>
      <p:sp>
        <p:nvSpPr>
          <p:cNvPr id="3" name="Inhaltsplatzhalter 2">
            <a:extLst>
              <a:ext uri="{FF2B5EF4-FFF2-40B4-BE49-F238E27FC236}">
                <a16:creationId xmlns:a16="http://schemas.microsoft.com/office/drawing/2014/main" id="{81A7E706-3E2A-4CDF-88CF-C557E4C0EEBD}"/>
              </a:ext>
            </a:extLst>
          </p:cNvPr>
          <p:cNvSpPr>
            <a:spLocks noGrp="1"/>
          </p:cNvSpPr>
          <p:nvPr>
            <p:ph idx="1"/>
          </p:nvPr>
        </p:nvSpPr>
        <p:spPr>
          <a:xfrm>
            <a:off x="539749" y="1412875"/>
            <a:ext cx="5832451" cy="5111750"/>
          </a:xfrm>
        </p:spPr>
        <p:txBody>
          <a:bodyPr/>
          <a:lstStyle/>
          <a:p>
            <a:pPr>
              <a:spcAft>
                <a:spcPts val="1200"/>
              </a:spcAft>
              <a:buClrTx/>
            </a:pPr>
            <a:r>
              <a:rPr lang="de-DE" dirty="0"/>
              <a:t>Befall der unteren Blätter</a:t>
            </a:r>
          </a:p>
          <a:p>
            <a:pPr>
              <a:spcAft>
                <a:spcPts val="1200"/>
              </a:spcAft>
              <a:buClrTx/>
            </a:pPr>
            <a:r>
              <a:rPr lang="de-DE" dirty="0"/>
              <a:t>längliche grau-weiße Flecken &amp; schwach ausgeprägte dunkle Randzone</a:t>
            </a:r>
          </a:p>
          <a:p>
            <a:pPr>
              <a:spcAft>
                <a:spcPts val="1200"/>
              </a:spcAft>
              <a:buClrTx/>
            </a:pPr>
            <a:r>
              <a:rPr lang="de-DE" dirty="0"/>
              <a:t>aufgrund des Längenwachstums </a:t>
            </a:r>
            <a:r>
              <a:rPr lang="de-DE" dirty="0">
                <a:sym typeface="Wingdings" panose="05000000000000000000" pitchFamily="2" charset="2"/>
              </a:rPr>
              <a:t>	   </a:t>
            </a:r>
            <a:r>
              <a:rPr lang="de-DE" dirty="0"/>
              <a:t>  Ausbreitung auf ertragsrelevante Blätter selten</a:t>
            </a:r>
          </a:p>
          <a:p>
            <a:pPr>
              <a:spcAft>
                <a:spcPts val="1200"/>
              </a:spcAft>
              <a:buClrTx/>
            </a:pPr>
            <a:r>
              <a:rPr lang="de-DE" dirty="0" err="1"/>
              <a:t>Hauptbefallsquelle</a:t>
            </a:r>
            <a:r>
              <a:rPr lang="de-DE" dirty="0"/>
              <a:t> sind befallene Ernterückstände auf der Bodenoberfläche</a:t>
            </a:r>
          </a:p>
          <a:p>
            <a:pPr>
              <a:buClrTx/>
            </a:pPr>
            <a:r>
              <a:rPr lang="de-DE" dirty="0"/>
              <a:t>Infektion bei niedrigen Temperaturen, längerer Blattnässe &amp; niedriger Lichtintensität</a:t>
            </a:r>
          </a:p>
          <a:p>
            <a:pPr>
              <a:buClrTx/>
            </a:pPr>
            <a:r>
              <a:rPr lang="de-DE" dirty="0"/>
              <a:t>Gegenmaßnahmen</a:t>
            </a:r>
          </a:p>
          <a:p>
            <a:pPr lvl="1"/>
            <a:r>
              <a:rPr lang="de-DE" sz="1600" dirty="0"/>
              <a:t>Anbau resistenter Sorten &amp; nicht zu frühe Aussaat</a:t>
            </a:r>
          </a:p>
          <a:p>
            <a:pPr lvl="1"/>
            <a:r>
              <a:rPr lang="de-DE" sz="1600" dirty="0"/>
              <a:t>Einarbeitung von Ernterückstände </a:t>
            </a:r>
          </a:p>
          <a:p>
            <a:pPr lvl="1"/>
            <a:r>
              <a:rPr lang="de-DE" sz="1600" dirty="0"/>
              <a:t>Beseitigung von Ausfallgetreide im Herbst</a:t>
            </a:r>
          </a:p>
          <a:p>
            <a:pPr lvl="1"/>
            <a:r>
              <a:rPr lang="de-DE" sz="1600" dirty="0"/>
              <a:t>Direktfolge von Gerste &amp; Roggen vermeiden</a:t>
            </a:r>
          </a:p>
          <a:p>
            <a:pPr lvl="1"/>
            <a:endParaRPr lang="de-DE" dirty="0"/>
          </a:p>
          <a:p>
            <a:endParaRPr lang="de-DE" dirty="0"/>
          </a:p>
        </p:txBody>
      </p:sp>
      <p:sp>
        <p:nvSpPr>
          <p:cNvPr id="4" name="Datumsplatzhalter 3">
            <a:extLst>
              <a:ext uri="{FF2B5EF4-FFF2-40B4-BE49-F238E27FC236}">
                <a16:creationId xmlns:a16="http://schemas.microsoft.com/office/drawing/2014/main" id="{6DD72A60-4DAD-467C-94A3-1039A9AEF56C}"/>
              </a:ext>
            </a:extLst>
          </p:cNvPr>
          <p:cNvSpPr>
            <a:spLocks noGrp="1"/>
          </p:cNvSpPr>
          <p:nvPr>
            <p:ph type="dt" sz="half" idx="10"/>
          </p:nvPr>
        </p:nvSpPr>
        <p:spPr/>
        <p:txBody>
          <a:bodyPr/>
          <a:lstStyle/>
          <a:p>
            <a:fld id="{755AE3EC-8CEE-4662-B32B-174492BA5EB0}" type="datetime1">
              <a:rPr lang="de-DE" smtClean="0"/>
              <a:t>13.01.2022</a:t>
            </a:fld>
            <a:endParaRPr lang="de-DE" dirty="0"/>
          </a:p>
        </p:txBody>
      </p:sp>
      <p:sp>
        <p:nvSpPr>
          <p:cNvPr id="6" name="Foliennummernplatzhalter 5">
            <a:extLst>
              <a:ext uri="{FF2B5EF4-FFF2-40B4-BE49-F238E27FC236}">
                <a16:creationId xmlns:a16="http://schemas.microsoft.com/office/drawing/2014/main" id="{75840066-B8A0-49A7-B5DC-27CF9D13BA7E}"/>
              </a:ext>
            </a:extLst>
          </p:cNvPr>
          <p:cNvSpPr>
            <a:spLocks noGrp="1"/>
          </p:cNvSpPr>
          <p:nvPr>
            <p:ph type="sldNum" sz="quarter" idx="12"/>
          </p:nvPr>
        </p:nvSpPr>
        <p:spPr/>
        <p:txBody>
          <a:bodyPr/>
          <a:lstStyle/>
          <a:p>
            <a:fld id="{AF37DF20-EDB0-4B2C-BB00-AEF0D14163FC}" type="slidenum">
              <a:rPr lang="de-DE" smtClean="0"/>
              <a:pPr/>
              <a:t>109</a:t>
            </a:fld>
            <a:endParaRPr lang="de-DE" dirty="0"/>
          </a:p>
        </p:txBody>
      </p:sp>
      <p:pic>
        <p:nvPicPr>
          <p:cNvPr id="7" name="Inhaltsplatzhalter 8">
            <a:extLst>
              <a:ext uri="{FF2B5EF4-FFF2-40B4-BE49-F238E27FC236}">
                <a16:creationId xmlns:a16="http://schemas.microsoft.com/office/drawing/2014/main" id="{25D9CBAF-83C8-4CC4-99B9-10E718639A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8"/>
          <a:stretch/>
        </p:blipFill>
        <p:spPr>
          <a:xfrm>
            <a:off x="6681969" y="1412875"/>
            <a:ext cx="1922479" cy="3024237"/>
          </a:xfrm>
          <a:prstGeom prst="rect">
            <a:avLst/>
          </a:prstGeom>
        </p:spPr>
      </p:pic>
      <p:pic>
        <p:nvPicPr>
          <p:cNvPr id="8" name="Grafik 7">
            <a:extLst>
              <a:ext uri="{FF2B5EF4-FFF2-40B4-BE49-F238E27FC236}">
                <a16:creationId xmlns:a16="http://schemas.microsoft.com/office/drawing/2014/main" id="{083DC2F2-E28E-4584-A8CB-BCCB636B66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4980" y="4725144"/>
            <a:ext cx="1949468" cy="1799481"/>
          </a:xfrm>
          <a:prstGeom prst="rect">
            <a:avLst/>
          </a:prstGeom>
        </p:spPr>
      </p:pic>
      <p:sp>
        <p:nvSpPr>
          <p:cNvPr id="11" name="Pfeil: nach rechts 10">
            <a:extLst>
              <a:ext uri="{FF2B5EF4-FFF2-40B4-BE49-F238E27FC236}">
                <a16:creationId xmlns:a16="http://schemas.microsoft.com/office/drawing/2014/main" id="{B644AB87-A39C-4AD8-9ADB-2A11A47CA855}"/>
              </a:ext>
            </a:extLst>
          </p:cNvPr>
          <p:cNvSpPr/>
          <p:nvPr/>
        </p:nvSpPr>
        <p:spPr>
          <a:xfrm>
            <a:off x="4139952" y="2636912"/>
            <a:ext cx="288603" cy="14529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pic>
        <p:nvPicPr>
          <p:cNvPr id="10" name="Inhaltsplatzhalter 8">
            <a:extLst>
              <a:ext uri="{FF2B5EF4-FFF2-40B4-BE49-F238E27FC236}">
                <a16:creationId xmlns:a16="http://schemas.microsoft.com/office/drawing/2014/main" id="{BCAF05E5-D6FD-471C-8791-CDCEE9A949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1012" y="405981"/>
            <a:ext cx="389755" cy="393409"/>
          </a:xfrm>
          <a:prstGeom prst="rect">
            <a:avLst/>
          </a:prstGeom>
          <a:noFill/>
        </p:spPr>
      </p:pic>
      <p:pic>
        <p:nvPicPr>
          <p:cNvPr id="12" name="Grafik 11">
            <a:extLst>
              <a:ext uri="{FF2B5EF4-FFF2-40B4-BE49-F238E27FC236}">
                <a16:creationId xmlns:a16="http://schemas.microsoft.com/office/drawing/2014/main" id="{2F7D4189-688A-47DE-BBC8-05416C088C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15265" y="405131"/>
            <a:ext cx="394189" cy="395108"/>
          </a:xfrm>
          <a:prstGeom prst="rect">
            <a:avLst/>
          </a:prstGeom>
        </p:spPr>
      </p:pic>
      <p:sp>
        <p:nvSpPr>
          <p:cNvPr id="14" name="Fußzeilenplatzhalter 7">
            <a:extLst>
              <a:ext uri="{FF2B5EF4-FFF2-40B4-BE49-F238E27FC236}">
                <a16:creationId xmlns:a16="http://schemas.microsoft.com/office/drawing/2014/main" id="{29524B95-2DF5-4B25-BFFA-40EAFD6F7BD9}"/>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26847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7D65A-3C26-411B-B77B-04523A74644D}"/>
              </a:ext>
            </a:extLst>
          </p:cNvPr>
          <p:cNvSpPr>
            <a:spLocks noGrp="1"/>
          </p:cNvSpPr>
          <p:nvPr>
            <p:ph type="title"/>
          </p:nvPr>
        </p:nvSpPr>
        <p:spPr/>
        <p:txBody>
          <a:bodyPr/>
          <a:lstStyle/>
          <a:p>
            <a:r>
              <a:rPr lang="de-DE" dirty="0"/>
              <a:t>Roggen</a:t>
            </a:r>
            <a:br>
              <a:rPr lang="de-DE" dirty="0"/>
            </a:br>
            <a:r>
              <a:rPr lang="de-DE" sz="2000" dirty="0"/>
              <a:t>Bezug zu aktuellen Themen der Landwirtschaft</a:t>
            </a:r>
            <a:endParaRPr lang="de-DE" dirty="0"/>
          </a:p>
        </p:txBody>
      </p:sp>
      <p:sp>
        <p:nvSpPr>
          <p:cNvPr id="3" name="Inhaltsplatzhalter 2">
            <a:extLst>
              <a:ext uri="{FF2B5EF4-FFF2-40B4-BE49-F238E27FC236}">
                <a16:creationId xmlns:a16="http://schemas.microsoft.com/office/drawing/2014/main" id="{A7BA8181-0A9B-45F0-934B-F61AFA365DBA}"/>
              </a:ext>
            </a:extLst>
          </p:cNvPr>
          <p:cNvSpPr>
            <a:spLocks noGrp="1"/>
          </p:cNvSpPr>
          <p:nvPr>
            <p:ph idx="1"/>
          </p:nvPr>
        </p:nvSpPr>
        <p:spPr>
          <a:xfrm>
            <a:off x="539750" y="1412875"/>
            <a:ext cx="6862464" cy="4100748"/>
          </a:xfrm>
        </p:spPr>
        <p:txBody>
          <a:bodyPr/>
          <a:lstStyle/>
          <a:p>
            <a:pPr marL="0" indent="0">
              <a:spcAft>
                <a:spcPts val="1800"/>
              </a:spcAft>
              <a:buNone/>
            </a:pPr>
            <a:r>
              <a:rPr lang="de-DE" dirty="0">
                <a:solidFill>
                  <a:schemeClr val="accent6">
                    <a:lumMod val="75000"/>
                  </a:schemeClr>
                </a:solidFill>
              </a:rPr>
              <a:t>Hybridroggen kann Antworten auf die aktuellen &amp; zukünftigen Herausforderungen im Getreideanbau liefern</a:t>
            </a:r>
          </a:p>
          <a:p>
            <a:pPr>
              <a:buClr>
                <a:schemeClr val="tx1"/>
              </a:buClr>
            </a:pPr>
            <a:r>
              <a:rPr lang="de-DE" dirty="0">
                <a:solidFill>
                  <a:schemeClr val="accent6">
                    <a:lumMod val="75000"/>
                  </a:schemeClr>
                </a:solidFill>
              </a:rPr>
              <a:t>Düngeverordnung </a:t>
            </a:r>
          </a:p>
          <a:p>
            <a:pPr lvl="1">
              <a:spcAft>
                <a:spcPts val="1200"/>
              </a:spcAft>
            </a:pPr>
            <a:r>
              <a:rPr lang="de-DE" sz="1600" dirty="0"/>
              <a:t>Gutes Nährstoffaneignungsvermögen sichert den Ertrag </a:t>
            </a:r>
          </a:p>
          <a:p>
            <a:pPr>
              <a:buClr>
                <a:schemeClr val="tx1"/>
              </a:buClr>
            </a:pPr>
            <a:r>
              <a:rPr lang="de-DE" dirty="0">
                <a:solidFill>
                  <a:schemeClr val="accent6">
                    <a:lumMod val="75000"/>
                  </a:schemeClr>
                </a:solidFill>
              </a:rPr>
              <a:t>Frühsommertrockenheit</a:t>
            </a:r>
          </a:p>
          <a:p>
            <a:pPr lvl="1">
              <a:spcAft>
                <a:spcPts val="1200"/>
              </a:spcAft>
            </a:pPr>
            <a:r>
              <a:rPr lang="de-DE" sz="1600" dirty="0"/>
              <a:t>Trockentoleranz hilft zunehmende Trockenheit zu überstehen</a:t>
            </a:r>
          </a:p>
          <a:p>
            <a:pPr>
              <a:buClr>
                <a:schemeClr val="tx1"/>
              </a:buClr>
            </a:pPr>
            <a:r>
              <a:rPr lang="de-DE" dirty="0">
                <a:solidFill>
                  <a:schemeClr val="accent6">
                    <a:lumMod val="75000"/>
                  </a:schemeClr>
                </a:solidFill>
              </a:rPr>
              <a:t>Wegfall fungizider Wirkstoffe</a:t>
            </a:r>
          </a:p>
          <a:p>
            <a:pPr lvl="1">
              <a:spcAft>
                <a:spcPts val="1200"/>
              </a:spcAft>
            </a:pPr>
            <a:r>
              <a:rPr lang="de-DE" sz="1600" dirty="0"/>
              <a:t>Hohe Widerstandskraft schützt ihn vor Pflanzenkrankheiten</a:t>
            </a:r>
            <a:br>
              <a:rPr lang="de-DE" sz="1600" dirty="0"/>
            </a:br>
            <a:r>
              <a:rPr lang="de-DE" sz="1600" dirty="0">
                <a:sym typeface="Wingdings" panose="05000000000000000000" pitchFamily="2" charset="2"/>
              </a:rPr>
              <a:t>	 reduzierte </a:t>
            </a:r>
            <a:r>
              <a:rPr lang="de-DE" sz="1600" dirty="0" err="1">
                <a:sym typeface="Wingdings" panose="05000000000000000000" pitchFamily="2" charset="2"/>
              </a:rPr>
              <a:t>Fungizidintensität</a:t>
            </a:r>
            <a:endParaRPr lang="de-DE" sz="1600" dirty="0"/>
          </a:p>
          <a:p>
            <a:pPr>
              <a:buClr>
                <a:schemeClr val="tx1"/>
              </a:buClr>
            </a:pPr>
            <a:r>
              <a:rPr lang="de-DE" dirty="0">
                <a:solidFill>
                  <a:schemeClr val="accent6">
                    <a:lumMod val="75000"/>
                  </a:schemeClr>
                </a:solidFill>
              </a:rPr>
              <a:t>Grenzen von engen Fruchtfolgen (z.B. im Weizenanbau) erreicht</a:t>
            </a:r>
            <a:endParaRPr lang="de-DE" sz="1600" dirty="0">
              <a:solidFill>
                <a:schemeClr val="accent6">
                  <a:lumMod val="75000"/>
                </a:schemeClr>
              </a:solidFill>
            </a:endParaRPr>
          </a:p>
          <a:p>
            <a:pPr lvl="1"/>
            <a:r>
              <a:rPr lang="de-DE" sz="1600" dirty="0"/>
              <a:t>Erfolg mit Roggen auch auf mittleren und besseren Standorten</a:t>
            </a:r>
          </a:p>
          <a:p>
            <a:pPr lvl="1"/>
            <a:endParaRPr lang="de-DE" dirty="0"/>
          </a:p>
        </p:txBody>
      </p:sp>
      <p:sp>
        <p:nvSpPr>
          <p:cNvPr id="4" name="Datumsplatzhalter 3">
            <a:extLst>
              <a:ext uri="{FF2B5EF4-FFF2-40B4-BE49-F238E27FC236}">
                <a16:creationId xmlns:a16="http://schemas.microsoft.com/office/drawing/2014/main" id="{E3DBE837-C0D2-4CA2-B034-1A386E3FD23D}"/>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85BD6A08-89F8-4321-AA4F-5D852A466456}"/>
              </a:ext>
            </a:extLst>
          </p:cNvPr>
          <p:cNvSpPr>
            <a:spLocks noGrp="1"/>
          </p:cNvSpPr>
          <p:nvPr>
            <p:ph type="sldNum" sz="quarter" idx="12"/>
          </p:nvPr>
        </p:nvSpPr>
        <p:spPr/>
        <p:txBody>
          <a:bodyPr/>
          <a:lstStyle/>
          <a:p>
            <a:fld id="{AF37DF20-EDB0-4B2C-BB00-AEF0D14163FC}" type="slidenum">
              <a:rPr lang="de-DE" smtClean="0"/>
              <a:pPr/>
              <a:t>11</a:t>
            </a:fld>
            <a:endParaRPr lang="de-DE" dirty="0"/>
          </a:p>
        </p:txBody>
      </p:sp>
      <p:sp>
        <p:nvSpPr>
          <p:cNvPr id="8" name="Pfeil: nach rechts 7">
            <a:extLst>
              <a:ext uri="{FF2B5EF4-FFF2-40B4-BE49-F238E27FC236}">
                <a16:creationId xmlns:a16="http://schemas.microsoft.com/office/drawing/2014/main" id="{4C4F4174-E8ED-4641-A173-D618DDDD5D8B}"/>
              </a:ext>
            </a:extLst>
          </p:cNvPr>
          <p:cNvSpPr/>
          <p:nvPr/>
        </p:nvSpPr>
        <p:spPr>
          <a:xfrm>
            <a:off x="1187624" y="4293096"/>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9" name="Fußzeilenplatzhalter 7">
            <a:extLst>
              <a:ext uri="{FF2B5EF4-FFF2-40B4-BE49-F238E27FC236}">
                <a16:creationId xmlns:a16="http://schemas.microsoft.com/office/drawing/2014/main" id="{39E64A8C-4D03-4B8B-917F-9E42C2B4D81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685911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5AB23-CC11-45BC-A4C3-0F1F66226716}"/>
              </a:ext>
            </a:extLst>
          </p:cNvPr>
          <p:cNvSpPr>
            <a:spLocks noGrp="1"/>
          </p:cNvSpPr>
          <p:nvPr>
            <p:ph type="title"/>
          </p:nvPr>
        </p:nvSpPr>
        <p:spPr/>
        <p:txBody>
          <a:bodyPr/>
          <a:lstStyle/>
          <a:p>
            <a:r>
              <a:rPr lang="de-DE" dirty="0"/>
              <a:t>Schneeschimmel</a:t>
            </a:r>
          </a:p>
        </p:txBody>
      </p:sp>
      <p:sp>
        <p:nvSpPr>
          <p:cNvPr id="3" name="Inhaltsplatzhalter 2">
            <a:extLst>
              <a:ext uri="{FF2B5EF4-FFF2-40B4-BE49-F238E27FC236}">
                <a16:creationId xmlns:a16="http://schemas.microsoft.com/office/drawing/2014/main" id="{A3F1F756-4FB5-4F72-BE38-F1A9F0423B26}"/>
              </a:ext>
            </a:extLst>
          </p:cNvPr>
          <p:cNvSpPr>
            <a:spLocks noGrp="1"/>
          </p:cNvSpPr>
          <p:nvPr>
            <p:ph idx="1"/>
          </p:nvPr>
        </p:nvSpPr>
        <p:spPr>
          <a:xfrm>
            <a:off x="539749" y="1412875"/>
            <a:ext cx="6336507" cy="5111750"/>
          </a:xfrm>
        </p:spPr>
        <p:txBody>
          <a:bodyPr/>
          <a:lstStyle/>
          <a:p>
            <a:pPr>
              <a:buClrTx/>
            </a:pPr>
            <a:r>
              <a:rPr lang="de-DE" dirty="0"/>
              <a:t>Bildung unter der Schneedecke bei</a:t>
            </a:r>
          </a:p>
          <a:p>
            <a:pPr lvl="1"/>
            <a:r>
              <a:rPr lang="de-DE" sz="1600" dirty="0"/>
              <a:t>hoher Luftfeuchtigkeit &amp; CO</a:t>
            </a:r>
            <a:r>
              <a:rPr lang="de-DE" sz="1600" baseline="-25000" dirty="0"/>
              <a:t>2</a:t>
            </a:r>
            <a:r>
              <a:rPr lang="de-DE" sz="1600" dirty="0"/>
              <a:t> Anreicherung</a:t>
            </a:r>
          </a:p>
          <a:p>
            <a:pPr lvl="1"/>
            <a:r>
              <a:rPr lang="de-DE" sz="1600" dirty="0"/>
              <a:t>Umbruch der Fläche </a:t>
            </a:r>
            <a:r>
              <a:rPr lang="de-DE" sz="1600" u="sng" dirty="0"/>
              <a:t>kann</a:t>
            </a:r>
            <a:r>
              <a:rPr lang="de-DE" sz="1600" dirty="0"/>
              <a:t> erforderlich werden </a:t>
            </a:r>
          </a:p>
          <a:p>
            <a:pPr marL="276225" indent="-285750">
              <a:spcAft>
                <a:spcPts val="1200"/>
              </a:spcAft>
              <a:buClrTx/>
            </a:pPr>
            <a:r>
              <a:rPr lang="de-DE" dirty="0"/>
              <a:t>Übertragung durch Wind, Regen &amp; Insekten </a:t>
            </a:r>
          </a:p>
          <a:p>
            <a:pPr marL="276225" indent="-285750">
              <a:spcAft>
                <a:spcPts val="1200"/>
              </a:spcAft>
              <a:buClrTx/>
            </a:pPr>
            <a:r>
              <a:rPr lang="de-DE" dirty="0"/>
              <a:t>abgestorbene Pflanzen liegen dicht am Boden &amp; haben einen weißlich-rosafarbenen Überzug</a:t>
            </a:r>
          </a:p>
          <a:p>
            <a:pPr marL="276225" indent="-285750">
              <a:buClrTx/>
            </a:pPr>
            <a:r>
              <a:rPr lang="de-DE" dirty="0"/>
              <a:t>schwarzbraune Fruchtkörper auf Gewebe</a:t>
            </a:r>
          </a:p>
          <a:p>
            <a:pPr marL="733425" lvl="1" indent="-285750">
              <a:spcAft>
                <a:spcPts val="1200"/>
              </a:spcAft>
              <a:buClrTx/>
            </a:pPr>
            <a:r>
              <a:rPr lang="de-DE" sz="1600" dirty="0"/>
              <a:t>kann auch Ähre, Blattachse &amp; Blattspreite befallen</a:t>
            </a:r>
          </a:p>
          <a:p>
            <a:pPr marL="276225" indent="-285750">
              <a:buClrTx/>
            </a:pPr>
            <a:r>
              <a:rPr lang="de-DE" dirty="0"/>
              <a:t>Gegenmaßnahmen</a:t>
            </a:r>
          </a:p>
          <a:p>
            <a:pPr marL="733425" lvl="1" indent="-285750"/>
            <a:r>
              <a:rPr lang="de-DE" sz="1600" dirty="0"/>
              <a:t>gute Einarbeitung von Ernterückständen &amp; Gräsern</a:t>
            </a:r>
          </a:p>
          <a:p>
            <a:pPr marL="733425" lvl="1" indent="-285750"/>
            <a:r>
              <a:rPr lang="de-DE" sz="1600" dirty="0"/>
              <a:t>zeitgerechte Aussaat &amp; zeitige N-Düngung</a:t>
            </a:r>
          </a:p>
          <a:p>
            <a:pPr marL="733425" lvl="1" indent="-285750"/>
            <a:r>
              <a:rPr lang="de-DE" sz="1600" dirty="0"/>
              <a:t>Einsatz von Fungiziden</a:t>
            </a:r>
          </a:p>
        </p:txBody>
      </p:sp>
      <p:sp>
        <p:nvSpPr>
          <p:cNvPr id="4" name="Datumsplatzhalter 3">
            <a:extLst>
              <a:ext uri="{FF2B5EF4-FFF2-40B4-BE49-F238E27FC236}">
                <a16:creationId xmlns:a16="http://schemas.microsoft.com/office/drawing/2014/main" id="{30E90C0B-B434-403B-B3A9-A26FEA870111}"/>
              </a:ext>
            </a:extLst>
          </p:cNvPr>
          <p:cNvSpPr>
            <a:spLocks noGrp="1"/>
          </p:cNvSpPr>
          <p:nvPr>
            <p:ph type="dt" sz="half" idx="10"/>
          </p:nvPr>
        </p:nvSpPr>
        <p:spPr/>
        <p:txBody>
          <a:bodyPr/>
          <a:lstStyle/>
          <a:p>
            <a:fld id="{9C338D08-BCF9-4889-83CF-EA5EE1DD7EC7}" type="datetime1">
              <a:rPr lang="de-DE" smtClean="0"/>
              <a:t>13.01.2022</a:t>
            </a:fld>
            <a:endParaRPr lang="de-DE" dirty="0"/>
          </a:p>
        </p:txBody>
      </p:sp>
      <p:sp>
        <p:nvSpPr>
          <p:cNvPr id="6" name="Foliennummernplatzhalter 5">
            <a:extLst>
              <a:ext uri="{FF2B5EF4-FFF2-40B4-BE49-F238E27FC236}">
                <a16:creationId xmlns:a16="http://schemas.microsoft.com/office/drawing/2014/main" id="{A6BBCA5F-C53B-4B4A-855A-DE1798651CF6}"/>
              </a:ext>
            </a:extLst>
          </p:cNvPr>
          <p:cNvSpPr>
            <a:spLocks noGrp="1"/>
          </p:cNvSpPr>
          <p:nvPr>
            <p:ph type="sldNum" sz="quarter" idx="12"/>
          </p:nvPr>
        </p:nvSpPr>
        <p:spPr/>
        <p:txBody>
          <a:bodyPr/>
          <a:lstStyle/>
          <a:p>
            <a:fld id="{AF37DF20-EDB0-4B2C-BB00-AEF0D14163FC}" type="slidenum">
              <a:rPr lang="de-DE" smtClean="0"/>
              <a:pPr/>
              <a:t>110</a:t>
            </a:fld>
            <a:endParaRPr lang="de-DE" dirty="0"/>
          </a:p>
        </p:txBody>
      </p:sp>
      <p:pic>
        <p:nvPicPr>
          <p:cNvPr id="7" name="Grafik 6">
            <a:extLst>
              <a:ext uri="{FF2B5EF4-FFF2-40B4-BE49-F238E27FC236}">
                <a16:creationId xmlns:a16="http://schemas.microsoft.com/office/drawing/2014/main" id="{7344D820-00B0-4303-BBC3-4FB537CD84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3311" y="3276339"/>
            <a:ext cx="1450939" cy="1421544"/>
          </a:xfrm>
          <a:prstGeom prst="rect">
            <a:avLst/>
          </a:prstGeom>
        </p:spPr>
      </p:pic>
      <p:pic>
        <p:nvPicPr>
          <p:cNvPr id="9" name="Grafik 8">
            <a:extLst>
              <a:ext uri="{FF2B5EF4-FFF2-40B4-BE49-F238E27FC236}">
                <a16:creationId xmlns:a16="http://schemas.microsoft.com/office/drawing/2014/main" id="{C266DA56-E287-4FF6-AABF-583E6665C2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4288" y="1412875"/>
            <a:ext cx="1450939" cy="1421544"/>
          </a:xfrm>
          <a:prstGeom prst="rect">
            <a:avLst/>
          </a:prstGeom>
        </p:spPr>
      </p:pic>
      <p:pic>
        <p:nvPicPr>
          <p:cNvPr id="10" name="Grafik 9">
            <a:extLst>
              <a:ext uri="{FF2B5EF4-FFF2-40B4-BE49-F238E27FC236}">
                <a16:creationId xmlns:a16="http://schemas.microsoft.com/office/drawing/2014/main" id="{FA5EB1CC-442C-4829-82CF-FB2C6A8663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53311" y="5103800"/>
            <a:ext cx="1445806" cy="1421544"/>
          </a:xfrm>
          <a:prstGeom prst="rect">
            <a:avLst/>
          </a:prstGeom>
        </p:spPr>
      </p:pic>
      <p:pic>
        <p:nvPicPr>
          <p:cNvPr id="11" name="Inhaltsplatzhalter 8">
            <a:extLst>
              <a:ext uri="{FF2B5EF4-FFF2-40B4-BE49-F238E27FC236}">
                <a16:creationId xmlns:a16="http://schemas.microsoft.com/office/drawing/2014/main" id="{03FEBE1E-83E2-4384-83BD-EE5440C5A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1012" y="405981"/>
            <a:ext cx="389755" cy="393409"/>
          </a:xfrm>
          <a:prstGeom prst="rect">
            <a:avLst/>
          </a:prstGeom>
          <a:noFill/>
        </p:spPr>
      </p:pic>
      <p:sp>
        <p:nvSpPr>
          <p:cNvPr id="13" name="Fußzeilenplatzhalter 7">
            <a:extLst>
              <a:ext uri="{FF2B5EF4-FFF2-40B4-BE49-F238E27FC236}">
                <a16:creationId xmlns:a16="http://schemas.microsoft.com/office/drawing/2014/main" id="{D840C9E7-3396-45FA-AB36-93A2213AED3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7796938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20F2D-C819-44DE-82F8-EA0A01CDCF46}"/>
              </a:ext>
            </a:extLst>
          </p:cNvPr>
          <p:cNvSpPr>
            <a:spLocks noGrp="1"/>
          </p:cNvSpPr>
          <p:nvPr>
            <p:ph type="title"/>
          </p:nvPr>
        </p:nvSpPr>
        <p:spPr/>
        <p:txBody>
          <a:bodyPr/>
          <a:lstStyle/>
          <a:p>
            <a:r>
              <a:rPr lang="de-DE" dirty="0"/>
              <a:t>Fragen zur Wiederholung</a:t>
            </a:r>
          </a:p>
        </p:txBody>
      </p:sp>
      <p:sp>
        <p:nvSpPr>
          <p:cNvPr id="3" name="Inhaltsplatzhalter 2">
            <a:extLst>
              <a:ext uri="{FF2B5EF4-FFF2-40B4-BE49-F238E27FC236}">
                <a16:creationId xmlns:a16="http://schemas.microsoft.com/office/drawing/2014/main" id="{A5675100-B132-45F1-9F16-8E6D9AEFFEC2}"/>
              </a:ext>
            </a:extLst>
          </p:cNvPr>
          <p:cNvSpPr>
            <a:spLocks noGrp="1"/>
          </p:cNvSpPr>
          <p:nvPr>
            <p:ph idx="1"/>
          </p:nvPr>
        </p:nvSpPr>
        <p:spPr>
          <a:xfrm>
            <a:off x="539749" y="1412875"/>
            <a:ext cx="8064501" cy="5111750"/>
          </a:xfrm>
          <a:solidFill>
            <a:srgbClr val="C8D0D6"/>
          </a:solidFill>
        </p:spPr>
        <p:txBody>
          <a:bodyPr/>
          <a:lstStyle/>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r>
              <a:rPr lang="de-DE" dirty="0"/>
              <a:t>Welche Krankheiten können im Roggenanbau auftreten? </a:t>
            </a:r>
            <a:br>
              <a:rPr lang="de-DE" dirty="0"/>
            </a:br>
            <a:r>
              <a:rPr lang="de-DE" dirty="0"/>
              <a:t>Vergleichen Sie mit anderen Kulturen. </a:t>
            </a:r>
          </a:p>
          <a:p>
            <a:pPr marL="342900" indent="-257175">
              <a:buClrTx/>
              <a:buFont typeface="+mj-lt"/>
              <a:buAutoNum type="arabicPeriod"/>
            </a:pPr>
            <a:endParaRPr lang="de-DE" dirty="0">
              <a:solidFill>
                <a:schemeClr val="accent1"/>
              </a:solidFill>
            </a:endParaRPr>
          </a:p>
          <a:p>
            <a:pPr marL="342900" indent="-257175">
              <a:buClrTx/>
              <a:buFont typeface="+mj-lt"/>
              <a:buAutoNum type="arabicPeriod"/>
            </a:pPr>
            <a:r>
              <a:rPr lang="de-DE" dirty="0"/>
              <a:t>Erläutern Sie den Einflussfaktor „Standort“ auf die Bildung von Mutterkorn. Durch welche Maßnahmen lässt sich der Befall vermeiden.</a:t>
            </a:r>
          </a:p>
          <a:p>
            <a:pPr marL="342900" indent="-257175">
              <a:buClrTx/>
              <a:buFont typeface="+mj-lt"/>
              <a:buAutoNum type="arabicPeriod"/>
            </a:pPr>
            <a:endParaRPr lang="de-DE" dirty="0"/>
          </a:p>
          <a:p>
            <a:pPr marL="342900" indent="-257175">
              <a:buClrTx/>
              <a:buFont typeface="+mj-lt"/>
              <a:buAutoNum type="arabicPeriod"/>
            </a:pPr>
            <a:r>
              <a:rPr lang="de-DE" dirty="0"/>
              <a:t>Nennen Sie mögliche Gegenmaßnahmen gegen den Befall von </a:t>
            </a:r>
            <a:r>
              <a:rPr lang="de-DE" dirty="0" err="1"/>
              <a:t>Rhynchosporium</a:t>
            </a:r>
            <a:endParaRPr lang="de-DE" sz="2000" dirty="0"/>
          </a:p>
          <a:p>
            <a:pPr marL="342900" indent="-257175">
              <a:buClrTx/>
              <a:buFont typeface="+mj-lt"/>
              <a:buAutoNum type="arabicPeriod"/>
            </a:pPr>
            <a:endParaRPr lang="de-DE" dirty="0">
              <a:solidFill>
                <a:schemeClr val="accent1"/>
              </a:solidFill>
            </a:endParaRPr>
          </a:p>
          <a:p>
            <a:pPr marL="342900" indent="-257175">
              <a:buClrTx/>
              <a:buFont typeface="+mj-lt"/>
              <a:buAutoNum type="arabicPeriod"/>
            </a:pPr>
            <a:r>
              <a:rPr lang="de-DE" dirty="0"/>
              <a:t>Welche Bereiche der Pflanze können durch Schneeschimmel befallen werden?</a:t>
            </a:r>
            <a:endParaRPr lang="de-DE" sz="2000" dirty="0"/>
          </a:p>
          <a:p>
            <a:pPr marL="342900" indent="-257175">
              <a:buFont typeface="+mj-lt"/>
              <a:buAutoNum type="arabicPeriod"/>
            </a:pPr>
            <a:endParaRPr lang="de-DE" dirty="0">
              <a:solidFill>
                <a:schemeClr val="accent1"/>
              </a:solidFill>
            </a:endParaRPr>
          </a:p>
          <a:p>
            <a:pPr marL="342900" indent="-342900">
              <a:buFont typeface="+mj-lt"/>
              <a:buAutoNum type="arabicPeriod"/>
            </a:pPr>
            <a:endParaRPr lang="de-DE" dirty="0">
              <a:solidFill>
                <a:schemeClr val="accent1"/>
              </a:solidFill>
            </a:endParaRPr>
          </a:p>
        </p:txBody>
      </p:sp>
      <p:sp>
        <p:nvSpPr>
          <p:cNvPr id="4" name="Datumsplatzhalter 3">
            <a:extLst>
              <a:ext uri="{FF2B5EF4-FFF2-40B4-BE49-F238E27FC236}">
                <a16:creationId xmlns:a16="http://schemas.microsoft.com/office/drawing/2014/main" id="{0900847C-5DCD-4885-8245-C2F523A69F3C}"/>
              </a:ext>
            </a:extLst>
          </p:cNvPr>
          <p:cNvSpPr>
            <a:spLocks noGrp="1"/>
          </p:cNvSpPr>
          <p:nvPr>
            <p:ph type="dt" sz="half" idx="10"/>
          </p:nvPr>
        </p:nvSpPr>
        <p:spPr/>
        <p:txBody>
          <a:bodyPr/>
          <a:lstStyle/>
          <a:p>
            <a:fld id="{02EF89A8-5DEE-47F1-BB53-50792EB1390F}" type="datetime1">
              <a:rPr lang="de-DE" smtClean="0"/>
              <a:t>13.01.2022</a:t>
            </a:fld>
            <a:endParaRPr lang="de-DE" dirty="0"/>
          </a:p>
        </p:txBody>
      </p:sp>
      <p:sp>
        <p:nvSpPr>
          <p:cNvPr id="6" name="Foliennummernplatzhalter 5">
            <a:extLst>
              <a:ext uri="{FF2B5EF4-FFF2-40B4-BE49-F238E27FC236}">
                <a16:creationId xmlns:a16="http://schemas.microsoft.com/office/drawing/2014/main" id="{CF82974D-38FC-43F2-AB6E-4AE772908A19}"/>
              </a:ext>
            </a:extLst>
          </p:cNvPr>
          <p:cNvSpPr>
            <a:spLocks noGrp="1"/>
          </p:cNvSpPr>
          <p:nvPr>
            <p:ph type="sldNum" sz="quarter" idx="12"/>
          </p:nvPr>
        </p:nvSpPr>
        <p:spPr/>
        <p:txBody>
          <a:bodyPr/>
          <a:lstStyle/>
          <a:p>
            <a:fld id="{AF37DF20-EDB0-4B2C-BB00-AEF0D14163FC}" type="slidenum">
              <a:rPr lang="de-DE" smtClean="0"/>
              <a:pPr/>
              <a:t>111</a:t>
            </a:fld>
            <a:endParaRPr lang="de-DE" dirty="0"/>
          </a:p>
        </p:txBody>
      </p:sp>
      <p:sp>
        <p:nvSpPr>
          <p:cNvPr id="8" name="Oval 6">
            <a:extLst>
              <a:ext uri="{FF2B5EF4-FFF2-40B4-BE49-F238E27FC236}">
                <a16:creationId xmlns:a16="http://schemas.microsoft.com/office/drawing/2014/main" id="{3456E970-1414-4AA8-BE1B-483550210575}"/>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9" name="Fußzeilenplatzhalter 7">
            <a:extLst>
              <a:ext uri="{FF2B5EF4-FFF2-40B4-BE49-F238E27FC236}">
                <a16:creationId xmlns:a16="http://schemas.microsoft.com/office/drawing/2014/main" id="{74FF03F8-35C5-4610-8A1B-436C6A72EB43}"/>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5013454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003A4862-86CC-42BA-9D5D-A88D442FC2C1}"/>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22225" y="0"/>
            <a:ext cx="9166225" cy="6858000"/>
          </a:xfrm>
          <a:prstGeom prst="rect">
            <a:avLst/>
          </a:prstGeom>
        </p:spPr>
      </p:pic>
      <p:sp>
        <p:nvSpPr>
          <p:cNvPr id="4" name="Titel 3">
            <a:extLst>
              <a:ext uri="{FF2B5EF4-FFF2-40B4-BE49-F238E27FC236}">
                <a16:creationId xmlns:a16="http://schemas.microsoft.com/office/drawing/2014/main" id="{054FF0C3-8131-45A3-9333-89D8F51CFF03}"/>
              </a:ext>
            </a:extLst>
          </p:cNvPr>
          <p:cNvSpPr>
            <a:spLocks noGrp="1"/>
          </p:cNvSpPr>
          <p:nvPr>
            <p:ph type="ctrTitle"/>
          </p:nvPr>
        </p:nvSpPr>
        <p:spPr/>
        <p:txBody>
          <a:bodyPr/>
          <a:lstStyle/>
          <a:p>
            <a:r>
              <a:rPr lang="de-DE" dirty="0"/>
              <a:t>Besonderheiten &amp; Einsatzmöglichkeiten</a:t>
            </a:r>
            <a:br>
              <a:rPr lang="de-DE" dirty="0"/>
            </a:br>
            <a:r>
              <a:rPr lang="de-DE" dirty="0"/>
              <a:t>des Roggens</a:t>
            </a:r>
          </a:p>
        </p:txBody>
      </p:sp>
      <p:sp>
        <p:nvSpPr>
          <p:cNvPr id="5" name="Untertitel 3">
            <a:extLst>
              <a:ext uri="{FF2B5EF4-FFF2-40B4-BE49-F238E27FC236}">
                <a16:creationId xmlns:a16="http://schemas.microsoft.com/office/drawing/2014/main" id="{AEE9E5BA-D9BB-4BB6-B521-C2E71EFB79F4}"/>
              </a:ext>
            </a:extLst>
          </p:cNvPr>
          <p:cNvSpPr>
            <a:spLocks noGrp="1"/>
          </p:cNvSpPr>
          <p:nvPr>
            <p:ph type="subTitle" idx="1"/>
          </p:nvPr>
        </p:nvSpPr>
        <p:spPr/>
        <p:txBody>
          <a:bodyPr/>
          <a:lstStyle/>
          <a:p>
            <a:r>
              <a:rPr lang="de-DE" dirty="0"/>
              <a:t>Getreideerträge auf Praxisstandorten &amp; vergleichbaren Standorten</a:t>
            </a:r>
          </a:p>
          <a:p>
            <a:r>
              <a:rPr lang="de-DE" dirty="0"/>
              <a:t>Stickstoffbedarf des Roggens</a:t>
            </a:r>
          </a:p>
          <a:p>
            <a:r>
              <a:rPr lang="de-DE" dirty="0"/>
              <a:t>Wasserbedarf des Roggens</a:t>
            </a:r>
          </a:p>
          <a:p>
            <a:r>
              <a:rPr lang="de-DE" dirty="0"/>
              <a:t>Verwertungsrichtungen</a:t>
            </a:r>
          </a:p>
        </p:txBody>
      </p:sp>
    </p:spTree>
    <p:extLst>
      <p:ext uri="{BB962C8B-B14F-4D97-AF65-F5344CB8AC3E}">
        <p14:creationId xmlns:p14="http://schemas.microsoft.com/office/powerpoint/2010/main" val="5393473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1B80A23-E465-447B-9495-CB7FADB078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8847" y="2091382"/>
            <a:ext cx="2647276" cy="3446022"/>
          </a:xfrm>
          <a:prstGeom prst="rect">
            <a:avLst/>
          </a:prstGeom>
        </p:spPr>
      </p:pic>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Wie verteilt sich der Getreidebau in Deutschland?</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113</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3" name="Rechteck 12">
            <a:extLst>
              <a:ext uri="{FF2B5EF4-FFF2-40B4-BE49-F238E27FC236}">
                <a16:creationId xmlns:a16="http://schemas.microsoft.com/office/drawing/2014/main" id="{784337B2-143F-4361-BD27-682EEC2E8157}"/>
              </a:ext>
            </a:extLst>
          </p:cNvPr>
          <p:cNvSpPr/>
          <p:nvPr/>
        </p:nvSpPr>
        <p:spPr>
          <a:xfrm>
            <a:off x="1187624" y="1628800"/>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tx1"/>
                </a:solidFill>
              </a:rPr>
              <a:t> </a:t>
            </a:r>
            <a:r>
              <a:rPr lang="de-DE" dirty="0">
                <a:solidFill>
                  <a:schemeClr val="accent6">
                    <a:lumMod val="50000"/>
                  </a:schemeClr>
                </a:solidFill>
              </a:rPr>
              <a:t>Weizen</a:t>
            </a:r>
          </a:p>
        </p:txBody>
      </p:sp>
      <p:sp>
        <p:nvSpPr>
          <p:cNvPr id="14" name="Rechteck 13">
            <a:extLst>
              <a:ext uri="{FF2B5EF4-FFF2-40B4-BE49-F238E27FC236}">
                <a16:creationId xmlns:a16="http://schemas.microsoft.com/office/drawing/2014/main" id="{A09AA8F7-1C69-44B9-9C25-8AA251756787}"/>
              </a:ext>
            </a:extLst>
          </p:cNvPr>
          <p:cNvSpPr/>
          <p:nvPr/>
        </p:nvSpPr>
        <p:spPr>
          <a:xfrm>
            <a:off x="4070370" y="1628800"/>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tx1"/>
                </a:solidFill>
              </a:rPr>
              <a:t> </a:t>
            </a:r>
            <a:r>
              <a:rPr lang="de-DE" dirty="0">
                <a:solidFill>
                  <a:schemeClr val="accent6">
                    <a:lumMod val="50000"/>
                  </a:schemeClr>
                </a:solidFill>
              </a:rPr>
              <a:t>Gerste</a:t>
            </a:r>
          </a:p>
        </p:txBody>
      </p:sp>
      <p:sp>
        <p:nvSpPr>
          <p:cNvPr id="15" name="Rechteck 14">
            <a:extLst>
              <a:ext uri="{FF2B5EF4-FFF2-40B4-BE49-F238E27FC236}">
                <a16:creationId xmlns:a16="http://schemas.microsoft.com/office/drawing/2014/main" id="{63571884-0BD0-469A-99D8-63AD9F4DDC21}"/>
              </a:ext>
            </a:extLst>
          </p:cNvPr>
          <p:cNvSpPr/>
          <p:nvPr/>
        </p:nvSpPr>
        <p:spPr>
          <a:xfrm>
            <a:off x="6732240" y="1628800"/>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accent6">
                    <a:lumMod val="50000"/>
                  </a:schemeClr>
                </a:solidFill>
              </a:rPr>
              <a:t>Roggen</a:t>
            </a:r>
          </a:p>
        </p:txBody>
      </p:sp>
      <p:pic>
        <p:nvPicPr>
          <p:cNvPr id="9" name="Grafik 8">
            <a:extLst>
              <a:ext uri="{FF2B5EF4-FFF2-40B4-BE49-F238E27FC236}">
                <a16:creationId xmlns:a16="http://schemas.microsoft.com/office/drawing/2014/main" id="{079081D8-773C-4ABF-948F-E8FCF8DFD5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5856" y="2083059"/>
            <a:ext cx="2632841" cy="3487004"/>
          </a:xfrm>
          <a:prstGeom prst="rect">
            <a:avLst/>
          </a:prstGeom>
        </p:spPr>
      </p:pic>
      <p:pic>
        <p:nvPicPr>
          <p:cNvPr id="12" name="Grafik 11">
            <a:extLst>
              <a:ext uri="{FF2B5EF4-FFF2-40B4-BE49-F238E27FC236}">
                <a16:creationId xmlns:a16="http://schemas.microsoft.com/office/drawing/2014/main" id="{03266EA0-AF13-48F4-BEC4-7770984722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10137" y="5792067"/>
            <a:ext cx="2448272" cy="756084"/>
          </a:xfrm>
          <a:prstGeom prst="rect">
            <a:avLst/>
          </a:prstGeom>
        </p:spPr>
      </p:pic>
      <p:pic>
        <p:nvPicPr>
          <p:cNvPr id="20" name="Grafik 19">
            <a:extLst>
              <a:ext uri="{FF2B5EF4-FFF2-40B4-BE49-F238E27FC236}">
                <a16:creationId xmlns:a16="http://schemas.microsoft.com/office/drawing/2014/main" id="{9C24969E-D0FC-4295-B8B7-B87C3C637F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2614" y="5792067"/>
            <a:ext cx="2558390" cy="733277"/>
          </a:xfrm>
          <a:prstGeom prst="rect">
            <a:avLst/>
          </a:prstGeom>
        </p:spPr>
      </p:pic>
      <p:pic>
        <p:nvPicPr>
          <p:cNvPr id="23" name="Grafik 22">
            <a:extLst>
              <a:ext uri="{FF2B5EF4-FFF2-40B4-BE49-F238E27FC236}">
                <a16:creationId xmlns:a16="http://schemas.microsoft.com/office/drawing/2014/main" id="{8E60BC51-D115-48E6-B09F-67518676F97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9750" y="2046600"/>
            <a:ext cx="2644392" cy="3447153"/>
          </a:xfrm>
          <a:prstGeom prst="rect">
            <a:avLst/>
          </a:prstGeom>
        </p:spPr>
      </p:pic>
      <p:pic>
        <p:nvPicPr>
          <p:cNvPr id="25" name="Grafik 24">
            <a:extLst>
              <a:ext uri="{FF2B5EF4-FFF2-40B4-BE49-F238E27FC236}">
                <a16:creationId xmlns:a16="http://schemas.microsoft.com/office/drawing/2014/main" id="{FF3A5B0F-2EAB-41DC-8880-9ADAFA5BE5E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980" y="5806268"/>
            <a:ext cx="2541837" cy="750700"/>
          </a:xfrm>
          <a:prstGeom prst="rect">
            <a:avLst/>
          </a:prstGeom>
        </p:spPr>
      </p:pic>
      <p:sp>
        <p:nvSpPr>
          <p:cNvPr id="16" name="Fußzeilenplatzhalter 7">
            <a:extLst>
              <a:ext uri="{FF2B5EF4-FFF2-40B4-BE49-F238E27FC236}">
                <a16:creationId xmlns:a16="http://schemas.microsoft.com/office/drawing/2014/main" id="{CF1057CD-E3D5-4B49-9738-101603E9563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122447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F4FCA-7C7F-413F-B356-2C99CBFBEB5D}"/>
              </a:ext>
            </a:extLst>
          </p:cNvPr>
          <p:cNvSpPr>
            <a:spLocks noGrp="1"/>
          </p:cNvSpPr>
          <p:nvPr>
            <p:ph type="title"/>
          </p:nvPr>
        </p:nvSpPr>
        <p:spPr/>
        <p:txBody>
          <a:bodyPr/>
          <a:lstStyle/>
          <a:p>
            <a:r>
              <a:rPr lang="de-DE" dirty="0"/>
              <a:t>Durchschnittliche Getreideerträge auf </a:t>
            </a:r>
            <a:br>
              <a:rPr lang="de-DE" dirty="0"/>
            </a:br>
            <a:r>
              <a:rPr lang="de-DE" u="sng" dirty="0"/>
              <a:t>Praxisstandorten</a:t>
            </a:r>
          </a:p>
        </p:txBody>
      </p:sp>
      <p:sp>
        <p:nvSpPr>
          <p:cNvPr id="4" name="Datumsplatzhalter 3">
            <a:extLst>
              <a:ext uri="{FF2B5EF4-FFF2-40B4-BE49-F238E27FC236}">
                <a16:creationId xmlns:a16="http://schemas.microsoft.com/office/drawing/2014/main" id="{4DF74413-D7EC-4B2F-8B5E-8B7E9F892498}"/>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761349F5-7B24-407E-8E94-E16E1B299A1B}"/>
              </a:ext>
            </a:extLst>
          </p:cNvPr>
          <p:cNvSpPr>
            <a:spLocks noGrp="1"/>
          </p:cNvSpPr>
          <p:nvPr>
            <p:ph type="sldNum" sz="quarter" idx="12"/>
          </p:nvPr>
        </p:nvSpPr>
        <p:spPr/>
        <p:txBody>
          <a:bodyPr/>
          <a:lstStyle/>
          <a:p>
            <a:fld id="{AF37DF20-EDB0-4B2C-BB00-AEF0D14163FC}" type="slidenum">
              <a:rPr lang="de-DE" smtClean="0"/>
              <a:pPr/>
              <a:t>114</a:t>
            </a:fld>
            <a:endParaRPr lang="de-DE" dirty="0"/>
          </a:p>
        </p:txBody>
      </p:sp>
      <p:pic>
        <p:nvPicPr>
          <p:cNvPr id="7" name="Grafik 6">
            <a:extLst>
              <a:ext uri="{FF2B5EF4-FFF2-40B4-BE49-F238E27FC236}">
                <a16:creationId xmlns:a16="http://schemas.microsoft.com/office/drawing/2014/main" id="{A520B58B-1912-4537-9684-2E461E77EB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graphicFrame>
        <p:nvGraphicFramePr>
          <p:cNvPr id="14" name="Diagramm 13">
            <a:extLst>
              <a:ext uri="{FF2B5EF4-FFF2-40B4-BE49-F238E27FC236}">
                <a16:creationId xmlns:a16="http://schemas.microsoft.com/office/drawing/2014/main" id="{D23CDB52-FD68-4C23-ABF3-E1A1B6587CE6}"/>
              </a:ext>
            </a:extLst>
          </p:cNvPr>
          <p:cNvGraphicFramePr>
            <a:graphicFrameLocks/>
          </p:cNvGraphicFramePr>
          <p:nvPr>
            <p:extLst>
              <p:ext uri="{D42A27DB-BD31-4B8C-83A1-F6EECF244321}">
                <p14:modId xmlns:p14="http://schemas.microsoft.com/office/powerpoint/2010/main" val="1409471737"/>
              </p:ext>
            </p:extLst>
          </p:nvPr>
        </p:nvGraphicFramePr>
        <p:xfrm>
          <a:off x="1073673" y="1628800"/>
          <a:ext cx="6810695" cy="338437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Box 5">
            <a:extLst>
              <a:ext uri="{FF2B5EF4-FFF2-40B4-BE49-F238E27FC236}">
                <a16:creationId xmlns:a16="http://schemas.microsoft.com/office/drawing/2014/main" id="{01458A06-5BCD-4532-A3AD-7384BEE3B604}"/>
              </a:ext>
            </a:extLst>
          </p:cNvPr>
          <p:cNvSpPr txBox="1">
            <a:spLocks noChangeArrowheads="1"/>
          </p:cNvSpPr>
          <p:nvPr/>
        </p:nvSpPr>
        <p:spPr bwMode="auto">
          <a:xfrm>
            <a:off x="6211538" y="6335973"/>
            <a:ext cx="30409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10000"/>
              </a:spcBef>
            </a:pPr>
            <a:r>
              <a:rPr lang="de-DE" sz="900" dirty="0">
                <a:solidFill>
                  <a:srgbClr val="000000"/>
                </a:solidFill>
                <a:latin typeface="+mn-lt"/>
              </a:rPr>
              <a:t>(KWS LOCHOW Darstellung nach Destatis, 2018)</a:t>
            </a:r>
          </a:p>
        </p:txBody>
      </p:sp>
      <p:sp>
        <p:nvSpPr>
          <p:cNvPr id="16" name="Textfeld 15">
            <a:extLst>
              <a:ext uri="{FF2B5EF4-FFF2-40B4-BE49-F238E27FC236}">
                <a16:creationId xmlns:a16="http://schemas.microsoft.com/office/drawing/2014/main" id="{B36DC947-4685-4C1E-A6AD-BE500FCA196A}"/>
              </a:ext>
            </a:extLst>
          </p:cNvPr>
          <p:cNvSpPr txBox="1"/>
          <p:nvPr/>
        </p:nvSpPr>
        <p:spPr>
          <a:xfrm rot="16200000">
            <a:off x="-222047" y="2699048"/>
            <a:ext cx="2304256" cy="307777"/>
          </a:xfrm>
          <a:prstGeom prst="rect">
            <a:avLst/>
          </a:prstGeom>
          <a:noFill/>
        </p:spPr>
        <p:txBody>
          <a:bodyPr wrap="square" rtlCol="0">
            <a:spAutoFit/>
          </a:bodyPr>
          <a:lstStyle/>
          <a:p>
            <a:r>
              <a:rPr lang="de-DE" sz="1400" dirty="0"/>
              <a:t>Ertrag in </a:t>
            </a:r>
            <a:r>
              <a:rPr lang="de-DE" sz="1400" dirty="0" err="1"/>
              <a:t>dt</a:t>
            </a:r>
            <a:r>
              <a:rPr lang="de-DE" sz="1400" dirty="0"/>
              <a:t>/ha</a:t>
            </a:r>
          </a:p>
        </p:txBody>
      </p:sp>
      <p:sp>
        <p:nvSpPr>
          <p:cNvPr id="17" name="Textfeld 16">
            <a:extLst>
              <a:ext uri="{FF2B5EF4-FFF2-40B4-BE49-F238E27FC236}">
                <a16:creationId xmlns:a16="http://schemas.microsoft.com/office/drawing/2014/main" id="{FF7A827B-F31A-45E5-809F-4ECF3EEC3FF5}"/>
              </a:ext>
            </a:extLst>
          </p:cNvPr>
          <p:cNvSpPr txBox="1"/>
          <p:nvPr/>
        </p:nvSpPr>
        <p:spPr>
          <a:xfrm>
            <a:off x="2285845" y="2269614"/>
            <a:ext cx="720080" cy="338554"/>
          </a:xfrm>
          <a:prstGeom prst="rect">
            <a:avLst/>
          </a:prstGeom>
          <a:noFill/>
        </p:spPr>
        <p:txBody>
          <a:bodyPr wrap="square" rtlCol="0">
            <a:spAutoFit/>
          </a:bodyPr>
          <a:lstStyle/>
          <a:p>
            <a:r>
              <a:rPr lang="de-DE" sz="1600" dirty="0">
                <a:solidFill>
                  <a:schemeClr val="bg1"/>
                </a:solidFill>
              </a:rPr>
              <a:t>78,9</a:t>
            </a:r>
          </a:p>
        </p:txBody>
      </p:sp>
      <p:sp>
        <p:nvSpPr>
          <p:cNvPr id="18" name="Pfeil: nach rechts 17">
            <a:extLst>
              <a:ext uri="{FF2B5EF4-FFF2-40B4-BE49-F238E27FC236}">
                <a16:creationId xmlns:a16="http://schemas.microsoft.com/office/drawing/2014/main" id="{45B6A52A-B90A-4C10-A9D0-0BA82FE3DD7B}"/>
              </a:ext>
            </a:extLst>
          </p:cNvPr>
          <p:cNvSpPr/>
          <p:nvPr/>
        </p:nvSpPr>
        <p:spPr>
          <a:xfrm>
            <a:off x="1050738" y="5303764"/>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9" name="Textfeld 18">
            <a:extLst>
              <a:ext uri="{FF2B5EF4-FFF2-40B4-BE49-F238E27FC236}">
                <a16:creationId xmlns:a16="http://schemas.microsoft.com/office/drawing/2014/main" id="{A794F6BE-1ADF-4C2E-8A81-A17791193BE7}"/>
              </a:ext>
            </a:extLst>
          </p:cNvPr>
          <p:cNvSpPr txBox="1"/>
          <p:nvPr/>
        </p:nvSpPr>
        <p:spPr>
          <a:xfrm>
            <a:off x="1511660" y="5233264"/>
            <a:ext cx="6120680" cy="646331"/>
          </a:xfrm>
          <a:prstGeom prst="rect">
            <a:avLst/>
          </a:prstGeom>
          <a:noFill/>
        </p:spPr>
        <p:txBody>
          <a:bodyPr wrap="square" rtlCol="0">
            <a:spAutoFit/>
          </a:bodyPr>
          <a:lstStyle/>
          <a:p>
            <a:r>
              <a:rPr lang="de-DE" dirty="0">
                <a:solidFill>
                  <a:schemeClr val="accent6">
                    <a:lumMod val="75000"/>
                  </a:schemeClr>
                </a:solidFill>
              </a:rPr>
              <a:t>Erträge beim Gesamtvergleich in Deutschland</a:t>
            </a:r>
          </a:p>
          <a:p>
            <a:r>
              <a:rPr lang="de-DE" dirty="0">
                <a:solidFill>
                  <a:schemeClr val="accent6">
                    <a:lumMod val="75000"/>
                  </a:schemeClr>
                </a:solidFill>
              </a:rPr>
              <a:t> </a:t>
            </a:r>
          </a:p>
        </p:txBody>
      </p:sp>
      <p:sp>
        <p:nvSpPr>
          <p:cNvPr id="13" name="Fußzeilenplatzhalter 7">
            <a:extLst>
              <a:ext uri="{FF2B5EF4-FFF2-40B4-BE49-F238E27FC236}">
                <a16:creationId xmlns:a16="http://schemas.microsoft.com/office/drawing/2014/main" id="{2C83C6C2-8EF5-4768-BA9A-656FE1D3FC5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737208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28473-C91A-4E62-BE1B-432A01FC685F}"/>
              </a:ext>
            </a:extLst>
          </p:cNvPr>
          <p:cNvSpPr>
            <a:spLocks noGrp="1"/>
          </p:cNvSpPr>
          <p:nvPr>
            <p:ph type="title"/>
          </p:nvPr>
        </p:nvSpPr>
        <p:spPr/>
        <p:txBody>
          <a:bodyPr/>
          <a:lstStyle/>
          <a:p>
            <a:r>
              <a:rPr lang="de-DE" dirty="0"/>
              <a:t>Durchschnittliche Getreideerträge auf </a:t>
            </a:r>
            <a:br>
              <a:rPr lang="de-DE" dirty="0"/>
            </a:br>
            <a:r>
              <a:rPr lang="de-DE" u="sng" dirty="0"/>
              <a:t>vergleichbaren</a:t>
            </a:r>
            <a:r>
              <a:rPr lang="de-DE" dirty="0"/>
              <a:t> Standorten</a:t>
            </a:r>
          </a:p>
        </p:txBody>
      </p:sp>
      <p:sp>
        <p:nvSpPr>
          <p:cNvPr id="3" name="Datumsplatzhalter 2">
            <a:extLst>
              <a:ext uri="{FF2B5EF4-FFF2-40B4-BE49-F238E27FC236}">
                <a16:creationId xmlns:a16="http://schemas.microsoft.com/office/drawing/2014/main" id="{0387C376-4644-4C7A-8DEB-C71CE12BC6E5}"/>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96CD060-CD99-44F1-B627-41EB4A2C990C}"/>
              </a:ext>
            </a:extLst>
          </p:cNvPr>
          <p:cNvSpPr>
            <a:spLocks noGrp="1"/>
          </p:cNvSpPr>
          <p:nvPr>
            <p:ph type="sldNum" sz="quarter" idx="12"/>
          </p:nvPr>
        </p:nvSpPr>
        <p:spPr/>
        <p:txBody>
          <a:bodyPr/>
          <a:lstStyle/>
          <a:p>
            <a:fld id="{C8B4615F-D40A-4928-AE16-954CA1637D05}" type="slidenum">
              <a:rPr lang="de-DE" smtClean="0"/>
              <a:pPr/>
              <a:t>115</a:t>
            </a:fld>
            <a:endParaRPr lang="de-DE" dirty="0"/>
          </a:p>
        </p:txBody>
      </p:sp>
      <p:sp>
        <p:nvSpPr>
          <p:cNvPr id="9" name="Textfeld 8">
            <a:extLst>
              <a:ext uri="{FF2B5EF4-FFF2-40B4-BE49-F238E27FC236}">
                <a16:creationId xmlns:a16="http://schemas.microsoft.com/office/drawing/2014/main" id="{E2BF9D14-8741-459B-9BA1-010131FFF518}"/>
              </a:ext>
            </a:extLst>
          </p:cNvPr>
          <p:cNvSpPr txBox="1"/>
          <p:nvPr/>
        </p:nvSpPr>
        <p:spPr>
          <a:xfrm>
            <a:off x="1730520" y="6086213"/>
            <a:ext cx="2430618" cy="230832"/>
          </a:xfrm>
          <a:prstGeom prst="rect">
            <a:avLst/>
          </a:prstGeom>
          <a:noFill/>
        </p:spPr>
        <p:txBody>
          <a:bodyPr wrap="square" rtlCol="0">
            <a:spAutoFit/>
          </a:bodyPr>
          <a:lstStyle/>
          <a:p>
            <a:r>
              <a:rPr lang="de-DE" sz="900" dirty="0"/>
              <a:t>* Durchschnitt von B &amp; C Weizen</a:t>
            </a:r>
          </a:p>
        </p:txBody>
      </p:sp>
      <p:sp>
        <p:nvSpPr>
          <p:cNvPr id="10" name="Text Box 5">
            <a:extLst>
              <a:ext uri="{FF2B5EF4-FFF2-40B4-BE49-F238E27FC236}">
                <a16:creationId xmlns:a16="http://schemas.microsoft.com/office/drawing/2014/main" id="{549C8125-18FE-486F-93FD-0B516829CD83}"/>
              </a:ext>
            </a:extLst>
          </p:cNvPr>
          <p:cNvSpPr txBox="1">
            <a:spLocks noChangeArrowheads="1"/>
          </p:cNvSpPr>
          <p:nvPr/>
        </p:nvSpPr>
        <p:spPr bwMode="auto">
          <a:xfrm>
            <a:off x="2406776" y="6317511"/>
            <a:ext cx="527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10000"/>
              </a:spcBef>
            </a:pPr>
            <a:r>
              <a:rPr lang="de-DE" sz="1200" dirty="0">
                <a:solidFill>
                  <a:srgbClr val="000000"/>
                </a:solidFill>
                <a:latin typeface="+mn-lt"/>
              </a:rPr>
              <a:t>Ergebnisse der Landessortenversuche 2011 – 2020 an 154 Standorten</a:t>
            </a:r>
          </a:p>
        </p:txBody>
      </p:sp>
      <p:sp>
        <p:nvSpPr>
          <p:cNvPr id="11" name="Rechteck 10">
            <a:extLst>
              <a:ext uri="{FF2B5EF4-FFF2-40B4-BE49-F238E27FC236}">
                <a16:creationId xmlns:a16="http://schemas.microsoft.com/office/drawing/2014/main" id="{0FDBCE29-EFD8-43D8-8F44-651CEC6834DB}"/>
              </a:ext>
            </a:extLst>
          </p:cNvPr>
          <p:cNvSpPr/>
          <p:nvPr/>
        </p:nvSpPr>
        <p:spPr>
          <a:xfrm>
            <a:off x="525904" y="1238524"/>
            <a:ext cx="8604250" cy="2492990"/>
          </a:xfrm>
          <a:prstGeom prst="rect">
            <a:avLst/>
          </a:prstGeom>
        </p:spPr>
        <p:txBody>
          <a:bodyPr wrap="square">
            <a:spAutoFit/>
          </a:bodyPr>
          <a:lstStyle/>
          <a:p>
            <a:pPr defTabSz="1162050">
              <a:lnSpc>
                <a:spcPct val="150000"/>
              </a:lnSpc>
              <a:spcAft>
                <a:spcPts val="600"/>
              </a:spcAft>
              <a:tabLst>
                <a:tab pos="447675" algn="l"/>
              </a:tabLst>
            </a:pPr>
            <a:r>
              <a:rPr lang="de-DE" i="1" dirty="0"/>
              <a:t>	</a:t>
            </a:r>
            <a:r>
              <a:rPr lang="de-DE" sz="1400" i="1" dirty="0">
                <a:solidFill>
                  <a:srgbClr val="3A7391"/>
                </a:solidFill>
              </a:rPr>
              <a:t>Auf welchen Böden werden die höchsten Erträge geerntet?</a:t>
            </a:r>
          </a:p>
          <a:p>
            <a:pPr defTabSz="1162050">
              <a:lnSpc>
                <a:spcPct val="150000"/>
              </a:lnSpc>
              <a:spcAft>
                <a:spcPts val="600"/>
              </a:spcAft>
              <a:tabLst>
                <a:tab pos="447675" algn="l"/>
              </a:tabLst>
            </a:pPr>
            <a:r>
              <a:rPr lang="de-DE" sz="1400" i="1" dirty="0">
                <a:solidFill>
                  <a:srgbClr val="3A7391"/>
                </a:solidFill>
              </a:rPr>
              <a:t>	Wie zeichnet sich ein typischer Roggenstandort aus?</a:t>
            </a:r>
          </a:p>
          <a:p>
            <a:pPr defTabSz="1162050">
              <a:lnSpc>
                <a:spcPct val="150000"/>
              </a:lnSpc>
              <a:spcAft>
                <a:spcPts val="1200"/>
              </a:spcAft>
              <a:tabLst>
                <a:tab pos="447675" algn="l"/>
              </a:tabLst>
            </a:pPr>
            <a:r>
              <a:rPr lang="de-DE" sz="1400" i="1" dirty="0">
                <a:solidFill>
                  <a:srgbClr val="3A7391"/>
                </a:solidFill>
              </a:rPr>
              <a:t>	Kann man Äpfel &amp; Birnen vergleichen?</a:t>
            </a:r>
          </a:p>
          <a:p>
            <a:pPr defTabSz="1162050">
              <a:spcAft>
                <a:spcPts val="600"/>
              </a:spcAft>
              <a:tabLst>
                <a:tab pos="447675" algn="l"/>
              </a:tabLst>
            </a:pPr>
            <a:r>
              <a:rPr lang="de-DE" sz="1400" i="1" dirty="0">
                <a:solidFill>
                  <a:srgbClr val="3A7391"/>
                </a:solidFill>
              </a:rPr>
              <a:t>	Was passiert mit dem Roggenertrag, wenn die Fruchtarten auf </a:t>
            </a:r>
            <a:br>
              <a:rPr lang="de-DE" sz="1400" i="1" dirty="0">
                <a:solidFill>
                  <a:srgbClr val="3A7391"/>
                </a:solidFill>
              </a:rPr>
            </a:br>
            <a:r>
              <a:rPr lang="de-DE" sz="1400" i="1" dirty="0">
                <a:solidFill>
                  <a:srgbClr val="3A7391"/>
                </a:solidFill>
              </a:rPr>
              <a:t>	vergleichbaren Standorten angebaut werden?</a:t>
            </a:r>
          </a:p>
          <a:p>
            <a:r>
              <a:rPr lang="de-DE" sz="1600" dirty="0">
                <a:solidFill>
                  <a:schemeClr val="accent6">
                    <a:lumMod val="75000"/>
                  </a:schemeClr>
                </a:solidFill>
              </a:rPr>
              <a:t>		</a:t>
            </a:r>
          </a:p>
          <a:p>
            <a:r>
              <a:rPr lang="de-DE" sz="1600" dirty="0">
                <a:solidFill>
                  <a:schemeClr val="accent6">
                    <a:lumMod val="75000"/>
                  </a:schemeClr>
                </a:solidFill>
              </a:rPr>
              <a:t>	     </a:t>
            </a:r>
            <a:r>
              <a:rPr lang="de-DE" dirty="0">
                <a:solidFill>
                  <a:schemeClr val="accent6">
                    <a:lumMod val="75000"/>
                  </a:schemeClr>
                </a:solidFill>
              </a:rPr>
              <a:t>Roggen wird zur ertragsstärksten Fruchtart im Futtergetreide!</a:t>
            </a:r>
          </a:p>
        </p:txBody>
      </p:sp>
      <p:sp>
        <p:nvSpPr>
          <p:cNvPr id="12" name="Pfeil: nach rechts 11">
            <a:extLst>
              <a:ext uri="{FF2B5EF4-FFF2-40B4-BE49-F238E27FC236}">
                <a16:creationId xmlns:a16="http://schemas.microsoft.com/office/drawing/2014/main" id="{75C8EB42-884C-48AE-82C2-CEC6E870C4D7}"/>
              </a:ext>
            </a:extLst>
          </p:cNvPr>
          <p:cNvSpPr/>
          <p:nvPr/>
        </p:nvSpPr>
        <p:spPr>
          <a:xfrm>
            <a:off x="1396414" y="3411547"/>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pic>
        <p:nvPicPr>
          <p:cNvPr id="13" name="Grafik 12" descr="Kopf mit Zahnrädern">
            <a:extLst>
              <a:ext uri="{FF2B5EF4-FFF2-40B4-BE49-F238E27FC236}">
                <a16:creationId xmlns:a16="http://schemas.microsoft.com/office/drawing/2014/main" id="{5263A932-786D-4967-AFF8-4E2D736E70E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466" y="2725430"/>
            <a:ext cx="338336" cy="338336"/>
          </a:xfrm>
          <a:prstGeom prst="rect">
            <a:avLst/>
          </a:prstGeom>
        </p:spPr>
      </p:pic>
      <p:pic>
        <p:nvPicPr>
          <p:cNvPr id="14" name="Grafik 13" descr="Kopf mit Zahnrädern">
            <a:extLst>
              <a:ext uri="{FF2B5EF4-FFF2-40B4-BE49-F238E27FC236}">
                <a16:creationId xmlns:a16="http://schemas.microsoft.com/office/drawing/2014/main" id="{4B3B2837-7954-429B-B6F0-EA5204A91E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466" y="2276637"/>
            <a:ext cx="338336" cy="338336"/>
          </a:xfrm>
          <a:prstGeom prst="rect">
            <a:avLst/>
          </a:prstGeom>
        </p:spPr>
      </p:pic>
      <p:pic>
        <p:nvPicPr>
          <p:cNvPr id="15" name="Grafik 14" descr="Kopf mit Zahnrädern">
            <a:extLst>
              <a:ext uri="{FF2B5EF4-FFF2-40B4-BE49-F238E27FC236}">
                <a16:creationId xmlns:a16="http://schemas.microsoft.com/office/drawing/2014/main" id="{1927D62D-4C65-45EE-B1DF-9DFBBC8E43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466" y="1822418"/>
            <a:ext cx="338336" cy="338336"/>
          </a:xfrm>
          <a:prstGeom prst="rect">
            <a:avLst/>
          </a:prstGeom>
        </p:spPr>
      </p:pic>
      <p:pic>
        <p:nvPicPr>
          <p:cNvPr id="16" name="Grafik 15" descr="Kopf mit Zahnrädern">
            <a:extLst>
              <a:ext uri="{FF2B5EF4-FFF2-40B4-BE49-F238E27FC236}">
                <a16:creationId xmlns:a16="http://schemas.microsoft.com/office/drawing/2014/main" id="{DD52640F-401D-4CF2-96DA-26F6901902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466" y="1373625"/>
            <a:ext cx="338336" cy="338336"/>
          </a:xfrm>
          <a:prstGeom prst="rect">
            <a:avLst/>
          </a:prstGeom>
        </p:spPr>
      </p:pic>
      <p:pic>
        <p:nvPicPr>
          <p:cNvPr id="17" name="Grafik 16">
            <a:extLst>
              <a:ext uri="{FF2B5EF4-FFF2-40B4-BE49-F238E27FC236}">
                <a16:creationId xmlns:a16="http://schemas.microsoft.com/office/drawing/2014/main" id="{9FF89538-29AE-4E18-B88A-92F6CD2F7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8" name="Fußzeilenplatzhalter 7">
            <a:extLst>
              <a:ext uri="{FF2B5EF4-FFF2-40B4-BE49-F238E27FC236}">
                <a16:creationId xmlns:a16="http://schemas.microsoft.com/office/drawing/2014/main" id="{9C5FD207-F006-4480-AAFE-E5E144DFBDB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6" name="Grafik 5">
            <a:extLst>
              <a:ext uri="{FF2B5EF4-FFF2-40B4-BE49-F238E27FC236}">
                <a16:creationId xmlns:a16="http://schemas.microsoft.com/office/drawing/2014/main" id="{14F357A5-2AF8-4E57-AC67-CE5CFE680401}"/>
              </a:ext>
            </a:extLst>
          </p:cNvPr>
          <p:cNvPicPr>
            <a:picLocks noChangeAspect="1"/>
          </p:cNvPicPr>
          <p:nvPr/>
        </p:nvPicPr>
        <p:blipFill>
          <a:blip r:embed="rId6"/>
          <a:stretch>
            <a:fillRect/>
          </a:stretch>
        </p:blipFill>
        <p:spPr>
          <a:xfrm>
            <a:off x="1730520" y="3677324"/>
            <a:ext cx="4051072" cy="2438195"/>
          </a:xfrm>
          <a:prstGeom prst="rect">
            <a:avLst/>
          </a:prstGeom>
        </p:spPr>
      </p:pic>
    </p:spTree>
    <p:extLst>
      <p:ext uri="{BB962C8B-B14F-4D97-AF65-F5344CB8AC3E}">
        <p14:creationId xmlns:p14="http://schemas.microsoft.com/office/powerpoint/2010/main" val="14946153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F3BC3-64BB-4C78-B487-E52B167BD475}"/>
              </a:ext>
            </a:extLst>
          </p:cNvPr>
          <p:cNvSpPr>
            <a:spLocks noGrp="1"/>
          </p:cNvSpPr>
          <p:nvPr>
            <p:ph type="title"/>
          </p:nvPr>
        </p:nvSpPr>
        <p:spPr/>
        <p:txBody>
          <a:bodyPr/>
          <a:lstStyle/>
          <a:p>
            <a:r>
              <a:rPr lang="de-DE" dirty="0"/>
              <a:t>Roggen: geringerer Stickstoffbedarf</a:t>
            </a:r>
          </a:p>
        </p:txBody>
      </p:sp>
      <p:sp>
        <p:nvSpPr>
          <p:cNvPr id="3" name="Inhaltsplatzhalter 2">
            <a:extLst>
              <a:ext uri="{FF2B5EF4-FFF2-40B4-BE49-F238E27FC236}">
                <a16:creationId xmlns:a16="http://schemas.microsoft.com/office/drawing/2014/main" id="{B44DA513-C5FA-4216-BD1B-0B6E6BD63CF3}"/>
              </a:ext>
            </a:extLst>
          </p:cNvPr>
          <p:cNvSpPr>
            <a:spLocks noGrp="1"/>
          </p:cNvSpPr>
          <p:nvPr>
            <p:ph idx="1"/>
          </p:nvPr>
        </p:nvSpPr>
        <p:spPr>
          <a:xfrm>
            <a:off x="1331640" y="5049899"/>
            <a:ext cx="6552531" cy="1475445"/>
          </a:xfrm>
        </p:spPr>
        <p:txBody>
          <a:bodyPr/>
          <a:lstStyle/>
          <a:p>
            <a:pPr marL="447675" lvl="1" indent="0">
              <a:buClrTx/>
              <a:buNone/>
            </a:pPr>
            <a:r>
              <a:rPr lang="de-DE" dirty="0">
                <a:solidFill>
                  <a:schemeClr val="accent6">
                    <a:lumMod val="75000"/>
                  </a:schemeClr>
                </a:solidFill>
              </a:rPr>
              <a:t>geringste Ansprüche im Vergleich zu anderen Getreidearten</a:t>
            </a:r>
          </a:p>
          <a:p>
            <a:pPr marL="447675" lvl="1" indent="0">
              <a:buClrTx/>
              <a:buNone/>
            </a:pPr>
            <a:r>
              <a:rPr lang="de-DE" dirty="0">
                <a:solidFill>
                  <a:schemeClr val="accent6">
                    <a:lumMod val="75000"/>
                  </a:schemeClr>
                </a:solidFill>
              </a:rPr>
              <a:t>Grund: leistungsfähiges Wurzelsystem</a:t>
            </a:r>
          </a:p>
          <a:p>
            <a:pPr lvl="1"/>
            <a:r>
              <a:rPr lang="de-DE" sz="1600" dirty="0"/>
              <a:t>lange Nutzung der Winterfeuchtigkeit &amp;</a:t>
            </a:r>
          </a:p>
          <a:p>
            <a:pPr lvl="1"/>
            <a:r>
              <a:rPr lang="de-DE" sz="1600" dirty="0"/>
              <a:t>Überstehen langer Trockenphasen möglich</a:t>
            </a:r>
          </a:p>
          <a:p>
            <a:pPr lvl="1"/>
            <a:endParaRPr lang="de-DE" dirty="0"/>
          </a:p>
          <a:p>
            <a:endParaRPr lang="de-DE" dirty="0"/>
          </a:p>
        </p:txBody>
      </p:sp>
      <p:sp>
        <p:nvSpPr>
          <p:cNvPr id="4" name="Datumsplatzhalter 3">
            <a:extLst>
              <a:ext uri="{FF2B5EF4-FFF2-40B4-BE49-F238E27FC236}">
                <a16:creationId xmlns:a16="http://schemas.microsoft.com/office/drawing/2014/main" id="{30922870-F1C4-40B6-B075-188F66BA60F4}"/>
              </a:ext>
            </a:extLst>
          </p:cNvPr>
          <p:cNvSpPr>
            <a:spLocks noGrp="1"/>
          </p:cNvSpPr>
          <p:nvPr>
            <p:ph type="dt" sz="half" idx="10"/>
          </p:nvPr>
        </p:nvSpPr>
        <p:spPr/>
        <p:txBody>
          <a:bodyPr/>
          <a:lstStyle/>
          <a:p>
            <a:fld id="{0F968982-F0A1-476F-93E4-4AD95D0B0A35}" type="datetime1">
              <a:rPr lang="de-DE" smtClean="0"/>
              <a:t>13.01.2022</a:t>
            </a:fld>
            <a:endParaRPr lang="de-DE" dirty="0"/>
          </a:p>
        </p:txBody>
      </p:sp>
      <p:sp>
        <p:nvSpPr>
          <p:cNvPr id="6" name="Foliennummernplatzhalter 5">
            <a:extLst>
              <a:ext uri="{FF2B5EF4-FFF2-40B4-BE49-F238E27FC236}">
                <a16:creationId xmlns:a16="http://schemas.microsoft.com/office/drawing/2014/main" id="{D9D1BFB2-5FFB-4821-94BE-4221F5949B00}"/>
              </a:ext>
            </a:extLst>
          </p:cNvPr>
          <p:cNvSpPr>
            <a:spLocks noGrp="1"/>
          </p:cNvSpPr>
          <p:nvPr>
            <p:ph type="sldNum" sz="quarter" idx="12"/>
          </p:nvPr>
        </p:nvSpPr>
        <p:spPr/>
        <p:txBody>
          <a:bodyPr/>
          <a:lstStyle/>
          <a:p>
            <a:fld id="{AF37DF20-EDB0-4B2C-BB00-AEF0D14163FC}" type="slidenum">
              <a:rPr lang="de-DE" smtClean="0"/>
              <a:pPr/>
              <a:t>116</a:t>
            </a:fld>
            <a:endParaRPr lang="de-DE" dirty="0"/>
          </a:p>
        </p:txBody>
      </p:sp>
      <p:sp>
        <p:nvSpPr>
          <p:cNvPr id="8" name="Pfeil: nach rechts 7">
            <a:extLst>
              <a:ext uri="{FF2B5EF4-FFF2-40B4-BE49-F238E27FC236}">
                <a16:creationId xmlns:a16="http://schemas.microsoft.com/office/drawing/2014/main" id="{0B51FBB0-B4F1-4D9C-A35B-912C3CEA0096}"/>
              </a:ext>
            </a:extLst>
          </p:cNvPr>
          <p:cNvSpPr/>
          <p:nvPr/>
        </p:nvSpPr>
        <p:spPr>
          <a:xfrm>
            <a:off x="1331640" y="5085184"/>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1" name="Pfeil: nach rechts 10">
            <a:extLst>
              <a:ext uri="{FF2B5EF4-FFF2-40B4-BE49-F238E27FC236}">
                <a16:creationId xmlns:a16="http://schemas.microsoft.com/office/drawing/2014/main" id="{1410709F-8B43-4619-8051-ACEA8F6764C7}"/>
              </a:ext>
            </a:extLst>
          </p:cNvPr>
          <p:cNvSpPr/>
          <p:nvPr/>
        </p:nvSpPr>
        <p:spPr>
          <a:xfrm>
            <a:off x="1331640" y="5409580"/>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pic>
        <p:nvPicPr>
          <p:cNvPr id="9" name="Grafik 8">
            <a:extLst>
              <a:ext uri="{FF2B5EF4-FFF2-40B4-BE49-F238E27FC236}">
                <a16:creationId xmlns:a16="http://schemas.microsoft.com/office/drawing/2014/main" id="{A6325F7F-5C1D-4B5C-AA5F-5222B1394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302" y="1426180"/>
            <a:ext cx="8046948" cy="3263797"/>
          </a:xfrm>
          <a:prstGeom prst="rect">
            <a:avLst/>
          </a:prstGeom>
        </p:spPr>
      </p:pic>
      <p:sp>
        <p:nvSpPr>
          <p:cNvPr id="10" name="Fußzeilenplatzhalter 7">
            <a:extLst>
              <a:ext uri="{FF2B5EF4-FFF2-40B4-BE49-F238E27FC236}">
                <a16:creationId xmlns:a16="http://schemas.microsoft.com/office/drawing/2014/main" id="{5FC1E9D5-B6F4-4B4C-8E7D-EF6B3C6633A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865846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66883-A92F-4117-93C7-C6C998391EA1}"/>
              </a:ext>
            </a:extLst>
          </p:cNvPr>
          <p:cNvSpPr>
            <a:spLocks noGrp="1"/>
          </p:cNvSpPr>
          <p:nvPr>
            <p:ph type="title"/>
          </p:nvPr>
        </p:nvSpPr>
        <p:spPr/>
        <p:txBody>
          <a:bodyPr/>
          <a:lstStyle/>
          <a:p>
            <a:r>
              <a:rPr lang="de-DE" dirty="0"/>
              <a:t>Ressourcenschonung: geringerer Wasserbedarf</a:t>
            </a:r>
          </a:p>
        </p:txBody>
      </p:sp>
      <p:sp>
        <p:nvSpPr>
          <p:cNvPr id="4" name="Datumsplatzhalter 3">
            <a:extLst>
              <a:ext uri="{FF2B5EF4-FFF2-40B4-BE49-F238E27FC236}">
                <a16:creationId xmlns:a16="http://schemas.microsoft.com/office/drawing/2014/main" id="{6E06379A-145E-4748-A37A-F7F81F61031E}"/>
              </a:ext>
            </a:extLst>
          </p:cNvPr>
          <p:cNvSpPr>
            <a:spLocks noGrp="1"/>
          </p:cNvSpPr>
          <p:nvPr>
            <p:ph type="dt" sz="half" idx="10"/>
          </p:nvPr>
        </p:nvSpPr>
        <p:spPr/>
        <p:txBody>
          <a:bodyPr/>
          <a:lstStyle/>
          <a:p>
            <a:fld id="{5BEFD3E2-E0DE-4A2F-B61B-F586D1AE99F2}" type="datetime1">
              <a:rPr lang="de-DE" smtClean="0"/>
              <a:t>13.01.2022</a:t>
            </a:fld>
            <a:endParaRPr lang="de-DE" dirty="0"/>
          </a:p>
        </p:txBody>
      </p:sp>
      <p:sp>
        <p:nvSpPr>
          <p:cNvPr id="6" name="Foliennummernplatzhalter 5">
            <a:extLst>
              <a:ext uri="{FF2B5EF4-FFF2-40B4-BE49-F238E27FC236}">
                <a16:creationId xmlns:a16="http://schemas.microsoft.com/office/drawing/2014/main" id="{1716CDCA-70F1-4B32-A0B5-C19CFA6EAE80}"/>
              </a:ext>
            </a:extLst>
          </p:cNvPr>
          <p:cNvSpPr>
            <a:spLocks noGrp="1"/>
          </p:cNvSpPr>
          <p:nvPr>
            <p:ph type="sldNum" sz="quarter" idx="12"/>
          </p:nvPr>
        </p:nvSpPr>
        <p:spPr/>
        <p:txBody>
          <a:bodyPr/>
          <a:lstStyle/>
          <a:p>
            <a:fld id="{AF37DF20-EDB0-4B2C-BB00-AEF0D14163FC}" type="slidenum">
              <a:rPr lang="de-DE" smtClean="0"/>
              <a:pPr/>
              <a:t>117</a:t>
            </a:fld>
            <a:endParaRPr lang="de-DE" dirty="0"/>
          </a:p>
        </p:txBody>
      </p:sp>
      <p:sp>
        <p:nvSpPr>
          <p:cNvPr id="7" name="Textfeld 6">
            <a:extLst>
              <a:ext uri="{FF2B5EF4-FFF2-40B4-BE49-F238E27FC236}">
                <a16:creationId xmlns:a16="http://schemas.microsoft.com/office/drawing/2014/main" id="{FA864252-CDA4-4239-B5B4-C24841889AB1}"/>
              </a:ext>
            </a:extLst>
          </p:cNvPr>
          <p:cNvSpPr txBox="1"/>
          <p:nvPr/>
        </p:nvSpPr>
        <p:spPr>
          <a:xfrm>
            <a:off x="1727684" y="5042500"/>
            <a:ext cx="5688632" cy="1338828"/>
          </a:xfrm>
          <a:prstGeom prst="rect">
            <a:avLst/>
          </a:prstGeom>
          <a:noFill/>
        </p:spPr>
        <p:txBody>
          <a:bodyPr wrap="square" rtlCol="0">
            <a:spAutoFit/>
          </a:bodyPr>
          <a:lstStyle/>
          <a:p>
            <a:pPr>
              <a:spcAft>
                <a:spcPts val="600"/>
              </a:spcAft>
            </a:pPr>
            <a:r>
              <a:rPr lang="de-DE" sz="1600" dirty="0"/>
              <a:t>	im Vergleich hat Roggen den niedrigsten 	Wasserbedarf &amp; gleichzeitig das beste Wurzelwerk</a:t>
            </a:r>
          </a:p>
          <a:p>
            <a:r>
              <a:rPr lang="de-DE" sz="1600" dirty="0"/>
              <a:t>	geringer Wasserbedarf aufgrund</a:t>
            </a:r>
          </a:p>
          <a:p>
            <a:pPr marL="1200150" lvl="2" indent="-30163">
              <a:buClr>
                <a:schemeClr val="bg1">
                  <a:lumMod val="65000"/>
                </a:schemeClr>
              </a:buClr>
              <a:buFont typeface="Wingdings" panose="05000000000000000000" pitchFamily="2" charset="2"/>
              <a:buChar char="§"/>
            </a:pPr>
            <a:r>
              <a:rPr lang="de-DE" sz="1400" dirty="0"/>
              <a:t>des Wurzelwerkes</a:t>
            </a:r>
          </a:p>
          <a:p>
            <a:pPr marL="1200150" lvl="2" indent="-30163">
              <a:buClr>
                <a:schemeClr val="bg1">
                  <a:lumMod val="65000"/>
                </a:schemeClr>
              </a:buClr>
              <a:buFont typeface="Wingdings" panose="05000000000000000000" pitchFamily="2" charset="2"/>
              <a:buChar char="§"/>
            </a:pPr>
            <a:r>
              <a:rPr lang="de-DE" sz="1400" dirty="0"/>
              <a:t>vergleichsweise kleiner Blattfläche</a:t>
            </a:r>
          </a:p>
        </p:txBody>
      </p:sp>
      <p:sp>
        <p:nvSpPr>
          <p:cNvPr id="13" name="Pfeil: nach rechts 12">
            <a:extLst>
              <a:ext uri="{FF2B5EF4-FFF2-40B4-BE49-F238E27FC236}">
                <a16:creationId xmlns:a16="http://schemas.microsoft.com/office/drawing/2014/main" id="{AB2FEA32-C73E-47A0-987B-B7741BE77796}"/>
              </a:ext>
            </a:extLst>
          </p:cNvPr>
          <p:cNvSpPr/>
          <p:nvPr/>
        </p:nvSpPr>
        <p:spPr>
          <a:xfrm>
            <a:off x="2285995" y="5122663"/>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4" name="Pfeil: nach rechts 13">
            <a:extLst>
              <a:ext uri="{FF2B5EF4-FFF2-40B4-BE49-F238E27FC236}">
                <a16:creationId xmlns:a16="http://schemas.microsoft.com/office/drawing/2014/main" id="{FE9D5A86-4CF4-4BBC-BA1C-3AEACDE84522}"/>
              </a:ext>
            </a:extLst>
          </p:cNvPr>
          <p:cNvSpPr/>
          <p:nvPr/>
        </p:nvSpPr>
        <p:spPr>
          <a:xfrm>
            <a:off x="2272943" y="5711914"/>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pic>
        <p:nvPicPr>
          <p:cNvPr id="9" name="Grafik 8">
            <a:extLst>
              <a:ext uri="{FF2B5EF4-FFF2-40B4-BE49-F238E27FC236}">
                <a16:creationId xmlns:a16="http://schemas.microsoft.com/office/drawing/2014/main" id="{F1A6B3B9-CBFE-402C-8D08-B662B4AAF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49" y="1412874"/>
            <a:ext cx="8064501" cy="3528293"/>
          </a:xfrm>
          <a:prstGeom prst="rect">
            <a:avLst/>
          </a:prstGeom>
        </p:spPr>
      </p:pic>
      <p:sp>
        <p:nvSpPr>
          <p:cNvPr id="10" name="Fußzeilenplatzhalter 7">
            <a:extLst>
              <a:ext uri="{FF2B5EF4-FFF2-40B4-BE49-F238E27FC236}">
                <a16:creationId xmlns:a16="http://schemas.microsoft.com/office/drawing/2014/main" id="{4ECAB154-EBEB-4B19-A66C-AE5C4571221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7118035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2DE40-1787-4B4B-921F-88180CE960A3}"/>
              </a:ext>
            </a:extLst>
          </p:cNvPr>
          <p:cNvSpPr>
            <a:spLocks noGrp="1"/>
          </p:cNvSpPr>
          <p:nvPr>
            <p:ph type="title"/>
          </p:nvPr>
        </p:nvSpPr>
        <p:spPr/>
        <p:txBody>
          <a:bodyPr/>
          <a:lstStyle/>
          <a:p>
            <a:r>
              <a:rPr lang="de-DE" dirty="0"/>
              <a:t>Unterschiede im Wurzelwachstum, die man sieht. </a:t>
            </a:r>
          </a:p>
        </p:txBody>
      </p:sp>
      <p:pic>
        <p:nvPicPr>
          <p:cNvPr id="7" name="Picture 2">
            <a:extLst>
              <a:ext uri="{FF2B5EF4-FFF2-40B4-BE49-F238E27FC236}">
                <a16:creationId xmlns:a16="http://schemas.microsoft.com/office/drawing/2014/main" id="{1B2DFC4E-8249-4927-990D-BFDB8F350A1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539750" y="1412875"/>
            <a:ext cx="8064500" cy="51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umsplatzhalter 3">
            <a:extLst>
              <a:ext uri="{FF2B5EF4-FFF2-40B4-BE49-F238E27FC236}">
                <a16:creationId xmlns:a16="http://schemas.microsoft.com/office/drawing/2014/main" id="{880238BC-C835-4138-8D72-D32DCCEA6F49}"/>
              </a:ext>
            </a:extLst>
          </p:cNvPr>
          <p:cNvSpPr>
            <a:spLocks noGrp="1"/>
          </p:cNvSpPr>
          <p:nvPr>
            <p:ph type="dt" sz="half" idx="10"/>
          </p:nvPr>
        </p:nvSpPr>
        <p:spPr/>
        <p:txBody>
          <a:bodyPr/>
          <a:lstStyle/>
          <a:p>
            <a:fld id="{95D69CFF-0B43-4CC3-9F31-B3C8563C9FEA}" type="datetime1">
              <a:rPr lang="de-DE" smtClean="0"/>
              <a:t>13.01.2022</a:t>
            </a:fld>
            <a:endParaRPr lang="de-DE" dirty="0"/>
          </a:p>
        </p:txBody>
      </p:sp>
      <p:sp>
        <p:nvSpPr>
          <p:cNvPr id="6" name="Foliennummernplatzhalter 5">
            <a:extLst>
              <a:ext uri="{FF2B5EF4-FFF2-40B4-BE49-F238E27FC236}">
                <a16:creationId xmlns:a16="http://schemas.microsoft.com/office/drawing/2014/main" id="{44D7358C-2DE7-43E8-9BDC-195AFA44D646}"/>
              </a:ext>
            </a:extLst>
          </p:cNvPr>
          <p:cNvSpPr>
            <a:spLocks noGrp="1"/>
          </p:cNvSpPr>
          <p:nvPr>
            <p:ph type="sldNum" sz="quarter" idx="12"/>
          </p:nvPr>
        </p:nvSpPr>
        <p:spPr/>
        <p:txBody>
          <a:bodyPr/>
          <a:lstStyle/>
          <a:p>
            <a:fld id="{AF37DF20-EDB0-4B2C-BB00-AEF0D14163FC}" type="slidenum">
              <a:rPr lang="de-DE" smtClean="0"/>
              <a:pPr/>
              <a:t>118</a:t>
            </a:fld>
            <a:endParaRPr lang="de-DE" dirty="0"/>
          </a:p>
        </p:txBody>
      </p:sp>
      <p:sp>
        <p:nvSpPr>
          <p:cNvPr id="8" name="Textfeld 7">
            <a:extLst>
              <a:ext uri="{FF2B5EF4-FFF2-40B4-BE49-F238E27FC236}">
                <a16:creationId xmlns:a16="http://schemas.microsoft.com/office/drawing/2014/main" id="{04B1472A-ADBF-426A-A1BD-9E4D1C4830C9}"/>
              </a:ext>
            </a:extLst>
          </p:cNvPr>
          <p:cNvSpPr txBox="1"/>
          <p:nvPr/>
        </p:nvSpPr>
        <p:spPr>
          <a:xfrm>
            <a:off x="1187624" y="1988840"/>
            <a:ext cx="2736000" cy="400110"/>
          </a:xfrm>
          <a:prstGeom prst="rect">
            <a:avLst/>
          </a:prstGeom>
          <a:solidFill>
            <a:srgbClr val="FFFFFF">
              <a:alpha val="80000"/>
            </a:srgbClr>
          </a:solidFill>
        </p:spPr>
        <p:txBody>
          <a:bodyPr wrap="square" rtlCol="0">
            <a:spAutoFit/>
          </a:bodyPr>
          <a:lstStyle/>
          <a:p>
            <a:pPr algn="ctr"/>
            <a:r>
              <a:rPr lang="de-DE" sz="2000" dirty="0"/>
              <a:t>Weizen </a:t>
            </a:r>
          </a:p>
        </p:txBody>
      </p:sp>
      <p:sp>
        <p:nvSpPr>
          <p:cNvPr id="9" name="Textfeld 8">
            <a:extLst>
              <a:ext uri="{FF2B5EF4-FFF2-40B4-BE49-F238E27FC236}">
                <a16:creationId xmlns:a16="http://schemas.microsoft.com/office/drawing/2014/main" id="{BAE8D58A-869C-41CB-B404-DE4EA02A85CC}"/>
              </a:ext>
            </a:extLst>
          </p:cNvPr>
          <p:cNvSpPr txBox="1"/>
          <p:nvPr/>
        </p:nvSpPr>
        <p:spPr>
          <a:xfrm>
            <a:off x="5436400" y="1988840"/>
            <a:ext cx="2736000" cy="400110"/>
          </a:xfrm>
          <a:prstGeom prst="rect">
            <a:avLst/>
          </a:prstGeom>
          <a:solidFill>
            <a:srgbClr val="FFFFFF">
              <a:alpha val="80000"/>
            </a:srgbClr>
          </a:solidFill>
        </p:spPr>
        <p:txBody>
          <a:bodyPr wrap="square" rtlCol="0">
            <a:spAutoFit/>
          </a:bodyPr>
          <a:lstStyle/>
          <a:p>
            <a:pPr algn="ctr"/>
            <a:r>
              <a:rPr lang="de-DE" sz="2000" dirty="0"/>
              <a:t>Roggen </a:t>
            </a:r>
          </a:p>
        </p:txBody>
      </p:sp>
      <p:sp>
        <p:nvSpPr>
          <p:cNvPr id="11" name="Fußzeilenplatzhalter 7">
            <a:extLst>
              <a:ext uri="{FF2B5EF4-FFF2-40B4-BE49-F238E27FC236}">
                <a16:creationId xmlns:a16="http://schemas.microsoft.com/office/drawing/2014/main" id="{FF36630E-93D4-432F-B236-A89CDE2FC899}"/>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3860627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961CA-0D9A-4077-8F8B-BD2992A5EAF1}"/>
              </a:ext>
            </a:extLst>
          </p:cNvPr>
          <p:cNvSpPr>
            <a:spLocks noGrp="1"/>
          </p:cNvSpPr>
          <p:nvPr>
            <p:ph type="title"/>
          </p:nvPr>
        </p:nvSpPr>
        <p:spPr/>
        <p:txBody>
          <a:bodyPr/>
          <a:lstStyle/>
          <a:p>
            <a:r>
              <a:rPr lang="de-DE" dirty="0"/>
              <a:t>Die Wassereffizienz des Roggens</a:t>
            </a:r>
          </a:p>
        </p:txBody>
      </p:sp>
      <p:sp>
        <p:nvSpPr>
          <p:cNvPr id="3" name="Inhaltsplatzhalter 2">
            <a:extLst>
              <a:ext uri="{FF2B5EF4-FFF2-40B4-BE49-F238E27FC236}">
                <a16:creationId xmlns:a16="http://schemas.microsoft.com/office/drawing/2014/main" id="{9FF2E39C-1024-44E9-A8E5-6C5C2BFE96BB}"/>
              </a:ext>
            </a:extLst>
          </p:cNvPr>
          <p:cNvSpPr>
            <a:spLocks noGrp="1"/>
          </p:cNvSpPr>
          <p:nvPr>
            <p:ph idx="1"/>
          </p:nvPr>
        </p:nvSpPr>
        <p:spPr>
          <a:xfrm>
            <a:off x="539749" y="1412875"/>
            <a:ext cx="8064501" cy="2088133"/>
          </a:xfrm>
        </p:spPr>
        <p:txBody>
          <a:bodyPr/>
          <a:lstStyle/>
          <a:p>
            <a:pPr marL="284163" lvl="1" indent="-284163">
              <a:lnSpc>
                <a:spcPct val="114000"/>
              </a:lnSpc>
              <a:buClr>
                <a:schemeClr val="tx2"/>
              </a:buClr>
            </a:pPr>
            <a:endParaRPr lang="de-DE" dirty="0"/>
          </a:p>
          <a:p>
            <a:pPr marL="284163" lvl="1" indent="-284163">
              <a:lnSpc>
                <a:spcPct val="114000"/>
              </a:lnSpc>
              <a:buClrTx/>
            </a:pPr>
            <a:r>
              <a:rPr lang="de-DE" dirty="0"/>
              <a:t>effektive Wasseraufnahme durch ein leistungsfähiges Wurzelsystem</a:t>
            </a:r>
          </a:p>
          <a:p>
            <a:pPr marL="284163" lvl="1" indent="-284163">
              <a:lnSpc>
                <a:spcPct val="114000"/>
              </a:lnSpc>
              <a:buClrTx/>
            </a:pPr>
            <a:r>
              <a:rPr lang="de-DE" dirty="0"/>
              <a:t>Reduktion der Wasserverluste über Spaltöffnungen und Cuticula</a:t>
            </a:r>
          </a:p>
          <a:p>
            <a:pPr marL="284163" lvl="1" indent="-284163">
              <a:lnSpc>
                <a:spcPct val="114000"/>
              </a:lnSpc>
              <a:buClrTx/>
            </a:pPr>
            <a:r>
              <a:rPr lang="de-DE" dirty="0"/>
              <a:t>Fähigkeit auch nach Absinken des Wasserpotenzials im Gewebe physiologische Prozesse aufrecht zu erhalten</a:t>
            </a:r>
          </a:p>
          <a:p>
            <a:endParaRPr lang="de-DE" dirty="0"/>
          </a:p>
        </p:txBody>
      </p:sp>
      <p:sp>
        <p:nvSpPr>
          <p:cNvPr id="4" name="Datumsplatzhalter 3">
            <a:extLst>
              <a:ext uri="{FF2B5EF4-FFF2-40B4-BE49-F238E27FC236}">
                <a16:creationId xmlns:a16="http://schemas.microsoft.com/office/drawing/2014/main" id="{12583197-BE7B-4AE8-B160-C9F1691FE761}"/>
              </a:ext>
            </a:extLst>
          </p:cNvPr>
          <p:cNvSpPr>
            <a:spLocks noGrp="1"/>
          </p:cNvSpPr>
          <p:nvPr>
            <p:ph type="dt" sz="half" idx="10"/>
          </p:nvPr>
        </p:nvSpPr>
        <p:spPr/>
        <p:txBody>
          <a:bodyPr/>
          <a:lstStyle/>
          <a:p>
            <a:fld id="{8151A9EF-4DE8-4A88-ABDF-B54AEBCC4A11}" type="datetime1">
              <a:rPr lang="de-DE" smtClean="0"/>
              <a:t>13.01.2022</a:t>
            </a:fld>
            <a:endParaRPr lang="de-DE" dirty="0"/>
          </a:p>
        </p:txBody>
      </p:sp>
      <p:sp>
        <p:nvSpPr>
          <p:cNvPr id="6" name="Foliennummernplatzhalter 5">
            <a:extLst>
              <a:ext uri="{FF2B5EF4-FFF2-40B4-BE49-F238E27FC236}">
                <a16:creationId xmlns:a16="http://schemas.microsoft.com/office/drawing/2014/main" id="{0032CA8E-7AE7-4EC3-8DE3-73766E054C34}"/>
              </a:ext>
            </a:extLst>
          </p:cNvPr>
          <p:cNvSpPr>
            <a:spLocks noGrp="1"/>
          </p:cNvSpPr>
          <p:nvPr>
            <p:ph type="sldNum" sz="quarter" idx="12"/>
          </p:nvPr>
        </p:nvSpPr>
        <p:spPr/>
        <p:txBody>
          <a:bodyPr/>
          <a:lstStyle/>
          <a:p>
            <a:fld id="{AF37DF20-EDB0-4B2C-BB00-AEF0D14163FC}" type="slidenum">
              <a:rPr lang="de-DE" smtClean="0"/>
              <a:pPr/>
              <a:t>119</a:t>
            </a:fld>
            <a:endParaRPr lang="de-DE" dirty="0"/>
          </a:p>
        </p:txBody>
      </p:sp>
      <p:pic>
        <p:nvPicPr>
          <p:cNvPr id="7" name="Picture 2" descr="J:\MARKETING\Fotos_Bilder_Film\Kulturarten\Roggen\Trockenstressversuch\2010_07 Bewässerungsversuche\DSCF2354.JPG">
            <a:extLst>
              <a:ext uri="{FF2B5EF4-FFF2-40B4-BE49-F238E27FC236}">
                <a16:creationId xmlns:a16="http://schemas.microsoft.com/office/drawing/2014/main" id="{0ADD3EF7-07FE-4A4C-8C90-7C9FDDEAE95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9552" y="4484877"/>
            <a:ext cx="3888112" cy="2040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54D4D66-3C65-40D0-88A2-86D28D7A1E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4365104"/>
            <a:ext cx="1903233" cy="203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A651B363-4F07-4E0C-87B4-3A36B60D7D4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0000">
            <a:off x="7130640" y="2174947"/>
            <a:ext cx="1536585" cy="440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ußzeilenplatzhalter 7">
            <a:extLst>
              <a:ext uri="{FF2B5EF4-FFF2-40B4-BE49-F238E27FC236}">
                <a16:creationId xmlns:a16="http://schemas.microsoft.com/office/drawing/2014/main" id="{6E109E6D-6EEC-4103-92F2-9686E53B315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685807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A77B-9C64-45F1-A31C-8BB98BDB973D}"/>
              </a:ext>
            </a:extLst>
          </p:cNvPr>
          <p:cNvSpPr>
            <a:spLocks noGrp="1"/>
          </p:cNvSpPr>
          <p:nvPr>
            <p:ph type="title"/>
          </p:nvPr>
        </p:nvSpPr>
        <p:spPr/>
        <p:txBody>
          <a:bodyPr/>
          <a:lstStyle/>
          <a:p>
            <a:r>
              <a:rPr lang="de-DE" dirty="0"/>
              <a:t>Was ist Hybrid- &amp; Populationsroggen?</a:t>
            </a:r>
          </a:p>
        </p:txBody>
      </p:sp>
      <p:sp>
        <p:nvSpPr>
          <p:cNvPr id="3" name="Inhaltsplatzhalter 2">
            <a:extLst>
              <a:ext uri="{FF2B5EF4-FFF2-40B4-BE49-F238E27FC236}">
                <a16:creationId xmlns:a16="http://schemas.microsoft.com/office/drawing/2014/main" id="{7B781AFD-6537-4A01-AF98-10FF9A65AC03}"/>
              </a:ext>
            </a:extLst>
          </p:cNvPr>
          <p:cNvSpPr>
            <a:spLocks noGrp="1"/>
          </p:cNvSpPr>
          <p:nvPr>
            <p:ph sz="half" idx="1"/>
          </p:nvPr>
        </p:nvSpPr>
        <p:spPr/>
        <p:txBody>
          <a:bodyPr/>
          <a:lstStyle/>
          <a:p>
            <a:pPr marL="0" indent="0">
              <a:buNone/>
            </a:pPr>
            <a:r>
              <a:rPr lang="de-DE" dirty="0">
                <a:solidFill>
                  <a:schemeClr val="accent6">
                    <a:lumMod val="75000"/>
                  </a:schemeClr>
                </a:solidFill>
              </a:rPr>
              <a:t>Hybridroggen</a:t>
            </a:r>
            <a:r>
              <a:rPr lang="de-DE" dirty="0"/>
              <a:t>	</a:t>
            </a:r>
          </a:p>
          <a:p>
            <a:pPr>
              <a:buClrTx/>
            </a:pPr>
            <a:r>
              <a:rPr lang="de-DE" dirty="0"/>
              <a:t>75 – 80 % der Roggenanbaufläche</a:t>
            </a:r>
          </a:p>
          <a:p>
            <a:pPr>
              <a:buClrTx/>
            </a:pPr>
            <a:r>
              <a:rPr lang="de-DE" dirty="0"/>
              <a:t>gezielte Züchtung mit hohem Zuchtfortschritt</a:t>
            </a:r>
          </a:p>
          <a:p>
            <a:pPr>
              <a:buClrTx/>
            </a:pPr>
            <a:r>
              <a:rPr lang="de-DE" dirty="0"/>
              <a:t>1. Sorte 1984</a:t>
            </a:r>
          </a:p>
          <a:p>
            <a:pPr>
              <a:buClrTx/>
            </a:pPr>
            <a:r>
              <a:rPr lang="de-DE" b="1" dirty="0" err="1"/>
              <a:t>Heterosis</a:t>
            </a:r>
            <a:r>
              <a:rPr lang="de-DE" dirty="0"/>
              <a:t> (Hybrideffekt)</a:t>
            </a:r>
          </a:p>
          <a:p>
            <a:pPr marL="0" indent="0">
              <a:buClrTx/>
              <a:buNone/>
            </a:pPr>
            <a:r>
              <a:rPr lang="de-DE" dirty="0">
                <a:solidFill>
                  <a:srgbClr val="96A02D"/>
                </a:solidFill>
              </a:rPr>
              <a:t>	</a:t>
            </a:r>
            <a:r>
              <a:rPr lang="de-DE" dirty="0">
                <a:solidFill>
                  <a:schemeClr val="accent6">
                    <a:lumMod val="75000"/>
                  </a:schemeClr>
                </a:solidFill>
              </a:rPr>
              <a:t>= </a:t>
            </a:r>
            <a:r>
              <a:rPr lang="de-DE" sz="1600" dirty="0">
                <a:solidFill>
                  <a:schemeClr val="accent6">
                    <a:lumMod val="75000"/>
                  </a:schemeClr>
                </a:solidFill>
              </a:rPr>
              <a:t>Mehrleistung der Nachkommen im 	Vergleich zu Elternmittel</a:t>
            </a:r>
          </a:p>
          <a:p>
            <a:pPr>
              <a:buClrTx/>
            </a:pPr>
            <a:r>
              <a:rPr lang="de-DE" dirty="0"/>
              <a:t>genetisch fixierte Eigenschaften beider Eltern </a:t>
            </a:r>
          </a:p>
          <a:p>
            <a:pPr>
              <a:buClrTx/>
            </a:pPr>
            <a:r>
              <a:rPr lang="de-DE" dirty="0"/>
              <a:t>ackerbauliche Vorteile</a:t>
            </a:r>
          </a:p>
          <a:p>
            <a:pPr lvl="1">
              <a:buClr>
                <a:schemeClr val="bg1">
                  <a:lumMod val="50000"/>
                </a:schemeClr>
              </a:buClr>
            </a:pPr>
            <a:r>
              <a:rPr lang="de-DE" sz="1600" dirty="0" err="1"/>
              <a:t>Wüchsigkeit</a:t>
            </a:r>
            <a:endParaRPr lang="de-DE" sz="1600" dirty="0"/>
          </a:p>
          <a:p>
            <a:pPr lvl="1">
              <a:buClr>
                <a:schemeClr val="bg1">
                  <a:lumMod val="50000"/>
                </a:schemeClr>
              </a:buClr>
            </a:pPr>
            <a:r>
              <a:rPr lang="de-DE" sz="1600" dirty="0"/>
              <a:t>Ertragspotenzial	steigen</a:t>
            </a:r>
          </a:p>
          <a:p>
            <a:pPr lvl="1">
              <a:buClr>
                <a:schemeClr val="bg1">
                  <a:lumMod val="50000"/>
                </a:schemeClr>
              </a:buClr>
            </a:pPr>
            <a:r>
              <a:rPr lang="de-DE" sz="1600" dirty="0"/>
              <a:t>Stresstoleranz</a:t>
            </a:r>
          </a:p>
          <a:p>
            <a:pPr marL="447675" lvl="1" indent="0">
              <a:buNone/>
            </a:pPr>
            <a:endParaRPr lang="de-DE" sz="1600" dirty="0"/>
          </a:p>
        </p:txBody>
      </p:sp>
      <p:sp>
        <p:nvSpPr>
          <p:cNvPr id="4" name="Inhaltsplatzhalter 3">
            <a:extLst>
              <a:ext uri="{FF2B5EF4-FFF2-40B4-BE49-F238E27FC236}">
                <a16:creationId xmlns:a16="http://schemas.microsoft.com/office/drawing/2014/main" id="{EC5B8729-6AE5-4706-8B82-61BA1723562E}"/>
              </a:ext>
            </a:extLst>
          </p:cNvPr>
          <p:cNvSpPr>
            <a:spLocks noGrp="1"/>
          </p:cNvSpPr>
          <p:nvPr>
            <p:ph sz="half" idx="2"/>
          </p:nvPr>
        </p:nvSpPr>
        <p:spPr/>
        <p:txBody>
          <a:bodyPr/>
          <a:lstStyle/>
          <a:p>
            <a:pPr marL="0" indent="0">
              <a:buNone/>
            </a:pPr>
            <a:r>
              <a:rPr lang="de-DE" dirty="0">
                <a:solidFill>
                  <a:schemeClr val="accent6">
                    <a:lumMod val="75000"/>
                  </a:schemeClr>
                </a:solidFill>
              </a:rPr>
              <a:t>Populationsroggen</a:t>
            </a:r>
          </a:p>
          <a:p>
            <a:pPr>
              <a:buClrTx/>
            </a:pPr>
            <a:r>
              <a:rPr lang="de-DE" dirty="0"/>
              <a:t>20 – 25 % der Roggenanbaufläche</a:t>
            </a:r>
          </a:p>
          <a:p>
            <a:pPr>
              <a:buClrTx/>
            </a:pPr>
            <a:r>
              <a:rPr lang="de-DE" dirty="0"/>
              <a:t>geringerer Zuchtfortschritt im Vergleich zu Hybridroggen</a:t>
            </a:r>
          </a:p>
          <a:p>
            <a:pPr>
              <a:buClrTx/>
            </a:pPr>
            <a:r>
              <a:rPr lang="de-DE" dirty="0"/>
              <a:t>heterogene Bestände</a:t>
            </a:r>
          </a:p>
          <a:p>
            <a:pPr lvl="1">
              <a:buClr>
                <a:schemeClr val="bg1">
                  <a:lumMod val="50000"/>
                </a:schemeClr>
              </a:buClr>
            </a:pPr>
            <a:r>
              <a:rPr lang="de-DE" sz="1600" dirty="0"/>
              <a:t>enthalten züchterisch u.a. auch weniger erwünschte Genotypen</a:t>
            </a:r>
          </a:p>
          <a:p>
            <a:pPr lvl="1">
              <a:buClrTx/>
            </a:pPr>
            <a:endParaRPr lang="de-DE" dirty="0"/>
          </a:p>
          <a:p>
            <a:endParaRPr lang="de-DE" dirty="0"/>
          </a:p>
        </p:txBody>
      </p:sp>
      <p:sp>
        <p:nvSpPr>
          <p:cNvPr id="5" name="Datumsplatzhalter 4">
            <a:extLst>
              <a:ext uri="{FF2B5EF4-FFF2-40B4-BE49-F238E27FC236}">
                <a16:creationId xmlns:a16="http://schemas.microsoft.com/office/drawing/2014/main" id="{7F870F01-94ED-4B74-AA3B-8E8F0A722852}"/>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CAC3B09E-D4A5-4B4B-B381-2558FF70D7BE}"/>
              </a:ext>
            </a:extLst>
          </p:cNvPr>
          <p:cNvSpPr>
            <a:spLocks noGrp="1"/>
          </p:cNvSpPr>
          <p:nvPr>
            <p:ph type="sldNum" sz="quarter" idx="12"/>
          </p:nvPr>
        </p:nvSpPr>
        <p:spPr/>
        <p:txBody>
          <a:bodyPr/>
          <a:lstStyle/>
          <a:p>
            <a:fld id="{AF37DF20-EDB0-4B2C-BB00-AEF0D14163FC}" type="slidenum">
              <a:rPr lang="de-DE" smtClean="0"/>
              <a:pPr/>
              <a:t>12</a:t>
            </a:fld>
            <a:endParaRPr lang="de-DE" dirty="0"/>
          </a:p>
        </p:txBody>
      </p:sp>
      <p:sp>
        <p:nvSpPr>
          <p:cNvPr id="12" name="Geschweifte Klammer rechts 11">
            <a:extLst>
              <a:ext uri="{FF2B5EF4-FFF2-40B4-BE49-F238E27FC236}">
                <a16:creationId xmlns:a16="http://schemas.microsoft.com/office/drawing/2014/main" id="{A4C93E58-1CE6-4D31-A55E-CD3798806EA3}"/>
              </a:ext>
            </a:extLst>
          </p:cNvPr>
          <p:cNvSpPr/>
          <p:nvPr/>
        </p:nvSpPr>
        <p:spPr>
          <a:xfrm>
            <a:off x="2771800" y="5107148"/>
            <a:ext cx="215803" cy="781310"/>
          </a:xfrm>
          <a:prstGeom prst="rightBrace">
            <a:avLst/>
          </a:prstGeom>
          <a:ln w="952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a16="http://schemas.microsoft.com/office/drawing/2014/main" id="{D9813B40-BFD9-4A23-ADF2-3936BA893139}"/>
              </a:ext>
            </a:extLst>
          </p:cNvPr>
          <p:cNvSpPr txBox="1"/>
          <p:nvPr/>
        </p:nvSpPr>
        <p:spPr>
          <a:xfrm>
            <a:off x="539749" y="6283039"/>
            <a:ext cx="2361780" cy="230832"/>
          </a:xfrm>
          <a:prstGeom prst="rect">
            <a:avLst/>
          </a:prstGeom>
          <a:noFill/>
        </p:spPr>
        <p:txBody>
          <a:bodyPr wrap="square" rtlCol="0">
            <a:spAutoFit/>
          </a:bodyPr>
          <a:lstStyle/>
          <a:p>
            <a:r>
              <a:rPr lang="de-DE" sz="900" dirty="0"/>
              <a:t>(Becker, 1993; </a:t>
            </a:r>
            <a:r>
              <a:rPr lang="de-DE" sz="900" dirty="0" err="1"/>
              <a:t>Diepenbrock</a:t>
            </a:r>
            <a:r>
              <a:rPr lang="de-DE" sz="900" dirty="0"/>
              <a:t> et. al. 2009)</a:t>
            </a:r>
          </a:p>
        </p:txBody>
      </p:sp>
      <p:pic>
        <p:nvPicPr>
          <p:cNvPr id="11" name="Grafik 10">
            <a:extLst>
              <a:ext uri="{FF2B5EF4-FFF2-40B4-BE49-F238E27FC236}">
                <a16:creationId xmlns:a16="http://schemas.microsoft.com/office/drawing/2014/main" id="{F9C2C082-D0D5-4E18-9E42-5A8A1BA9D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0"/>
          <a:stretch/>
        </p:blipFill>
        <p:spPr>
          <a:xfrm>
            <a:off x="4716462" y="4609917"/>
            <a:ext cx="3887787" cy="1903954"/>
          </a:xfrm>
          <a:prstGeom prst="rect">
            <a:avLst/>
          </a:prstGeom>
        </p:spPr>
      </p:pic>
      <p:sp>
        <p:nvSpPr>
          <p:cNvPr id="13" name="Fußzeilenplatzhalter 7">
            <a:extLst>
              <a:ext uri="{FF2B5EF4-FFF2-40B4-BE49-F238E27FC236}">
                <a16:creationId xmlns:a16="http://schemas.microsoft.com/office/drawing/2014/main" id="{9F3A5415-44BB-40CF-80F4-21A23D75ECA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2501146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B4F4EC50-AD28-4390-86C4-814AB92215C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539750" y="1417638"/>
            <a:ext cx="3925888" cy="5111750"/>
          </a:xfrm>
          <a:prstGeom prst="rect">
            <a:avLst/>
          </a:prstGeom>
        </p:spPr>
      </p:pic>
      <p:sp>
        <p:nvSpPr>
          <p:cNvPr id="3" name="Titel 2">
            <a:extLst>
              <a:ext uri="{FF2B5EF4-FFF2-40B4-BE49-F238E27FC236}">
                <a16:creationId xmlns:a16="http://schemas.microsoft.com/office/drawing/2014/main" id="{12A6BF24-C9F7-4B72-B805-837C4D488076}"/>
              </a:ext>
            </a:extLst>
          </p:cNvPr>
          <p:cNvSpPr>
            <a:spLocks noGrp="1"/>
          </p:cNvSpPr>
          <p:nvPr>
            <p:ph type="title"/>
          </p:nvPr>
        </p:nvSpPr>
        <p:spPr/>
        <p:txBody>
          <a:bodyPr/>
          <a:lstStyle/>
          <a:p>
            <a:r>
              <a:rPr lang="de-DE" dirty="0"/>
              <a:t>Auf einen Blick: </a:t>
            </a:r>
            <a:br>
              <a:rPr lang="de-DE" dirty="0"/>
            </a:br>
            <a:r>
              <a:rPr lang="de-DE" sz="2000" dirty="0"/>
              <a:t>Welche ackerbaulichen Vorteile bringt der Roggenanbau mit sich?</a:t>
            </a:r>
            <a:endParaRPr lang="de-DE" dirty="0"/>
          </a:p>
        </p:txBody>
      </p:sp>
      <p:sp>
        <p:nvSpPr>
          <p:cNvPr id="11" name="Inhaltsplatzhalter 10">
            <a:extLst>
              <a:ext uri="{FF2B5EF4-FFF2-40B4-BE49-F238E27FC236}">
                <a16:creationId xmlns:a16="http://schemas.microsoft.com/office/drawing/2014/main" id="{02E42C04-41D0-4875-84D8-A405A6EE88D1}"/>
              </a:ext>
            </a:extLst>
          </p:cNvPr>
          <p:cNvSpPr>
            <a:spLocks noGrp="1"/>
          </p:cNvSpPr>
          <p:nvPr>
            <p:ph sz="half" idx="1"/>
          </p:nvPr>
        </p:nvSpPr>
        <p:spPr>
          <a:xfrm>
            <a:off x="4643438" y="1417638"/>
            <a:ext cx="3960812" cy="5111750"/>
          </a:xfrm>
          <a:solidFill>
            <a:srgbClr val="96A02D"/>
          </a:solidFill>
        </p:spPr>
        <p:txBody>
          <a:bodyPr/>
          <a:lstStyle/>
          <a:p>
            <a:pPr>
              <a:lnSpc>
                <a:spcPct val="150000"/>
              </a:lnSpc>
            </a:pPr>
            <a:endParaRPr lang="de-DE" sz="1600" dirty="0"/>
          </a:p>
          <a:p>
            <a:pPr>
              <a:lnSpc>
                <a:spcPct val="150000"/>
              </a:lnSpc>
            </a:pPr>
            <a:endParaRPr lang="de-DE" sz="1600" dirty="0"/>
          </a:p>
          <a:p>
            <a:pPr indent="-180975">
              <a:lnSpc>
                <a:spcPct val="150000"/>
              </a:lnSpc>
              <a:buClrTx/>
            </a:pPr>
            <a:r>
              <a:rPr lang="de-DE" sz="2000" dirty="0">
                <a:solidFill>
                  <a:schemeClr val="bg1"/>
                </a:solidFill>
              </a:rPr>
              <a:t>hohes Ertragspotenzial</a:t>
            </a:r>
          </a:p>
          <a:p>
            <a:pPr indent="-180975">
              <a:lnSpc>
                <a:spcPct val="150000"/>
              </a:lnSpc>
              <a:buClrTx/>
            </a:pPr>
            <a:r>
              <a:rPr lang="de-DE" sz="2000" dirty="0">
                <a:solidFill>
                  <a:schemeClr val="bg1"/>
                </a:solidFill>
              </a:rPr>
              <a:t>geringer Stickstoffbedarf</a:t>
            </a:r>
          </a:p>
          <a:p>
            <a:pPr indent="-180975">
              <a:lnSpc>
                <a:spcPct val="150000"/>
              </a:lnSpc>
              <a:buClrTx/>
            </a:pPr>
            <a:r>
              <a:rPr lang="de-DE" sz="2000" dirty="0">
                <a:solidFill>
                  <a:schemeClr val="bg1"/>
                </a:solidFill>
              </a:rPr>
              <a:t>geringer Wasserbedarf</a:t>
            </a:r>
          </a:p>
          <a:p>
            <a:pPr indent="-180975">
              <a:buClrTx/>
            </a:pPr>
            <a:r>
              <a:rPr lang="de-DE" sz="2000" dirty="0">
                <a:solidFill>
                  <a:schemeClr val="bg1"/>
                </a:solidFill>
              </a:rPr>
              <a:t>Hybridroggenanbau funktioniert ohne resistenzgefährdete Fungizide</a:t>
            </a:r>
          </a:p>
          <a:p>
            <a:pPr indent="-180975">
              <a:buClrTx/>
            </a:pPr>
            <a:r>
              <a:rPr lang="de-DE" sz="2000" dirty="0">
                <a:solidFill>
                  <a:schemeClr val="bg1"/>
                </a:solidFill>
              </a:rPr>
              <a:t>Roggen ist ein wertvolles Futtermittel</a:t>
            </a:r>
          </a:p>
          <a:p>
            <a:endParaRPr lang="de-DE" dirty="0"/>
          </a:p>
        </p:txBody>
      </p:sp>
      <p:sp>
        <p:nvSpPr>
          <p:cNvPr id="5" name="Datumsplatzhalter 4">
            <a:extLst>
              <a:ext uri="{FF2B5EF4-FFF2-40B4-BE49-F238E27FC236}">
                <a16:creationId xmlns:a16="http://schemas.microsoft.com/office/drawing/2014/main" id="{9B10DD37-3072-4A23-B1F6-37299F2B39BB}"/>
              </a:ext>
            </a:extLst>
          </p:cNvPr>
          <p:cNvSpPr>
            <a:spLocks noGrp="1"/>
          </p:cNvSpPr>
          <p:nvPr>
            <p:ph type="dt" sz="half" idx="10"/>
          </p:nvPr>
        </p:nvSpPr>
        <p:spPr/>
        <p:txBody>
          <a:bodyPr/>
          <a:lstStyle/>
          <a:p>
            <a:fld id="{10A6E020-ABF5-4B53-B5F0-6AEA5C675593}" type="datetime1">
              <a:rPr lang="de-DE" smtClean="0"/>
              <a:t>13.01.2022</a:t>
            </a:fld>
            <a:endParaRPr lang="de-DE" dirty="0"/>
          </a:p>
        </p:txBody>
      </p:sp>
      <p:sp>
        <p:nvSpPr>
          <p:cNvPr id="7" name="Foliennummernplatzhalter 6">
            <a:extLst>
              <a:ext uri="{FF2B5EF4-FFF2-40B4-BE49-F238E27FC236}">
                <a16:creationId xmlns:a16="http://schemas.microsoft.com/office/drawing/2014/main" id="{1FF5A8CD-66E5-412B-91F9-9FA9C2AC36B9}"/>
              </a:ext>
            </a:extLst>
          </p:cNvPr>
          <p:cNvSpPr>
            <a:spLocks noGrp="1"/>
          </p:cNvSpPr>
          <p:nvPr>
            <p:ph type="sldNum" sz="quarter" idx="12"/>
          </p:nvPr>
        </p:nvSpPr>
        <p:spPr/>
        <p:txBody>
          <a:bodyPr/>
          <a:lstStyle/>
          <a:p>
            <a:fld id="{AF37DF20-EDB0-4B2C-BB00-AEF0D14163FC}" type="slidenum">
              <a:rPr lang="de-DE" smtClean="0"/>
              <a:pPr/>
              <a:t>120</a:t>
            </a:fld>
            <a:endParaRPr lang="de-DE" dirty="0"/>
          </a:p>
        </p:txBody>
      </p:sp>
      <p:sp>
        <p:nvSpPr>
          <p:cNvPr id="8" name="Fußzeilenplatzhalter 7">
            <a:extLst>
              <a:ext uri="{FF2B5EF4-FFF2-40B4-BE49-F238E27FC236}">
                <a16:creationId xmlns:a16="http://schemas.microsoft.com/office/drawing/2014/main" id="{EC6C6540-406E-43C7-9E4F-365FD43C6101}"/>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8967448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494CF5-A3D9-4B61-8F20-61E62549E00F}"/>
              </a:ext>
            </a:extLst>
          </p:cNvPr>
          <p:cNvSpPr>
            <a:spLocks noGrp="1"/>
          </p:cNvSpPr>
          <p:nvPr>
            <p:ph type="title"/>
          </p:nvPr>
        </p:nvSpPr>
        <p:spPr/>
        <p:txBody>
          <a:bodyPr/>
          <a:lstStyle/>
          <a:p>
            <a:r>
              <a:rPr lang="de-DE" dirty="0"/>
              <a:t>Verwertungsrichtungen Getreide im Vergleich</a:t>
            </a:r>
          </a:p>
        </p:txBody>
      </p:sp>
      <p:sp>
        <p:nvSpPr>
          <p:cNvPr id="3" name="Datumsplatzhalter 2">
            <a:extLst>
              <a:ext uri="{FF2B5EF4-FFF2-40B4-BE49-F238E27FC236}">
                <a16:creationId xmlns:a16="http://schemas.microsoft.com/office/drawing/2014/main" id="{2066CD75-F6C8-4170-AD1F-FB5556E485BE}"/>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832E01B3-5901-413F-9B5A-B18290F6983B}"/>
              </a:ext>
            </a:extLst>
          </p:cNvPr>
          <p:cNvSpPr>
            <a:spLocks noGrp="1"/>
          </p:cNvSpPr>
          <p:nvPr>
            <p:ph type="sldNum" sz="quarter" idx="12"/>
          </p:nvPr>
        </p:nvSpPr>
        <p:spPr/>
        <p:txBody>
          <a:bodyPr/>
          <a:lstStyle/>
          <a:p>
            <a:fld id="{C8B4615F-D40A-4928-AE16-954CA1637D05}" type="slidenum">
              <a:rPr lang="de-DE" smtClean="0"/>
              <a:pPr/>
              <a:t>121</a:t>
            </a:fld>
            <a:endParaRPr lang="de-DE" dirty="0"/>
          </a:p>
        </p:txBody>
      </p:sp>
      <p:pic>
        <p:nvPicPr>
          <p:cNvPr id="10" name="Grafik 9">
            <a:extLst>
              <a:ext uri="{FF2B5EF4-FFF2-40B4-BE49-F238E27FC236}">
                <a16:creationId xmlns:a16="http://schemas.microsoft.com/office/drawing/2014/main" id="{93FA1B2F-32DB-4120-875B-C913AB2446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pic>
        <p:nvPicPr>
          <p:cNvPr id="8" name="Grafik 7">
            <a:extLst>
              <a:ext uri="{FF2B5EF4-FFF2-40B4-BE49-F238E27FC236}">
                <a16:creationId xmlns:a16="http://schemas.microsoft.com/office/drawing/2014/main" id="{3D77A286-68EC-4F87-A884-68F1A96CAC27}"/>
              </a:ext>
            </a:extLst>
          </p:cNvPr>
          <p:cNvPicPr>
            <a:picLocks noChangeAspect="1"/>
          </p:cNvPicPr>
          <p:nvPr/>
        </p:nvPicPr>
        <p:blipFill>
          <a:blip r:embed="rId4"/>
          <a:stretch>
            <a:fillRect/>
          </a:stretch>
        </p:blipFill>
        <p:spPr>
          <a:xfrm>
            <a:off x="539750" y="1700808"/>
            <a:ext cx="8081741" cy="4276091"/>
          </a:xfrm>
          <a:prstGeom prst="rect">
            <a:avLst/>
          </a:prstGeom>
        </p:spPr>
      </p:pic>
      <p:sp>
        <p:nvSpPr>
          <p:cNvPr id="9" name="Textfeld 8">
            <a:extLst>
              <a:ext uri="{FF2B5EF4-FFF2-40B4-BE49-F238E27FC236}">
                <a16:creationId xmlns:a16="http://schemas.microsoft.com/office/drawing/2014/main" id="{DBDAACE6-2815-4EED-8A69-BC7447E8A267}"/>
              </a:ext>
            </a:extLst>
          </p:cNvPr>
          <p:cNvSpPr txBox="1"/>
          <p:nvPr/>
        </p:nvSpPr>
        <p:spPr>
          <a:xfrm>
            <a:off x="1043608" y="1916832"/>
            <a:ext cx="1080120" cy="369332"/>
          </a:xfrm>
          <a:prstGeom prst="rect">
            <a:avLst/>
          </a:prstGeom>
          <a:noFill/>
        </p:spPr>
        <p:txBody>
          <a:bodyPr wrap="square" rtlCol="0">
            <a:spAutoFit/>
          </a:bodyPr>
          <a:lstStyle/>
          <a:p>
            <a:r>
              <a:rPr lang="de-DE" dirty="0">
                <a:solidFill>
                  <a:srgbClr val="233737"/>
                </a:solidFill>
              </a:rPr>
              <a:t>Weizen</a:t>
            </a:r>
            <a:r>
              <a:rPr lang="de-DE" dirty="0"/>
              <a:t> </a:t>
            </a:r>
          </a:p>
        </p:txBody>
      </p:sp>
      <p:sp>
        <p:nvSpPr>
          <p:cNvPr id="13" name="Textfeld 12">
            <a:extLst>
              <a:ext uri="{FF2B5EF4-FFF2-40B4-BE49-F238E27FC236}">
                <a16:creationId xmlns:a16="http://schemas.microsoft.com/office/drawing/2014/main" id="{DCBE04E8-9FC3-46FF-97C9-D911EDF47511}"/>
              </a:ext>
            </a:extLst>
          </p:cNvPr>
          <p:cNvSpPr txBox="1"/>
          <p:nvPr/>
        </p:nvSpPr>
        <p:spPr>
          <a:xfrm>
            <a:off x="6660232" y="1916832"/>
            <a:ext cx="1080120" cy="369332"/>
          </a:xfrm>
          <a:prstGeom prst="rect">
            <a:avLst/>
          </a:prstGeom>
          <a:noFill/>
        </p:spPr>
        <p:txBody>
          <a:bodyPr wrap="square" rtlCol="0">
            <a:spAutoFit/>
          </a:bodyPr>
          <a:lstStyle/>
          <a:p>
            <a:r>
              <a:rPr lang="de-DE" dirty="0">
                <a:solidFill>
                  <a:srgbClr val="233737"/>
                </a:solidFill>
              </a:rPr>
              <a:t>Roggen </a:t>
            </a:r>
            <a:r>
              <a:rPr lang="de-DE" dirty="0"/>
              <a:t> </a:t>
            </a:r>
          </a:p>
        </p:txBody>
      </p:sp>
      <p:sp>
        <p:nvSpPr>
          <p:cNvPr id="14" name="Textfeld 13">
            <a:extLst>
              <a:ext uri="{FF2B5EF4-FFF2-40B4-BE49-F238E27FC236}">
                <a16:creationId xmlns:a16="http://schemas.microsoft.com/office/drawing/2014/main" id="{025A1AB6-CA11-4A01-A4F8-033949516345}"/>
              </a:ext>
            </a:extLst>
          </p:cNvPr>
          <p:cNvSpPr txBox="1"/>
          <p:nvPr/>
        </p:nvSpPr>
        <p:spPr>
          <a:xfrm>
            <a:off x="3898475" y="1916832"/>
            <a:ext cx="1080120" cy="369332"/>
          </a:xfrm>
          <a:prstGeom prst="rect">
            <a:avLst/>
          </a:prstGeom>
          <a:noFill/>
        </p:spPr>
        <p:txBody>
          <a:bodyPr wrap="square" rtlCol="0">
            <a:spAutoFit/>
          </a:bodyPr>
          <a:lstStyle/>
          <a:p>
            <a:r>
              <a:rPr lang="de-DE" dirty="0">
                <a:solidFill>
                  <a:srgbClr val="233737"/>
                </a:solidFill>
              </a:rPr>
              <a:t>Gerste</a:t>
            </a:r>
            <a:r>
              <a:rPr lang="de-DE" dirty="0"/>
              <a:t> </a:t>
            </a:r>
          </a:p>
        </p:txBody>
      </p:sp>
      <p:sp>
        <p:nvSpPr>
          <p:cNvPr id="11" name="Fußzeilenplatzhalter 7">
            <a:extLst>
              <a:ext uri="{FF2B5EF4-FFF2-40B4-BE49-F238E27FC236}">
                <a16:creationId xmlns:a16="http://schemas.microsoft.com/office/drawing/2014/main" id="{5F18572C-73F1-4DFC-9333-E7E3E2DE348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0055162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45F54A7D-9688-410A-93CE-ABD409DBAFE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4716016" y="1412875"/>
            <a:ext cx="3835078" cy="5111750"/>
          </a:xfrm>
          <a:prstGeom prst="rect">
            <a:avLst/>
          </a:prstGeom>
        </p:spPr>
      </p:pic>
      <p:sp>
        <p:nvSpPr>
          <p:cNvPr id="3" name="Titel 2">
            <a:extLst>
              <a:ext uri="{FF2B5EF4-FFF2-40B4-BE49-F238E27FC236}">
                <a16:creationId xmlns:a16="http://schemas.microsoft.com/office/drawing/2014/main" id="{0954F55C-DFE3-4C14-924B-A4D3859ABDAC}"/>
              </a:ext>
            </a:extLst>
          </p:cNvPr>
          <p:cNvSpPr>
            <a:spLocks noGrp="1"/>
          </p:cNvSpPr>
          <p:nvPr>
            <p:ph type="title"/>
          </p:nvPr>
        </p:nvSpPr>
        <p:spPr/>
        <p:txBody>
          <a:bodyPr/>
          <a:lstStyle/>
          <a:p>
            <a:r>
              <a:rPr lang="de-DE" dirty="0"/>
              <a:t>… Roggen in der Ernährung bei Mensch &amp; Tier?</a:t>
            </a:r>
          </a:p>
        </p:txBody>
      </p:sp>
      <p:sp>
        <p:nvSpPr>
          <p:cNvPr id="4" name="Inhaltsplatzhalter 3">
            <a:extLst>
              <a:ext uri="{FF2B5EF4-FFF2-40B4-BE49-F238E27FC236}">
                <a16:creationId xmlns:a16="http://schemas.microsoft.com/office/drawing/2014/main" id="{84431A9B-3642-42BD-88D0-FB570A6C6FC1}"/>
              </a:ext>
            </a:extLst>
          </p:cNvPr>
          <p:cNvSpPr>
            <a:spLocks noGrp="1"/>
          </p:cNvSpPr>
          <p:nvPr>
            <p:ph sz="half" idx="1"/>
          </p:nvPr>
        </p:nvSpPr>
        <p:spPr/>
        <p:txBody>
          <a:bodyPr/>
          <a:lstStyle/>
          <a:p>
            <a:pPr>
              <a:buClrTx/>
            </a:pPr>
            <a:r>
              <a:rPr lang="de-DE" sz="1600" dirty="0"/>
              <a:t>hoher Gehalt an Ballaststoffen</a:t>
            </a:r>
          </a:p>
          <a:p>
            <a:pPr>
              <a:buClrTx/>
            </a:pPr>
            <a:r>
              <a:rPr lang="de-DE" sz="1600" dirty="0"/>
              <a:t>niedriger &amp; gleichmäßiger Blutzuckerspiegel</a:t>
            </a:r>
          </a:p>
          <a:p>
            <a:pPr lvl="1"/>
            <a:r>
              <a:rPr lang="de-DE" sz="1400" dirty="0"/>
              <a:t>langanhaltendes Sättigungsvermögen</a:t>
            </a:r>
          </a:p>
          <a:p>
            <a:pPr lvl="2"/>
            <a:r>
              <a:rPr lang="de-DE" sz="1400" dirty="0"/>
              <a:t>bewahrt vor Hungerattacken</a:t>
            </a:r>
          </a:p>
          <a:p>
            <a:pPr lvl="1"/>
            <a:r>
              <a:rPr lang="de-DE" sz="1400" dirty="0"/>
              <a:t>positive Wirkung auf Verdauung</a:t>
            </a:r>
          </a:p>
          <a:p>
            <a:pPr>
              <a:buClrTx/>
            </a:pPr>
            <a:r>
              <a:rPr lang="de-DE" sz="1600" dirty="0"/>
              <a:t>viele Vitamine</a:t>
            </a:r>
          </a:p>
          <a:p>
            <a:pPr lvl="1"/>
            <a:r>
              <a:rPr lang="de-DE" sz="1400" dirty="0"/>
              <a:t>wichtig für Stoffwechselprodukte</a:t>
            </a:r>
          </a:p>
          <a:p>
            <a:pPr lvl="1"/>
            <a:r>
              <a:rPr lang="de-DE" sz="1400" dirty="0"/>
              <a:t>Stärken die Nerven</a:t>
            </a:r>
          </a:p>
          <a:p>
            <a:pPr>
              <a:buClrTx/>
            </a:pPr>
            <a:r>
              <a:rPr lang="de-DE" sz="1600" dirty="0"/>
              <a:t>kräftiger, aromatischer&amp; herzhafter Geschmack</a:t>
            </a:r>
          </a:p>
          <a:p>
            <a:pPr>
              <a:buClrTx/>
            </a:pPr>
            <a:r>
              <a:rPr lang="de-DE" sz="1600" dirty="0"/>
              <a:t>positive Wirkung auf Zivilisationskrankheiten wie</a:t>
            </a:r>
          </a:p>
          <a:p>
            <a:pPr lvl="1"/>
            <a:r>
              <a:rPr lang="de-DE" sz="1400" dirty="0"/>
              <a:t>Übergewicht, Diabetes &amp; Herzkreislauferkrankungen</a:t>
            </a:r>
          </a:p>
          <a:p>
            <a:endParaRPr lang="de-DE" dirty="0"/>
          </a:p>
        </p:txBody>
      </p:sp>
      <p:sp>
        <p:nvSpPr>
          <p:cNvPr id="5" name="Datumsplatzhalter 4">
            <a:extLst>
              <a:ext uri="{FF2B5EF4-FFF2-40B4-BE49-F238E27FC236}">
                <a16:creationId xmlns:a16="http://schemas.microsoft.com/office/drawing/2014/main" id="{081143C3-95AF-4711-A585-69DE1377C399}"/>
              </a:ext>
            </a:extLst>
          </p:cNvPr>
          <p:cNvSpPr>
            <a:spLocks noGrp="1"/>
          </p:cNvSpPr>
          <p:nvPr>
            <p:ph type="dt" sz="half" idx="10"/>
          </p:nvPr>
        </p:nvSpPr>
        <p:spPr/>
        <p:txBody>
          <a:bodyPr/>
          <a:lstStyle/>
          <a:p>
            <a:fld id="{10A6E020-ABF5-4B53-B5F0-6AEA5C675593}" type="datetime1">
              <a:rPr lang="de-DE" smtClean="0"/>
              <a:t>13.01.2022</a:t>
            </a:fld>
            <a:endParaRPr lang="de-DE" dirty="0"/>
          </a:p>
        </p:txBody>
      </p:sp>
      <p:sp>
        <p:nvSpPr>
          <p:cNvPr id="7" name="Foliennummernplatzhalter 6">
            <a:extLst>
              <a:ext uri="{FF2B5EF4-FFF2-40B4-BE49-F238E27FC236}">
                <a16:creationId xmlns:a16="http://schemas.microsoft.com/office/drawing/2014/main" id="{D86415C4-D8F7-418E-8E3A-E06350ACD381}"/>
              </a:ext>
            </a:extLst>
          </p:cNvPr>
          <p:cNvSpPr>
            <a:spLocks noGrp="1"/>
          </p:cNvSpPr>
          <p:nvPr>
            <p:ph type="sldNum" sz="quarter" idx="12"/>
          </p:nvPr>
        </p:nvSpPr>
        <p:spPr/>
        <p:txBody>
          <a:bodyPr/>
          <a:lstStyle/>
          <a:p>
            <a:fld id="{AF37DF20-EDB0-4B2C-BB00-AEF0D14163FC}" type="slidenum">
              <a:rPr lang="de-DE" smtClean="0"/>
              <a:pPr/>
              <a:t>122</a:t>
            </a:fld>
            <a:endParaRPr lang="de-DE" dirty="0"/>
          </a:p>
        </p:txBody>
      </p:sp>
      <p:sp>
        <p:nvSpPr>
          <p:cNvPr id="8" name="Fußzeilenplatzhalter 7">
            <a:extLst>
              <a:ext uri="{FF2B5EF4-FFF2-40B4-BE49-F238E27FC236}">
                <a16:creationId xmlns:a16="http://schemas.microsoft.com/office/drawing/2014/main" id="{B2B9DA6D-D260-4D47-893A-72F2866F599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6530383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50EEBBB9-EA92-45B1-AD29-B1225E75F1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6356" y="1427024"/>
            <a:ext cx="3867894" cy="5134324"/>
          </a:xfrm>
          <a:prstGeom prst="rect">
            <a:avLst/>
          </a:prstGeom>
        </p:spPr>
      </p:pic>
      <p:sp>
        <p:nvSpPr>
          <p:cNvPr id="2" name="Titel 1">
            <a:extLst>
              <a:ext uri="{FF2B5EF4-FFF2-40B4-BE49-F238E27FC236}">
                <a16:creationId xmlns:a16="http://schemas.microsoft.com/office/drawing/2014/main" id="{67FD45AE-1F2D-4144-B643-7BBC95826548}"/>
              </a:ext>
            </a:extLst>
          </p:cNvPr>
          <p:cNvSpPr>
            <a:spLocks noGrp="1"/>
          </p:cNvSpPr>
          <p:nvPr>
            <p:ph type="title"/>
          </p:nvPr>
        </p:nvSpPr>
        <p:spPr/>
        <p:txBody>
          <a:bodyPr/>
          <a:lstStyle/>
          <a:p>
            <a:r>
              <a:rPr lang="de-DE" dirty="0"/>
              <a:t>Die Besonderheiten von Roggen in der Schweinefütterung</a:t>
            </a:r>
          </a:p>
        </p:txBody>
      </p:sp>
      <p:sp>
        <p:nvSpPr>
          <p:cNvPr id="3" name="Inhaltsplatzhalter 2">
            <a:extLst>
              <a:ext uri="{FF2B5EF4-FFF2-40B4-BE49-F238E27FC236}">
                <a16:creationId xmlns:a16="http://schemas.microsoft.com/office/drawing/2014/main" id="{E2D991B2-670F-407F-8A15-ABD22E3CD661}"/>
              </a:ext>
            </a:extLst>
          </p:cNvPr>
          <p:cNvSpPr>
            <a:spLocks noGrp="1"/>
          </p:cNvSpPr>
          <p:nvPr>
            <p:ph sz="half" idx="1"/>
          </p:nvPr>
        </p:nvSpPr>
        <p:spPr>
          <a:xfrm>
            <a:off x="539749" y="1412875"/>
            <a:ext cx="4103690" cy="5113660"/>
          </a:xfrm>
        </p:spPr>
        <p:txBody>
          <a:bodyPr/>
          <a:lstStyle/>
          <a:p>
            <a:pPr marL="0" indent="0">
              <a:buNone/>
            </a:pPr>
            <a:endParaRPr lang="de-DE" sz="1600" dirty="0"/>
          </a:p>
          <a:p>
            <a:pPr lvl="1">
              <a:buClrTx/>
              <a:tabLst>
                <a:tab pos="177800" algn="l"/>
                <a:tab pos="812800" algn="l"/>
              </a:tabLst>
            </a:pPr>
            <a:r>
              <a:rPr lang="de-DE" sz="1600" dirty="0"/>
              <a:t>Verringerter Ebergeruch </a:t>
            </a:r>
            <a:br>
              <a:rPr lang="de-DE" sz="1600" dirty="0"/>
            </a:br>
            <a:r>
              <a:rPr lang="de-DE" sz="1100" dirty="0"/>
              <a:t>(Verringerung der </a:t>
            </a:r>
            <a:r>
              <a:rPr lang="de-DE" sz="1100" dirty="0" err="1"/>
              <a:t>Skatolproduktion</a:t>
            </a:r>
            <a:r>
              <a:rPr lang="de-DE" sz="1100" dirty="0"/>
              <a:t>) </a:t>
            </a:r>
          </a:p>
          <a:p>
            <a:pPr>
              <a:buClrTx/>
              <a:tabLst>
                <a:tab pos="177800" algn="l"/>
                <a:tab pos="812800" algn="l"/>
              </a:tabLst>
            </a:pPr>
            <a:endParaRPr lang="de-DE" sz="1600" dirty="0"/>
          </a:p>
          <a:p>
            <a:pPr lvl="1">
              <a:buClrTx/>
              <a:tabLst>
                <a:tab pos="177800" algn="l"/>
                <a:tab pos="812800" algn="l"/>
              </a:tabLst>
            </a:pPr>
            <a:r>
              <a:rPr lang="de-DE" sz="1600" dirty="0"/>
              <a:t>Reduktion der Salmonellenbelastung</a:t>
            </a:r>
          </a:p>
          <a:p>
            <a:pPr marL="0" indent="0">
              <a:buNone/>
            </a:pPr>
            <a:endParaRPr lang="de-DE" sz="1600" dirty="0"/>
          </a:p>
          <a:p>
            <a:pPr marL="0" indent="0">
              <a:buNone/>
            </a:pPr>
            <a:endParaRPr lang="de-DE" sz="1600" dirty="0"/>
          </a:p>
          <a:p>
            <a:pPr marL="0" indent="0" algn="ctr">
              <a:buNone/>
            </a:pPr>
            <a:r>
              <a:rPr lang="de-DE" sz="1600" dirty="0"/>
              <a:t>Aufgrund des hohen </a:t>
            </a:r>
            <a:br>
              <a:rPr lang="de-DE" sz="1600" dirty="0"/>
            </a:br>
            <a:r>
              <a:rPr lang="de-DE" sz="1600" dirty="0"/>
              <a:t>Verdauungsanteils im Dickdarm </a:t>
            </a:r>
            <a:br>
              <a:rPr lang="de-DE" sz="1600" dirty="0"/>
            </a:br>
            <a:r>
              <a:rPr lang="de-DE" sz="1400" dirty="0"/>
              <a:t>(Fermentation)</a:t>
            </a:r>
          </a:p>
          <a:p>
            <a:pPr marL="0" indent="0" algn="ctr">
              <a:buNone/>
            </a:pPr>
            <a:endParaRPr lang="de-DE" sz="1400" dirty="0"/>
          </a:p>
          <a:p>
            <a:pPr marL="0" indent="0">
              <a:buNone/>
            </a:pPr>
            <a:r>
              <a:rPr lang="de-DE" dirty="0"/>
              <a:t>		</a:t>
            </a:r>
            <a:r>
              <a:rPr lang="de-DE" sz="1600" dirty="0"/>
              <a:t>höherer Anteil an </a:t>
            </a:r>
            <a:r>
              <a:rPr lang="de-DE" sz="1600" dirty="0" err="1"/>
              <a:t>Fruktanen</a:t>
            </a:r>
            <a:r>
              <a:rPr lang="de-DE" sz="1600" dirty="0"/>
              <a:t> &amp; 		damit </a:t>
            </a:r>
            <a:r>
              <a:rPr lang="de-DE" sz="1600" dirty="0" err="1"/>
              <a:t>Butyratbildung</a:t>
            </a:r>
            <a:endParaRPr lang="de-DE" sz="1600" dirty="0"/>
          </a:p>
          <a:p>
            <a:pPr marL="0" indent="0">
              <a:buNone/>
            </a:pPr>
            <a:r>
              <a:rPr lang="de-DE" sz="1600" dirty="0"/>
              <a:t>		Erhaltung der 				Dickdarmschleimhaut &amp; </a:t>
            </a:r>
            <a:br>
              <a:rPr lang="de-DE" sz="1600" dirty="0"/>
            </a:br>
            <a:r>
              <a:rPr lang="de-DE" sz="1600" dirty="0"/>
              <a:t>		- </a:t>
            </a:r>
            <a:r>
              <a:rPr lang="de-DE" sz="1600" dirty="0" err="1"/>
              <a:t>gesundheit</a:t>
            </a:r>
            <a:endParaRPr lang="de-DE" sz="1600" dirty="0"/>
          </a:p>
          <a:p>
            <a:pPr marL="552450" indent="-285750">
              <a:buClr>
                <a:schemeClr val="bg1"/>
              </a:buClr>
              <a:tabLst>
                <a:tab pos="809625" algn="l"/>
              </a:tabLst>
            </a:pPr>
            <a:endParaRPr lang="de-DE" dirty="0"/>
          </a:p>
          <a:p>
            <a:pPr marL="552450" indent="-285750">
              <a:buClr>
                <a:schemeClr val="bg1"/>
              </a:buClr>
              <a:tabLst>
                <a:tab pos="809625" algn="l"/>
              </a:tabLst>
            </a:pPr>
            <a:endParaRPr lang="de-DE" dirty="0"/>
          </a:p>
          <a:p>
            <a:endParaRPr lang="de-DE" dirty="0"/>
          </a:p>
        </p:txBody>
      </p:sp>
      <p:sp>
        <p:nvSpPr>
          <p:cNvPr id="4" name="Inhaltsplatzhalter 3">
            <a:extLst>
              <a:ext uri="{FF2B5EF4-FFF2-40B4-BE49-F238E27FC236}">
                <a16:creationId xmlns:a16="http://schemas.microsoft.com/office/drawing/2014/main" id="{10E4701C-4009-4CBA-BF15-C153DF659FBD}"/>
              </a:ext>
            </a:extLst>
          </p:cNvPr>
          <p:cNvSpPr>
            <a:spLocks noGrp="1"/>
          </p:cNvSpPr>
          <p:nvPr>
            <p:ph sz="half" idx="2"/>
          </p:nvPr>
        </p:nvSpPr>
        <p:spPr/>
        <p:txBody>
          <a:bodyPr/>
          <a:lstStyle/>
          <a:p>
            <a:pPr marL="0" indent="0">
              <a:buNone/>
            </a:pPr>
            <a:endParaRPr lang="de-DE" dirty="0"/>
          </a:p>
          <a:p>
            <a:pPr marL="0" indent="0">
              <a:buNone/>
            </a:pPr>
            <a:endParaRPr lang="de-DE" dirty="0"/>
          </a:p>
          <a:p>
            <a:pPr marL="552450" indent="-285750">
              <a:buClr>
                <a:schemeClr val="bg1"/>
              </a:buClr>
              <a:tabLst>
                <a:tab pos="809625" algn="l"/>
              </a:tabLst>
            </a:pPr>
            <a:endParaRPr lang="de-DE" dirty="0"/>
          </a:p>
          <a:p>
            <a:pPr marL="552450" indent="-285750">
              <a:buClr>
                <a:schemeClr val="bg1"/>
              </a:buClr>
              <a:tabLst>
                <a:tab pos="809625" algn="l"/>
              </a:tabLst>
            </a:pPr>
            <a:endParaRPr lang="de-DE" dirty="0"/>
          </a:p>
          <a:p>
            <a:endParaRPr lang="de-DE" dirty="0"/>
          </a:p>
          <a:p>
            <a:pPr marL="0" indent="0">
              <a:buNone/>
            </a:pPr>
            <a:endParaRPr lang="de-DE" dirty="0"/>
          </a:p>
        </p:txBody>
      </p:sp>
      <p:sp>
        <p:nvSpPr>
          <p:cNvPr id="5" name="Datumsplatzhalter 4">
            <a:extLst>
              <a:ext uri="{FF2B5EF4-FFF2-40B4-BE49-F238E27FC236}">
                <a16:creationId xmlns:a16="http://schemas.microsoft.com/office/drawing/2014/main" id="{EAD15E9E-9771-4A8D-86FB-B8063C2F7EB6}"/>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37B00C51-F804-453F-8415-437A6A83C911}"/>
              </a:ext>
            </a:extLst>
          </p:cNvPr>
          <p:cNvSpPr>
            <a:spLocks noGrp="1"/>
          </p:cNvSpPr>
          <p:nvPr>
            <p:ph type="sldNum" sz="quarter" idx="12"/>
          </p:nvPr>
        </p:nvSpPr>
        <p:spPr/>
        <p:txBody>
          <a:bodyPr/>
          <a:lstStyle/>
          <a:p>
            <a:fld id="{AF37DF20-EDB0-4B2C-BB00-AEF0D14163FC}" type="slidenum">
              <a:rPr lang="de-DE" smtClean="0"/>
              <a:pPr/>
              <a:t>123</a:t>
            </a:fld>
            <a:endParaRPr lang="de-DE" dirty="0"/>
          </a:p>
        </p:txBody>
      </p:sp>
      <p:sp>
        <p:nvSpPr>
          <p:cNvPr id="8" name="Pfeil: nach rechts 7">
            <a:extLst>
              <a:ext uri="{FF2B5EF4-FFF2-40B4-BE49-F238E27FC236}">
                <a16:creationId xmlns:a16="http://schemas.microsoft.com/office/drawing/2014/main" id="{2EEA11C8-BBA7-43A2-AC97-E859374E30EE}"/>
              </a:ext>
            </a:extLst>
          </p:cNvPr>
          <p:cNvSpPr/>
          <p:nvPr/>
        </p:nvSpPr>
        <p:spPr>
          <a:xfrm>
            <a:off x="926357" y="5225219"/>
            <a:ext cx="360040"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9" name="Pfeil: nach rechts 8">
            <a:extLst>
              <a:ext uri="{FF2B5EF4-FFF2-40B4-BE49-F238E27FC236}">
                <a16:creationId xmlns:a16="http://schemas.microsoft.com/office/drawing/2014/main" id="{CE882455-06CD-41D7-A322-5C7383CD9AE0}"/>
              </a:ext>
            </a:extLst>
          </p:cNvPr>
          <p:cNvSpPr/>
          <p:nvPr/>
        </p:nvSpPr>
        <p:spPr>
          <a:xfrm>
            <a:off x="926357" y="4721064"/>
            <a:ext cx="360040"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2" name="Gleichschenkliges Dreieck 11">
            <a:extLst>
              <a:ext uri="{FF2B5EF4-FFF2-40B4-BE49-F238E27FC236}">
                <a16:creationId xmlns:a16="http://schemas.microsoft.com/office/drawing/2014/main" id="{48484671-DE00-4B9F-905D-430BCE66E5DE}"/>
              </a:ext>
            </a:extLst>
          </p:cNvPr>
          <p:cNvSpPr/>
          <p:nvPr/>
        </p:nvSpPr>
        <p:spPr>
          <a:xfrm rot="10800000">
            <a:off x="1091939" y="3212976"/>
            <a:ext cx="2748576" cy="21602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ctr">
              <a:spcAft>
                <a:spcPts val="400"/>
              </a:spcAft>
              <a:buSzPct val="100000"/>
              <a:buFont typeface="Wingdings" panose="05000000000000000000" pitchFamily="2" charset="2"/>
              <a:buChar char="§"/>
            </a:pPr>
            <a:endParaRPr lang="de-DE" dirty="0" err="1"/>
          </a:p>
        </p:txBody>
      </p:sp>
      <p:grpSp>
        <p:nvGrpSpPr>
          <p:cNvPr id="13" name="Gruppieren 12">
            <a:extLst>
              <a:ext uri="{FF2B5EF4-FFF2-40B4-BE49-F238E27FC236}">
                <a16:creationId xmlns:a16="http://schemas.microsoft.com/office/drawing/2014/main" id="{14067782-E0A2-4EDA-9E0A-5578ADACB682}"/>
              </a:ext>
            </a:extLst>
          </p:cNvPr>
          <p:cNvGrpSpPr/>
          <p:nvPr/>
        </p:nvGrpSpPr>
        <p:grpSpPr>
          <a:xfrm rot="345962">
            <a:off x="7165912" y="828515"/>
            <a:ext cx="1337469" cy="1333767"/>
            <a:chOff x="5354052" y="4160894"/>
            <a:chExt cx="1704568" cy="1704564"/>
          </a:xfrm>
          <a:solidFill>
            <a:srgbClr val="004132"/>
          </a:solidFill>
        </p:grpSpPr>
        <p:sp>
          <p:nvSpPr>
            <p:cNvPr id="14" name="Oval 6">
              <a:extLst>
                <a:ext uri="{FF2B5EF4-FFF2-40B4-BE49-F238E27FC236}">
                  <a16:creationId xmlns:a16="http://schemas.microsoft.com/office/drawing/2014/main" id="{7AC12A13-332B-4BAD-8C22-AC87AEB3835B}"/>
                </a:ext>
              </a:extLst>
            </p:cNvPr>
            <p:cNvSpPr>
              <a:spLocks noChangeAspect="1"/>
            </p:cNvSpPr>
            <p:nvPr/>
          </p:nvSpPr>
          <p:spPr bwMode="auto">
            <a:xfrm>
              <a:off x="5354052" y="4160894"/>
              <a:ext cx="1704568" cy="1704564"/>
            </a:xfrm>
            <a:prstGeom prst="ellipse">
              <a:avLst/>
            </a:prstGeom>
            <a:grp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w="3175">
                    <a:solidFill>
                      <a:schemeClr val="bg1"/>
                    </a:solidFill>
                  </a:ln>
                  <a:solidFill>
                    <a:schemeClr val="bg1"/>
                  </a:solidFill>
                  <a:uLnTx/>
                  <a:uFillTx/>
                  <a:latin typeface="Arial"/>
                  <a:hlinkClick r:id="rId4"/>
                </a:rPr>
                <a:t>Hier geht´s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w="3175">
                    <a:solidFill>
                      <a:schemeClr val="bg1"/>
                    </a:solidFill>
                  </a:ln>
                  <a:solidFill>
                    <a:schemeClr val="bg1"/>
                  </a:solidFill>
                  <a:uLnTx/>
                  <a:uFillTx/>
                  <a:latin typeface="Arial"/>
                  <a:hlinkClick r:id="rId4"/>
                </a:rPr>
                <a:t>zum Video</a:t>
              </a:r>
              <a:endParaRPr kumimoji="0" lang="de-DE" sz="1200" b="1" i="0" u="none" strike="noStrike" kern="0" cap="none" spc="0" normalizeH="0" baseline="0" noProof="0" dirty="0">
                <a:ln w="3175">
                  <a:solidFill>
                    <a:schemeClr val="bg1"/>
                  </a:solidFill>
                </a:ln>
                <a:solidFill>
                  <a:schemeClr val="bg1"/>
                </a:solidFill>
                <a:uLnTx/>
                <a:uFillTx/>
                <a:latin typeface="Arial"/>
              </a:endParaRPr>
            </a:p>
          </p:txBody>
        </p:sp>
        <p:pic>
          <p:nvPicPr>
            <p:cNvPr id="15" name="Grafik 14" descr="Projektorleinwand">
              <a:extLst>
                <a:ext uri="{FF2B5EF4-FFF2-40B4-BE49-F238E27FC236}">
                  <a16:creationId xmlns:a16="http://schemas.microsoft.com/office/drawing/2014/main" id="{C7D8237B-CA13-4F15-9F76-E42774E0C2C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39713" y="4365104"/>
              <a:ext cx="533246" cy="533246"/>
            </a:xfrm>
            <a:prstGeom prst="rect">
              <a:avLst/>
            </a:prstGeom>
          </p:spPr>
        </p:pic>
      </p:grpSp>
      <p:sp>
        <p:nvSpPr>
          <p:cNvPr id="18" name="Fußzeilenplatzhalter 7">
            <a:extLst>
              <a:ext uri="{FF2B5EF4-FFF2-40B4-BE49-F238E27FC236}">
                <a16:creationId xmlns:a16="http://schemas.microsoft.com/office/drawing/2014/main" id="{BAB81A51-59C8-4076-A9DF-C6267640A1E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9417530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F9F9A-6853-401F-8744-3C3C86154EAA}"/>
              </a:ext>
            </a:extLst>
          </p:cNvPr>
          <p:cNvSpPr>
            <a:spLocks noGrp="1"/>
          </p:cNvSpPr>
          <p:nvPr>
            <p:ph type="title"/>
          </p:nvPr>
        </p:nvSpPr>
        <p:spPr/>
        <p:txBody>
          <a:bodyPr/>
          <a:lstStyle/>
          <a:p>
            <a:r>
              <a:rPr lang="de-DE" dirty="0"/>
              <a:t>Tierwohl beim Schwein durch die Fütterung</a:t>
            </a:r>
          </a:p>
        </p:txBody>
      </p:sp>
      <p:sp>
        <p:nvSpPr>
          <p:cNvPr id="3" name="Datumsplatzhalter 2">
            <a:extLst>
              <a:ext uri="{FF2B5EF4-FFF2-40B4-BE49-F238E27FC236}">
                <a16:creationId xmlns:a16="http://schemas.microsoft.com/office/drawing/2014/main" id="{6ECEDEB3-F756-462D-B088-5EA13FCF5A2B}"/>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B10F5816-B996-40FE-ADF3-644C2498E371}"/>
              </a:ext>
            </a:extLst>
          </p:cNvPr>
          <p:cNvSpPr>
            <a:spLocks noGrp="1"/>
          </p:cNvSpPr>
          <p:nvPr>
            <p:ph type="sldNum" sz="quarter" idx="12"/>
          </p:nvPr>
        </p:nvSpPr>
        <p:spPr/>
        <p:txBody>
          <a:bodyPr/>
          <a:lstStyle/>
          <a:p>
            <a:fld id="{C8B4615F-D40A-4928-AE16-954CA1637D05}" type="slidenum">
              <a:rPr lang="de-DE" smtClean="0"/>
              <a:pPr/>
              <a:t>124</a:t>
            </a:fld>
            <a:endParaRPr lang="de-DE" dirty="0"/>
          </a:p>
        </p:txBody>
      </p:sp>
      <p:grpSp>
        <p:nvGrpSpPr>
          <p:cNvPr id="9" name="Gruppieren 8">
            <a:extLst>
              <a:ext uri="{FF2B5EF4-FFF2-40B4-BE49-F238E27FC236}">
                <a16:creationId xmlns:a16="http://schemas.microsoft.com/office/drawing/2014/main" id="{7C35C0B1-B8A7-439C-B684-525E499F426E}"/>
              </a:ext>
            </a:extLst>
          </p:cNvPr>
          <p:cNvGrpSpPr/>
          <p:nvPr/>
        </p:nvGrpSpPr>
        <p:grpSpPr>
          <a:xfrm rot="345962">
            <a:off x="7165912" y="828515"/>
            <a:ext cx="1337469" cy="1333767"/>
            <a:chOff x="5354052" y="4160894"/>
            <a:chExt cx="1704568" cy="1704564"/>
          </a:xfrm>
        </p:grpSpPr>
        <p:sp>
          <p:nvSpPr>
            <p:cNvPr id="10" name="Oval 6">
              <a:extLst>
                <a:ext uri="{FF2B5EF4-FFF2-40B4-BE49-F238E27FC236}">
                  <a16:creationId xmlns:a16="http://schemas.microsoft.com/office/drawing/2014/main" id="{7FF47DEA-C0CD-4CE3-88AE-2B1E7E366114}"/>
                </a:ext>
              </a:extLst>
            </p:cNvPr>
            <p:cNvSpPr>
              <a:spLocks noChangeAspect="1"/>
            </p:cNvSpPr>
            <p:nvPr/>
          </p:nvSpPr>
          <p:spPr bwMode="auto">
            <a:xfrm>
              <a:off x="5354052" y="4160894"/>
              <a:ext cx="1704568" cy="1704564"/>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a:noFill/>
                  </a:ln>
                  <a:solidFill>
                    <a:schemeClr val="bg1"/>
                  </a:solidFill>
                  <a:effectLst/>
                  <a:uLnTx/>
                  <a:uFillTx/>
                  <a:latin typeface="Arial"/>
                  <a:hlinkClick r:id="rId2"/>
                </a:rPr>
                <a:t>Hier geht’s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a:noFill/>
                  </a:ln>
                  <a:solidFill>
                    <a:schemeClr val="bg1"/>
                  </a:solidFill>
                  <a:effectLst/>
                  <a:uLnTx/>
                  <a:uFillTx/>
                  <a:latin typeface="Arial"/>
                  <a:hlinkClick r:id="rId2"/>
                </a:rPr>
                <a:t>zum Video</a:t>
              </a:r>
              <a:endParaRPr kumimoji="0" lang="de-DE" sz="1200" b="1" i="0" u="none" strike="noStrike" kern="0" cap="none" spc="0" normalizeH="0" baseline="0" noProof="0" dirty="0">
                <a:ln>
                  <a:noFill/>
                </a:ln>
                <a:solidFill>
                  <a:schemeClr val="bg1"/>
                </a:solidFill>
                <a:effectLst/>
                <a:uLnTx/>
                <a:uFillTx/>
                <a:latin typeface="Arial"/>
              </a:endParaRPr>
            </a:p>
          </p:txBody>
        </p:sp>
        <p:pic>
          <p:nvPicPr>
            <p:cNvPr id="11" name="Grafik 10" descr="Projektorleinwand">
              <a:extLst>
                <a:ext uri="{FF2B5EF4-FFF2-40B4-BE49-F238E27FC236}">
                  <a16:creationId xmlns:a16="http://schemas.microsoft.com/office/drawing/2014/main" id="{DE17AE48-C84D-4826-B332-8F5BA526C98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713" y="4365104"/>
              <a:ext cx="533246" cy="533246"/>
            </a:xfrm>
            <a:prstGeom prst="rect">
              <a:avLst/>
            </a:prstGeom>
          </p:spPr>
        </p:pic>
      </p:grpSp>
      <p:pic>
        <p:nvPicPr>
          <p:cNvPr id="16" name="Grafik 15">
            <a:extLst>
              <a:ext uri="{FF2B5EF4-FFF2-40B4-BE49-F238E27FC236}">
                <a16:creationId xmlns:a16="http://schemas.microsoft.com/office/drawing/2014/main" id="{303056AF-4E80-46D6-BFF1-6BB2EE9FAA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984"/>
          <a:stretch/>
        </p:blipFill>
        <p:spPr>
          <a:xfrm>
            <a:off x="539750" y="1412875"/>
            <a:ext cx="6012160" cy="3312269"/>
          </a:xfrm>
          <a:prstGeom prst="rect">
            <a:avLst/>
          </a:prstGeom>
        </p:spPr>
      </p:pic>
      <p:sp>
        <p:nvSpPr>
          <p:cNvPr id="12" name="Fußzeilenplatzhalter 7">
            <a:extLst>
              <a:ext uri="{FF2B5EF4-FFF2-40B4-BE49-F238E27FC236}">
                <a16:creationId xmlns:a16="http://schemas.microsoft.com/office/drawing/2014/main" id="{2A7D2CD6-AF6E-49BB-B627-97B389B10CA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5337112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150782-21F1-4AAF-A766-6336BFDC7D9F}"/>
              </a:ext>
            </a:extLst>
          </p:cNvPr>
          <p:cNvSpPr>
            <a:spLocks noGrp="1"/>
          </p:cNvSpPr>
          <p:nvPr>
            <p:ph type="title"/>
          </p:nvPr>
        </p:nvSpPr>
        <p:spPr/>
        <p:txBody>
          <a:bodyPr/>
          <a:lstStyle/>
          <a:p>
            <a:r>
              <a:rPr lang="de-DE" dirty="0"/>
              <a:t>… Roggen in der Biogasproduktion?</a:t>
            </a:r>
          </a:p>
        </p:txBody>
      </p:sp>
      <p:sp>
        <p:nvSpPr>
          <p:cNvPr id="4" name="Inhaltsplatzhalter 3">
            <a:extLst>
              <a:ext uri="{FF2B5EF4-FFF2-40B4-BE49-F238E27FC236}">
                <a16:creationId xmlns:a16="http://schemas.microsoft.com/office/drawing/2014/main" id="{002D8FDA-777C-49F2-B125-C67D32AA0638}"/>
              </a:ext>
            </a:extLst>
          </p:cNvPr>
          <p:cNvSpPr>
            <a:spLocks noGrp="1"/>
          </p:cNvSpPr>
          <p:nvPr>
            <p:ph sz="half" idx="1"/>
          </p:nvPr>
        </p:nvSpPr>
        <p:spPr/>
        <p:txBody>
          <a:bodyPr/>
          <a:lstStyle/>
          <a:p>
            <a:pPr>
              <a:buClrTx/>
            </a:pPr>
            <a:r>
              <a:rPr lang="de-DE" sz="1600" dirty="0"/>
              <a:t>Erweiterung der Fruchtfolge </a:t>
            </a:r>
            <a:r>
              <a:rPr lang="de-DE" sz="1400" dirty="0"/>
              <a:t>(</a:t>
            </a:r>
            <a:r>
              <a:rPr lang="de-DE" sz="1400" dirty="0" err="1"/>
              <a:t>Greening</a:t>
            </a:r>
            <a:r>
              <a:rPr lang="de-DE" sz="1400" dirty="0"/>
              <a:t>-Auflagen)</a:t>
            </a:r>
          </a:p>
          <a:p>
            <a:pPr>
              <a:spcBef>
                <a:spcPts val="600"/>
              </a:spcBef>
              <a:buClrTx/>
            </a:pPr>
            <a:r>
              <a:rPr lang="de-DE" sz="1600" dirty="0"/>
              <a:t>Streuung des Risikos in der Substratversorgung</a:t>
            </a:r>
          </a:p>
          <a:p>
            <a:pPr>
              <a:spcBef>
                <a:spcPts val="600"/>
              </a:spcBef>
              <a:buClrTx/>
            </a:pPr>
            <a:r>
              <a:rPr lang="de-DE" sz="1600" dirty="0"/>
              <a:t>geringe Standortansprüche &amp; hohes Ertragspotenzial</a:t>
            </a:r>
          </a:p>
          <a:p>
            <a:pPr>
              <a:spcBef>
                <a:spcPts val="600"/>
              </a:spcBef>
              <a:buClrTx/>
            </a:pPr>
            <a:r>
              <a:rPr lang="de-DE" sz="1600" dirty="0"/>
              <a:t>mögliche Erhöhung der Gas- &amp; Methanausbeuten durch Mischungseffekt</a:t>
            </a:r>
          </a:p>
          <a:p>
            <a:pPr>
              <a:spcBef>
                <a:spcPts val="600"/>
              </a:spcBef>
              <a:buClrTx/>
            </a:pPr>
            <a:r>
              <a:rPr lang="de-DE" sz="1600" dirty="0"/>
              <a:t>Winterbegrünung</a:t>
            </a:r>
          </a:p>
          <a:p>
            <a:pPr>
              <a:spcBef>
                <a:spcPts val="600"/>
              </a:spcBef>
              <a:buClrTx/>
            </a:pPr>
            <a:r>
              <a:rPr lang="de-DE" sz="1600" dirty="0"/>
              <a:t>Vergrößerung des Ausbringungsfensters für Gärreste</a:t>
            </a:r>
          </a:p>
          <a:p>
            <a:pPr>
              <a:spcBef>
                <a:spcPts val="600"/>
              </a:spcBef>
              <a:buClrTx/>
            </a:pPr>
            <a:r>
              <a:rPr lang="de-DE" sz="1600" dirty="0"/>
              <a:t>Brechen der Arbeitsspitzen der Silomaisproduktion</a:t>
            </a:r>
          </a:p>
          <a:p>
            <a:endParaRPr lang="de-DE" dirty="0"/>
          </a:p>
        </p:txBody>
      </p:sp>
      <p:sp>
        <p:nvSpPr>
          <p:cNvPr id="5" name="Datumsplatzhalter 4">
            <a:extLst>
              <a:ext uri="{FF2B5EF4-FFF2-40B4-BE49-F238E27FC236}">
                <a16:creationId xmlns:a16="http://schemas.microsoft.com/office/drawing/2014/main" id="{E0EEFC05-1000-4E17-A9A5-A04308A28920}"/>
              </a:ext>
            </a:extLst>
          </p:cNvPr>
          <p:cNvSpPr>
            <a:spLocks noGrp="1"/>
          </p:cNvSpPr>
          <p:nvPr>
            <p:ph type="dt" sz="half" idx="10"/>
          </p:nvPr>
        </p:nvSpPr>
        <p:spPr/>
        <p:txBody>
          <a:bodyPr/>
          <a:lstStyle/>
          <a:p>
            <a:fld id="{10A6E020-ABF5-4B53-B5F0-6AEA5C675593}" type="datetime1">
              <a:rPr lang="de-DE" smtClean="0"/>
              <a:t>13.01.2022</a:t>
            </a:fld>
            <a:endParaRPr lang="de-DE" dirty="0"/>
          </a:p>
        </p:txBody>
      </p:sp>
      <p:sp>
        <p:nvSpPr>
          <p:cNvPr id="7" name="Foliennummernplatzhalter 6">
            <a:extLst>
              <a:ext uri="{FF2B5EF4-FFF2-40B4-BE49-F238E27FC236}">
                <a16:creationId xmlns:a16="http://schemas.microsoft.com/office/drawing/2014/main" id="{628D377A-B32D-4715-B031-1CAA0347083E}"/>
              </a:ext>
            </a:extLst>
          </p:cNvPr>
          <p:cNvSpPr>
            <a:spLocks noGrp="1"/>
          </p:cNvSpPr>
          <p:nvPr>
            <p:ph type="sldNum" sz="quarter" idx="12"/>
          </p:nvPr>
        </p:nvSpPr>
        <p:spPr/>
        <p:txBody>
          <a:bodyPr/>
          <a:lstStyle/>
          <a:p>
            <a:fld id="{AF37DF20-EDB0-4B2C-BB00-AEF0D14163FC}" type="slidenum">
              <a:rPr lang="de-DE" smtClean="0"/>
              <a:pPr/>
              <a:t>125</a:t>
            </a:fld>
            <a:endParaRPr lang="de-DE" dirty="0"/>
          </a:p>
        </p:txBody>
      </p:sp>
      <p:pic>
        <p:nvPicPr>
          <p:cNvPr id="11" name="Bildplatzhalter 10">
            <a:extLst>
              <a:ext uri="{FF2B5EF4-FFF2-40B4-BE49-F238E27FC236}">
                <a16:creationId xmlns:a16="http://schemas.microsoft.com/office/drawing/2014/main" id="{FDA6B176-8C59-44DD-8208-EFA5AE660903}"/>
              </a:ext>
            </a:extLst>
          </p:cNvPr>
          <p:cNvPicPr>
            <a:picLocks noGrp="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xfrm>
            <a:off x="4716463" y="1412875"/>
            <a:ext cx="3887787" cy="5111750"/>
          </a:xfrm>
          <a:prstGeom prst="rect">
            <a:avLst/>
          </a:prstGeom>
          <a:ln>
            <a:noFill/>
          </a:ln>
          <a:extLst>
            <a:ext uri="{53640926-AAD7-44D8-BBD7-CCE9431645EC}">
              <a14:shadowObscured xmlns:a14="http://schemas.microsoft.com/office/drawing/2010/main"/>
            </a:ext>
          </a:extLst>
        </p:spPr>
      </p:pic>
      <p:sp>
        <p:nvSpPr>
          <p:cNvPr id="9" name="Fußzeilenplatzhalter 7">
            <a:extLst>
              <a:ext uri="{FF2B5EF4-FFF2-40B4-BE49-F238E27FC236}">
                <a16:creationId xmlns:a16="http://schemas.microsoft.com/office/drawing/2014/main" id="{4460E076-DB16-429E-B7A9-0313BAD77869}"/>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9513259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60BAE-2C78-4C00-9200-E2A1C5169BAB}"/>
              </a:ext>
            </a:extLst>
          </p:cNvPr>
          <p:cNvSpPr>
            <a:spLocks noGrp="1"/>
          </p:cNvSpPr>
          <p:nvPr>
            <p:ph type="title"/>
          </p:nvPr>
        </p:nvSpPr>
        <p:spPr/>
        <p:txBody>
          <a:bodyPr/>
          <a:lstStyle/>
          <a:p>
            <a:r>
              <a:rPr lang="de-DE" dirty="0"/>
              <a:t>Fragen zur Wiederholung </a:t>
            </a:r>
          </a:p>
        </p:txBody>
      </p:sp>
      <p:sp>
        <p:nvSpPr>
          <p:cNvPr id="3" name="Inhaltsplatzhalter 2">
            <a:extLst>
              <a:ext uri="{FF2B5EF4-FFF2-40B4-BE49-F238E27FC236}">
                <a16:creationId xmlns:a16="http://schemas.microsoft.com/office/drawing/2014/main" id="{A2AC8C25-D130-48BE-9BBD-329924831654}"/>
              </a:ext>
            </a:extLst>
          </p:cNvPr>
          <p:cNvSpPr>
            <a:spLocks noGrp="1"/>
          </p:cNvSpPr>
          <p:nvPr>
            <p:ph idx="1"/>
          </p:nvPr>
        </p:nvSpPr>
        <p:spPr>
          <a:xfrm>
            <a:off x="539749" y="1412875"/>
            <a:ext cx="8064501" cy="5111750"/>
          </a:xfrm>
          <a:solidFill>
            <a:srgbClr val="C8D0D6"/>
          </a:solidFill>
        </p:spPr>
        <p:txBody>
          <a:bodyPr/>
          <a:lstStyle/>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r>
              <a:rPr lang="de-DE" dirty="0"/>
              <a:t>Wodurch lässt sich das gute Wasseraufnahmevermögen </a:t>
            </a:r>
            <a:br>
              <a:rPr lang="de-DE" dirty="0"/>
            </a:br>
            <a:r>
              <a:rPr lang="de-DE" dirty="0"/>
              <a:t>erklären?</a:t>
            </a:r>
          </a:p>
          <a:p>
            <a:pPr marL="342900" indent="-257175">
              <a:buClrTx/>
              <a:buFont typeface="+mj-lt"/>
              <a:buAutoNum type="arabicPeriod"/>
            </a:pPr>
            <a:endParaRPr lang="de-DE" dirty="0"/>
          </a:p>
          <a:p>
            <a:pPr marL="342900" indent="-257175">
              <a:buClrTx/>
              <a:buFont typeface="+mj-lt"/>
              <a:buAutoNum type="arabicPeriod"/>
            </a:pPr>
            <a:r>
              <a:rPr lang="de-DE" dirty="0"/>
              <a:t>Nennen Sie drei ackerbauliche Vorteile des Roggens.</a:t>
            </a:r>
          </a:p>
          <a:p>
            <a:pPr marL="342900" indent="-257175">
              <a:buClrTx/>
              <a:buFont typeface="+mj-lt"/>
              <a:buAutoNum type="arabicPeriod"/>
            </a:pPr>
            <a:endParaRPr lang="de-DE" dirty="0"/>
          </a:p>
          <a:p>
            <a:pPr marL="342900" indent="-257175">
              <a:buClrTx/>
              <a:buFont typeface="+mj-lt"/>
              <a:buAutoNum type="arabicPeriod"/>
            </a:pPr>
            <a:r>
              <a:rPr lang="de-DE" dirty="0"/>
              <a:t>Welche Besonderheiten können in der Schweinefütterung durch den Einsatz von Roggen erreicht werden?</a:t>
            </a:r>
          </a:p>
          <a:p>
            <a:pPr marL="342900" indent="-257175">
              <a:buClrTx/>
              <a:buFont typeface="+mj-lt"/>
              <a:buAutoNum type="arabicPeriod"/>
            </a:pPr>
            <a:endParaRPr lang="de-DE" dirty="0"/>
          </a:p>
          <a:p>
            <a:pPr marL="342900" indent="-257175">
              <a:buClrTx/>
              <a:buFont typeface="+mj-lt"/>
              <a:buAutoNum type="arabicPeriod"/>
            </a:pPr>
            <a:r>
              <a:rPr lang="de-DE" dirty="0"/>
              <a:t>Nennen Sie vier Vorteile des Roggens in der Biogasproduktion.</a:t>
            </a:r>
          </a:p>
          <a:p>
            <a:pPr marL="342900" indent="-257175">
              <a:buClrTx/>
              <a:buFont typeface="+mj-lt"/>
              <a:buAutoNum type="arabicPeriod"/>
            </a:pPr>
            <a:endParaRPr lang="de-DE" dirty="0"/>
          </a:p>
        </p:txBody>
      </p:sp>
      <p:sp>
        <p:nvSpPr>
          <p:cNvPr id="4" name="Datumsplatzhalter 3">
            <a:extLst>
              <a:ext uri="{FF2B5EF4-FFF2-40B4-BE49-F238E27FC236}">
                <a16:creationId xmlns:a16="http://schemas.microsoft.com/office/drawing/2014/main" id="{4E68E794-4359-4F07-9EAD-385CBE3E10C7}"/>
              </a:ext>
            </a:extLst>
          </p:cNvPr>
          <p:cNvSpPr>
            <a:spLocks noGrp="1"/>
          </p:cNvSpPr>
          <p:nvPr>
            <p:ph type="dt" sz="half" idx="10"/>
          </p:nvPr>
        </p:nvSpPr>
        <p:spPr/>
        <p:txBody>
          <a:bodyPr/>
          <a:lstStyle/>
          <a:p>
            <a:fld id="{FB113618-1717-4DCC-AFB6-D480806299B2}" type="datetime1">
              <a:rPr lang="de-DE" smtClean="0"/>
              <a:t>13.01.2022</a:t>
            </a:fld>
            <a:endParaRPr lang="de-DE" dirty="0"/>
          </a:p>
        </p:txBody>
      </p:sp>
      <p:sp>
        <p:nvSpPr>
          <p:cNvPr id="6" name="Foliennummernplatzhalter 5">
            <a:extLst>
              <a:ext uri="{FF2B5EF4-FFF2-40B4-BE49-F238E27FC236}">
                <a16:creationId xmlns:a16="http://schemas.microsoft.com/office/drawing/2014/main" id="{6F2F7465-638B-4928-B9FF-A54E3592595D}"/>
              </a:ext>
            </a:extLst>
          </p:cNvPr>
          <p:cNvSpPr>
            <a:spLocks noGrp="1"/>
          </p:cNvSpPr>
          <p:nvPr>
            <p:ph type="sldNum" sz="quarter" idx="12"/>
          </p:nvPr>
        </p:nvSpPr>
        <p:spPr/>
        <p:txBody>
          <a:bodyPr/>
          <a:lstStyle/>
          <a:p>
            <a:fld id="{AF37DF20-EDB0-4B2C-BB00-AEF0D14163FC}" type="slidenum">
              <a:rPr lang="de-DE" smtClean="0"/>
              <a:pPr/>
              <a:t>126</a:t>
            </a:fld>
            <a:endParaRPr lang="de-DE" dirty="0"/>
          </a:p>
        </p:txBody>
      </p:sp>
      <p:sp>
        <p:nvSpPr>
          <p:cNvPr id="7" name="Oval 6">
            <a:extLst>
              <a:ext uri="{FF2B5EF4-FFF2-40B4-BE49-F238E27FC236}">
                <a16:creationId xmlns:a16="http://schemas.microsoft.com/office/drawing/2014/main" id="{8A47C709-3E60-4284-AA5C-714CFD7FFF3F}"/>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8" name="Fußzeilenplatzhalter 7">
            <a:extLst>
              <a:ext uri="{FF2B5EF4-FFF2-40B4-BE49-F238E27FC236}">
                <a16:creationId xmlns:a16="http://schemas.microsoft.com/office/drawing/2014/main" id="{5DC8C981-7D7E-4B99-BE8E-E3AE278EC2BE}"/>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8739177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45BF6-5EB6-4218-A9F9-77C1923C6447}"/>
              </a:ext>
            </a:extLst>
          </p:cNvPr>
          <p:cNvSpPr>
            <a:spLocks noGrp="1"/>
          </p:cNvSpPr>
          <p:nvPr>
            <p:ph type="ctrTitle"/>
          </p:nvPr>
        </p:nvSpPr>
        <p:spPr/>
        <p:txBody>
          <a:bodyPr/>
          <a:lstStyle/>
          <a:p>
            <a:r>
              <a:rPr lang="de-DE" dirty="0"/>
              <a:t>Sie wollen mehr wissen?</a:t>
            </a:r>
          </a:p>
        </p:txBody>
      </p:sp>
      <p:sp>
        <p:nvSpPr>
          <p:cNvPr id="3" name="Untertitel 2">
            <a:extLst>
              <a:ext uri="{FF2B5EF4-FFF2-40B4-BE49-F238E27FC236}">
                <a16:creationId xmlns:a16="http://schemas.microsoft.com/office/drawing/2014/main" id="{5DFAC410-D26B-4E08-AF6F-A489726A38D9}"/>
              </a:ext>
            </a:extLst>
          </p:cNvPr>
          <p:cNvSpPr>
            <a:spLocks noGrp="1"/>
          </p:cNvSpPr>
          <p:nvPr>
            <p:ph type="subTitle" idx="1"/>
          </p:nvPr>
        </p:nvSpPr>
        <p:spPr>
          <a:xfrm>
            <a:off x="539750" y="5517232"/>
            <a:ext cx="7891290" cy="683542"/>
          </a:xfrm>
        </p:spPr>
        <p:txBody>
          <a:bodyPr/>
          <a:lstStyle/>
          <a:p>
            <a:r>
              <a:rPr lang="de-DE" dirty="0"/>
              <a:t>KWS LOCHOW GMBH | Projektmanagement Getreide | christiane.vonderohe@kws.com | 05051 / 477-251</a:t>
            </a:r>
          </a:p>
        </p:txBody>
      </p:sp>
      <p:pic>
        <p:nvPicPr>
          <p:cNvPr id="6" name="Grafik 5">
            <a:extLst>
              <a:ext uri="{FF2B5EF4-FFF2-40B4-BE49-F238E27FC236}">
                <a16:creationId xmlns:a16="http://schemas.microsoft.com/office/drawing/2014/main" id="{3604D8FB-021B-4337-99A4-009287C72742}"/>
              </a:ext>
            </a:extLst>
          </p:cNvPr>
          <p:cNvPicPr>
            <a:picLocks noChangeAspect="1"/>
          </p:cNvPicPr>
          <p:nvPr/>
        </p:nvPicPr>
        <p:blipFill>
          <a:blip r:embed="rId3"/>
          <a:stretch>
            <a:fillRect/>
          </a:stretch>
        </p:blipFill>
        <p:spPr>
          <a:xfrm>
            <a:off x="6820141" y="4655167"/>
            <a:ext cx="1224137" cy="1203836"/>
          </a:xfrm>
          <a:prstGeom prst="rect">
            <a:avLst/>
          </a:prstGeom>
        </p:spPr>
      </p:pic>
    </p:spTree>
    <p:extLst>
      <p:ext uri="{BB962C8B-B14F-4D97-AF65-F5344CB8AC3E}">
        <p14:creationId xmlns:p14="http://schemas.microsoft.com/office/powerpoint/2010/main" val="10152603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5509D-0959-47C7-83E1-A254B45E97D0}"/>
              </a:ext>
            </a:extLst>
          </p:cNvPr>
          <p:cNvSpPr>
            <a:spLocks noGrp="1"/>
          </p:cNvSpPr>
          <p:nvPr>
            <p:ph type="title"/>
          </p:nvPr>
        </p:nvSpPr>
        <p:spPr/>
        <p:txBody>
          <a:bodyPr/>
          <a:lstStyle/>
          <a:p>
            <a:r>
              <a:rPr lang="de-DE" dirty="0"/>
              <a:t>Literaturnachweis</a:t>
            </a:r>
          </a:p>
        </p:txBody>
      </p:sp>
      <p:sp>
        <p:nvSpPr>
          <p:cNvPr id="3" name="Inhaltsplatzhalter 2">
            <a:extLst>
              <a:ext uri="{FF2B5EF4-FFF2-40B4-BE49-F238E27FC236}">
                <a16:creationId xmlns:a16="http://schemas.microsoft.com/office/drawing/2014/main" id="{3A9E30C7-D954-4E91-A66F-9DE0662C83E7}"/>
              </a:ext>
            </a:extLst>
          </p:cNvPr>
          <p:cNvSpPr>
            <a:spLocks noGrp="1"/>
          </p:cNvSpPr>
          <p:nvPr>
            <p:ph idx="1"/>
          </p:nvPr>
        </p:nvSpPr>
        <p:spPr>
          <a:xfrm>
            <a:off x="539749" y="1085444"/>
            <a:ext cx="8064501" cy="5475903"/>
          </a:xfrm>
        </p:spPr>
        <p:txBody>
          <a:bodyPr/>
          <a:lstStyle/>
          <a:p>
            <a:pPr marL="0" lvl="0" indent="0">
              <a:spcAft>
                <a:spcPts val="0"/>
              </a:spcAft>
              <a:buNone/>
            </a:pPr>
            <a:r>
              <a:rPr lang="de-DE" sz="800" b="1" dirty="0"/>
              <a:t>Literatur</a:t>
            </a:r>
          </a:p>
          <a:p>
            <a:pPr marL="0" lvl="0" indent="0">
              <a:spcAft>
                <a:spcPts val="0"/>
              </a:spcAft>
              <a:buNone/>
            </a:pPr>
            <a:endParaRPr lang="de-DE" sz="800" b="1" dirty="0"/>
          </a:p>
          <a:p>
            <a:pPr lvl="0"/>
            <a:r>
              <a:rPr lang="de-DE" sz="800" dirty="0"/>
              <a:t>Agrarheute (2016): Gerste: Die 4 wichtigsten Qualitätsmerkmale. URL: https://www.agrarheute.com/pflanze/getreide/gerste-4-wichtigsten-qualitaetsmerkmale-441793. (Letzter Aufruf am 12.06.2019).</a:t>
            </a:r>
          </a:p>
          <a:p>
            <a:pPr lvl="0"/>
            <a:r>
              <a:rPr lang="de-DE" sz="800" dirty="0"/>
              <a:t>Bayerische Landesanstalt für Landwirtschaft (2018): Blattfleckenkomplex an der Gerste. URL:http://www.lfl.bayern.de/ips/getreide/055555/index.php.                          (Letzter Aufruf am 07.09.2018).</a:t>
            </a:r>
          </a:p>
          <a:p>
            <a:pPr lvl="0"/>
            <a:r>
              <a:rPr lang="de-DE" sz="800" dirty="0"/>
              <a:t>Becker, H. (1993): Pflanzenzüchtung. Verlag Eugen Ulmer, Stuttgart.</a:t>
            </a:r>
          </a:p>
          <a:p>
            <a:pPr lvl="0"/>
            <a:r>
              <a:rPr lang="de-DE" sz="800" dirty="0"/>
              <a:t>Börner, H. (2009): Pflanzenkrankheiten und Pflanzenschutz. 8. Auflage. Springer-Lehrbuch. Berlin, Heidelberg. </a:t>
            </a:r>
          </a:p>
          <a:p>
            <a:pPr lvl="0"/>
            <a:r>
              <a:rPr lang="de-DE" sz="800" dirty="0"/>
              <a:t>Destatis (2018): Anbaufläche von Getreide in Deutschland nach Art in den Jahren 1960 bis 2017 (in 1.000 Hektar). </a:t>
            </a:r>
            <a:r>
              <a:rPr lang="en-US" sz="800" dirty="0"/>
              <a:t>URL: https://de.statista.com/statistik/daten/studie/28887/umfrage/anbauflaeche-von-getreide-in-deutschland-seit-1960/. (</a:t>
            </a:r>
            <a:r>
              <a:rPr lang="de-DE" sz="800" dirty="0"/>
              <a:t>Letzter Aufruf am 08.08.2018).</a:t>
            </a:r>
          </a:p>
          <a:p>
            <a:pPr lvl="0"/>
            <a:r>
              <a:rPr lang="de-DE" sz="800" dirty="0" err="1"/>
              <a:t>Diepenbrock</a:t>
            </a:r>
            <a:r>
              <a:rPr lang="de-DE" sz="800" dirty="0"/>
              <a:t>, W, </a:t>
            </a:r>
            <a:r>
              <a:rPr lang="de-DE" sz="800" dirty="0" err="1"/>
              <a:t>Ellmer</a:t>
            </a:r>
            <a:r>
              <a:rPr lang="de-DE" sz="800" dirty="0"/>
              <a:t>, F. &amp; Léon, J. (2009): Ackerbau, Pflanzenbau und Pflanzenzüchtung. Grundwissen Bachelor. Verlag Eugen Ulmer, Stuttgart.</a:t>
            </a:r>
          </a:p>
          <a:p>
            <a:pPr lvl="0"/>
            <a:r>
              <a:rPr lang="de-DE" sz="800" dirty="0"/>
              <a:t>Düngeverordnung (2018): Nährstoffgehalte von Hauptfrüchten. URL: https://www.lfl.bayern.de/mam/cms07/iab/dateien/basisdaten_20180627_1a.pdf. (Letzter Aufruf am 09.08.2018).</a:t>
            </a:r>
          </a:p>
          <a:p>
            <a:pPr lvl="0"/>
            <a:r>
              <a:rPr lang="de-DE" sz="800" dirty="0"/>
              <a:t>Getreidekonservieren.de (</a:t>
            </a:r>
            <a:r>
              <a:rPr lang="de-DE" sz="800" dirty="0" err="1"/>
              <a:t>o.A.</a:t>
            </a:r>
            <a:r>
              <a:rPr lang="de-DE" sz="800" dirty="0"/>
              <a:t>): Trocknung. </a:t>
            </a:r>
            <a:r>
              <a:rPr lang="en-US" sz="800" dirty="0"/>
              <a:t>URL: https://www.getreidekonservieren.de/trocknung/. (</a:t>
            </a:r>
            <a:r>
              <a:rPr lang="de-DE" sz="800" dirty="0"/>
              <a:t>Letzter Aufruf am 10.08.2018).</a:t>
            </a:r>
          </a:p>
          <a:p>
            <a:pPr lvl="0"/>
            <a:r>
              <a:rPr lang="de-DE" sz="800" dirty="0"/>
              <a:t>Institut für ökologischen Landbau (</a:t>
            </a:r>
            <a:r>
              <a:rPr lang="de-DE" sz="800" dirty="0" err="1"/>
              <a:t>o.A.</a:t>
            </a:r>
            <a:r>
              <a:rPr lang="de-DE" sz="800" dirty="0"/>
              <a:t>): Nährstoffgehalte und Nährstoffentzüge von Pflanzen in Mischfutteranbausystemen mit Ölpflanzen im ökologischen Landbau. </a:t>
            </a:r>
            <a:r>
              <a:rPr lang="en-US" sz="800" dirty="0"/>
              <a:t>URL: https://literatur.thuenen.de/digbib_extern/dk038290.pdf . S. 54. (</a:t>
            </a:r>
            <a:r>
              <a:rPr lang="de-DE" sz="800" dirty="0"/>
              <a:t>Letzter Aufruf am 09.08.2018).</a:t>
            </a:r>
          </a:p>
          <a:p>
            <a:pPr lvl="0"/>
            <a:r>
              <a:rPr lang="de-DE" sz="800" dirty="0"/>
              <a:t>KWS SAAT SE (2018): </a:t>
            </a:r>
            <a:r>
              <a:rPr lang="de-DE" sz="800" dirty="0" err="1"/>
              <a:t>Wachstumsreglereinsatz</a:t>
            </a:r>
            <a:r>
              <a:rPr lang="de-DE" sz="800" dirty="0"/>
              <a:t> im Getreide. URL:https://www.kws.de/beratung/bestandesfuehrung/pflanzenschutz/wachstumsregler/. (Letzter Aufruf am 08.08.2018).</a:t>
            </a:r>
          </a:p>
          <a:p>
            <a:pPr lvl="0"/>
            <a:r>
              <a:rPr lang="de-DE" sz="800" dirty="0"/>
              <a:t>Landesbetrieb Landwirtschaft Hessen (2018): Boden &amp; Düngung, Grundnährstoffe. </a:t>
            </a:r>
            <a:r>
              <a:rPr lang="en-US" sz="800" dirty="0"/>
              <a:t>URL: https://www.llh.hessen.de/pflanze/boden-und-duengung/grundnaehrstoffe/. (</a:t>
            </a:r>
            <a:r>
              <a:rPr lang="de-DE" sz="800" dirty="0"/>
              <a:t>Letzter Aufruf am 07.08.2018).</a:t>
            </a:r>
          </a:p>
          <a:p>
            <a:pPr lvl="0"/>
            <a:r>
              <a:rPr lang="de-DE" sz="800" dirty="0"/>
              <a:t>Landwirtschaftskammer NRW (2007): Hygiene im Getreidelager. URL: https://www.landwirtschaftskammer.de/landwirtschaft/technik/haltungsverfahren/hygiene-getreidelager.htm. (Letzter Aufruf am 10.08.2018).</a:t>
            </a:r>
          </a:p>
          <a:p>
            <a:pPr lvl="0"/>
            <a:r>
              <a:rPr lang="de-DE" sz="800" dirty="0"/>
              <a:t>Landwirtschaftskammer NRW (2015): Stickstoffdüngung im Getreide. URL: https://www.landwirtschaftskammer.de/landwirtschaft/ackerbau/getreide/getreide-n-duengung-pdf. (Letzter Aufruf am 14.08.2018). </a:t>
            </a:r>
          </a:p>
          <a:p>
            <a:pPr lvl="0"/>
            <a:r>
              <a:rPr lang="de-DE" sz="800" dirty="0"/>
              <a:t>LWK Niedersachsen (2017): Düngeempfehlung Grundnährstoffe. URL: https://www.lwk-niedersachsen.de/index.cfm/portal/2/nav/341/article/11622.html. (Letzter Aufruf am 07.08.2018).</a:t>
            </a:r>
          </a:p>
          <a:p>
            <a:pPr lvl="0"/>
            <a:r>
              <a:rPr lang="de-DE" sz="800" dirty="0"/>
              <a:t>LWK Niedersachsen (2017a): Richtwerte für die Düngung in Niedersachsen. URL: https://www.lwk-niedersachsen.de/index.cfm/portal/2/nav/341/article/11622.html. (Letzter Aufruf am 07.08.2018).</a:t>
            </a:r>
          </a:p>
          <a:p>
            <a:pPr lvl="0"/>
            <a:r>
              <a:rPr lang="de-DE" sz="800" dirty="0"/>
              <a:t>Max Rubner-Institut – Bund (2017): Getreideernte Tabellen. URL: https://www.mri.bund.de/fileadmin/MRI/Pressemitteilungen/Anlage-MRI-PM-Getreideernte-Tabellen.pdf (Letzter Aufruf am 12.06.2019).</a:t>
            </a:r>
          </a:p>
          <a:p>
            <a:r>
              <a:rPr lang="de-DE" sz="800" dirty="0"/>
              <a:t>Mühlenverein Selfkant (</a:t>
            </a:r>
            <a:r>
              <a:rPr lang="de-DE" sz="800" dirty="0" err="1"/>
              <a:t>o.A</a:t>
            </a:r>
            <a:r>
              <a:rPr lang="de-DE" sz="800" dirty="0"/>
              <a:t>): Unterscheidungsmerkmale der Getreidesorten. URL: http://www.muehlenverein-selfkant.de/index.php?cat=Wissenswertes&amp;file=Unterscheidungsmerkmale_der_Getreidesorten.pdf  (Letzter Aufruf am 16.06.2019).</a:t>
            </a:r>
          </a:p>
          <a:p>
            <a:pPr lvl="0"/>
            <a:r>
              <a:rPr lang="de-DE" sz="800" dirty="0"/>
              <a:t>Raiffeisen (2018): Ackermanager-Weizen-Düngung, Allgemeine Düngeinformationen. </a:t>
            </a:r>
            <a:r>
              <a:rPr lang="en-US" sz="800" dirty="0"/>
              <a:t>URL: http://www.raiffeisen.com/pflanzen/ackermanager/weizen_duengung_html. </a:t>
            </a:r>
            <a:r>
              <a:rPr lang="de-DE" sz="800" dirty="0"/>
              <a:t>Letzter Aufruf am 09.08.2018</a:t>
            </a:r>
            <a:r>
              <a:rPr lang="de-DE" sz="800" u="sng" dirty="0"/>
              <a:t>.</a:t>
            </a:r>
            <a:endParaRPr lang="de-DE" sz="800" dirty="0"/>
          </a:p>
          <a:p>
            <a:endParaRPr lang="de-DE" sz="1000" dirty="0"/>
          </a:p>
        </p:txBody>
      </p:sp>
      <p:sp>
        <p:nvSpPr>
          <p:cNvPr id="4" name="Datumsplatzhalter 3">
            <a:extLst>
              <a:ext uri="{FF2B5EF4-FFF2-40B4-BE49-F238E27FC236}">
                <a16:creationId xmlns:a16="http://schemas.microsoft.com/office/drawing/2014/main" id="{2C920F70-1160-4429-8E50-8271094CF949}"/>
              </a:ext>
            </a:extLst>
          </p:cNvPr>
          <p:cNvSpPr>
            <a:spLocks noGrp="1"/>
          </p:cNvSpPr>
          <p:nvPr>
            <p:ph type="dt" sz="half" idx="10"/>
          </p:nvPr>
        </p:nvSpPr>
        <p:spPr/>
        <p:txBody>
          <a:bodyPr/>
          <a:lstStyle/>
          <a:p>
            <a:fld id="{6F9E44D3-E56A-4C64-AF81-B106D59F7527}" type="datetime1">
              <a:rPr lang="de-DE" smtClean="0"/>
              <a:t>13.01.2022</a:t>
            </a:fld>
            <a:endParaRPr lang="de-DE" dirty="0"/>
          </a:p>
        </p:txBody>
      </p:sp>
      <p:sp>
        <p:nvSpPr>
          <p:cNvPr id="5" name="Fußzeilenplatzhalter 4">
            <a:extLst>
              <a:ext uri="{FF2B5EF4-FFF2-40B4-BE49-F238E27FC236}">
                <a16:creationId xmlns:a16="http://schemas.microsoft.com/office/drawing/2014/main" id="{CB816B21-DF6B-423C-98BD-4F66CEB7264E}"/>
              </a:ext>
            </a:extLst>
          </p:cNvPr>
          <p:cNvSpPr>
            <a:spLocks noGrp="1"/>
          </p:cNvSpPr>
          <p:nvPr>
            <p:ph type="ftr" sz="quarter" idx="11"/>
          </p:nvPr>
        </p:nvSpPr>
        <p:spPr/>
        <p:txBody>
          <a:bodyPr/>
          <a:lstStyle/>
          <a:p>
            <a:r>
              <a:rPr lang="de-DE" dirty="0"/>
              <a:t>Grundlagen des Roggenanbaus</a:t>
            </a:r>
          </a:p>
        </p:txBody>
      </p:sp>
      <p:sp>
        <p:nvSpPr>
          <p:cNvPr id="6" name="Foliennummernplatzhalter 5">
            <a:extLst>
              <a:ext uri="{FF2B5EF4-FFF2-40B4-BE49-F238E27FC236}">
                <a16:creationId xmlns:a16="http://schemas.microsoft.com/office/drawing/2014/main" id="{B5183E6B-E38C-4BA3-B8AF-884969EE82F8}"/>
              </a:ext>
            </a:extLst>
          </p:cNvPr>
          <p:cNvSpPr>
            <a:spLocks noGrp="1"/>
          </p:cNvSpPr>
          <p:nvPr>
            <p:ph type="sldNum" sz="quarter" idx="12"/>
          </p:nvPr>
        </p:nvSpPr>
        <p:spPr/>
        <p:txBody>
          <a:bodyPr/>
          <a:lstStyle/>
          <a:p>
            <a:fld id="{AF37DF20-EDB0-4B2C-BB00-AEF0D14163FC}" type="slidenum">
              <a:rPr lang="de-DE" smtClean="0"/>
              <a:pPr/>
              <a:t>128</a:t>
            </a:fld>
            <a:endParaRPr lang="de-DE" dirty="0"/>
          </a:p>
        </p:txBody>
      </p:sp>
    </p:spTree>
    <p:extLst>
      <p:ext uri="{BB962C8B-B14F-4D97-AF65-F5344CB8AC3E}">
        <p14:creationId xmlns:p14="http://schemas.microsoft.com/office/powerpoint/2010/main" val="6180953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DB95B-5628-4330-BBDC-F9C28B2697B3}"/>
              </a:ext>
            </a:extLst>
          </p:cNvPr>
          <p:cNvSpPr>
            <a:spLocks noGrp="1"/>
          </p:cNvSpPr>
          <p:nvPr>
            <p:ph type="title"/>
          </p:nvPr>
        </p:nvSpPr>
        <p:spPr/>
        <p:txBody>
          <a:bodyPr/>
          <a:lstStyle/>
          <a:p>
            <a:r>
              <a:rPr lang="de-DE" dirty="0"/>
              <a:t>Bildquellen</a:t>
            </a:r>
          </a:p>
        </p:txBody>
      </p:sp>
      <p:sp>
        <p:nvSpPr>
          <p:cNvPr id="3" name="Inhaltsplatzhalter 2">
            <a:extLst>
              <a:ext uri="{FF2B5EF4-FFF2-40B4-BE49-F238E27FC236}">
                <a16:creationId xmlns:a16="http://schemas.microsoft.com/office/drawing/2014/main" id="{5D0C0C71-6130-4DE7-BCBE-FEACE6018389}"/>
              </a:ext>
            </a:extLst>
          </p:cNvPr>
          <p:cNvSpPr>
            <a:spLocks noGrp="1"/>
          </p:cNvSpPr>
          <p:nvPr>
            <p:ph idx="1"/>
          </p:nvPr>
        </p:nvSpPr>
        <p:spPr/>
        <p:txBody>
          <a:bodyPr/>
          <a:lstStyle/>
          <a:p>
            <a:pPr marL="0" lvl="0" indent="0">
              <a:spcAft>
                <a:spcPts val="0"/>
              </a:spcAft>
              <a:buClr>
                <a:srgbClr val="FF6C00"/>
              </a:buClr>
              <a:buNone/>
            </a:pPr>
            <a:r>
              <a:rPr lang="de-DE" sz="800" b="1" dirty="0">
                <a:solidFill>
                  <a:prstClr val="black"/>
                </a:solidFill>
              </a:rPr>
              <a:t>Bildquellen</a:t>
            </a:r>
          </a:p>
          <a:p>
            <a:pPr marL="0" lvl="0" indent="0">
              <a:spcAft>
                <a:spcPts val="0"/>
              </a:spcAft>
              <a:buClr>
                <a:srgbClr val="FF6C00"/>
              </a:buClr>
              <a:buNone/>
            </a:pPr>
            <a:endParaRPr lang="de-DE" sz="800" b="1" dirty="0">
              <a:solidFill>
                <a:prstClr val="black"/>
              </a:solidFill>
            </a:endParaRPr>
          </a:p>
          <a:p>
            <a:pPr lvl="0">
              <a:buClr>
                <a:srgbClr val="FF6C00"/>
              </a:buClr>
            </a:pPr>
            <a:r>
              <a:rPr lang="de-DE" sz="800" dirty="0">
                <a:solidFill>
                  <a:prstClr val="black"/>
                </a:solidFill>
              </a:rPr>
              <a:t>KWS LOCHOW GMBH </a:t>
            </a:r>
          </a:p>
          <a:p>
            <a:pPr lvl="0">
              <a:buClr>
                <a:srgbClr val="FF6C00"/>
              </a:buClr>
            </a:pPr>
            <a:r>
              <a:rPr lang="de-DE" sz="800" dirty="0">
                <a:solidFill>
                  <a:prstClr val="black"/>
                </a:solidFill>
              </a:rPr>
              <a:t>Yara: Zusendung per Mail an Henning Hansen. September 2018.</a:t>
            </a:r>
          </a:p>
          <a:p>
            <a:endParaRPr lang="de-DE" dirty="0"/>
          </a:p>
        </p:txBody>
      </p:sp>
      <p:sp>
        <p:nvSpPr>
          <p:cNvPr id="4" name="Datumsplatzhalter 3">
            <a:extLst>
              <a:ext uri="{FF2B5EF4-FFF2-40B4-BE49-F238E27FC236}">
                <a16:creationId xmlns:a16="http://schemas.microsoft.com/office/drawing/2014/main" id="{5D6ACB3B-A673-4B3C-A6D2-4B4EA33C768D}"/>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5" name="Fußzeilenplatzhalter 4">
            <a:extLst>
              <a:ext uri="{FF2B5EF4-FFF2-40B4-BE49-F238E27FC236}">
                <a16:creationId xmlns:a16="http://schemas.microsoft.com/office/drawing/2014/main" id="{451D26BB-675A-4DBB-B290-0C5F85110E57}"/>
              </a:ext>
            </a:extLst>
          </p:cNvPr>
          <p:cNvSpPr>
            <a:spLocks noGrp="1"/>
          </p:cNvSpPr>
          <p:nvPr>
            <p:ph type="ftr" sz="quarter" idx="11"/>
          </p:nvPr>
        </p:nvSpPr>
        <p:spPr/>
        <p:txBody>
          <a:bodyPr/>
          <a:lstStyle/>
          <a:p>
            <a:r>
              <a:rPr lang="de-DE"/>
              <a:t>Grundlagen des Getreideanbaus</a:t>
            </a:r>
            <a:endParaRPr lang="de-DE" dirty="0"/>
          </a:p>
        </p:txBody>
      </p:sp>
      <p:sp>
        <p:nvSpPr>
          <p:cNvPr id="6" name="Foliennummernplatzhalter 5">
            <a:extLst>
              <a:ext uri="{FF2B5EF4-FFF2-40B4-BE49-F238E27FC236}">
                <a16:creationId xmlns:a16="http://schemas.microsoft.com/office/drawing/2014/main" id="{84F4E755-AC62-43EB-8C6A-759607ABB9E6}"/>
              </a:ext>
            </a:extLst>
          </p:cNvPr>
          <p:cNvSpPr>
            <a:spLocks noGrp="1"/>
          </p:cNvSpPr>
          <p:nvPr>
            <p:ph type="sldNum" sz="quarter" idx="12"/>
          </p:nvPr>
        </p:nvSpPr>
        <p:spPr/>
        <p:txBody>
          <a:bodyPr/>
          <a:lstStyle/>
          <a:p>
            <a:fld id="{AF37DF20-EDB0-4B2C-BB00-AEF0D14163FC}" type="slidenum">
              <a:rPr lang="de-DE" smtClean="0"/>
              <a:pPr/>
              <a:t>129</a:t>
            </a:fld>
            <a:endParaRPr lang="de-DE" dirty="0"/>
          </a:p>
        </p:txBody>
      </p:sp>
    </p:spTree>
    <p:extLst>
      <p:ext uri="{BB962C8B-B14F-4D97-AF65-F5344CB8AC3E}">
        <p14:creationId xmlns:p14="http://schemas.microsoft.com/office/powerpoint/2010/main" val="399131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B3570-CC04-4EDA-A50B-C583FB8068B6}"/>
              </a:ext>
            </a:extLst>
          </p:cNvPr>
          <p:cNvSpPr>
            <a:spLocks noGrp="1"/>
          </p:cNvSpPr>
          <p:nvPr>
            <p:ph type="title"/>
          </p:nvPr>
        </p:nvSpPr>
        <p:spPr/>
        <p:txBody>
          <a:bodyPr/>
          <a:lstStyle/>
          <a:p>
            <a:r>
              <a:rPr lang="de-DE" dirty="0"/>
              <a:t>Was für Hybride gibt es noch ?</a:t>
            </a:r>
          </a:p>
        </p:txBody>
      </p:sp>
      <p:pic>
        <p:nvPicPr>
          <p:cNvPr id="10" name="Picture 2">
            <a:extLst>
              <a:ext uri="{FF2B5EF4-FFF2-40B4-BE49-F238E27FC236}">
                <a16:creationId xmlns:a16="http://schemas.microsoft.com/office/drawing/2014/main" id="{1A78E86E-18F2-432A-B1F8-C4250CEA838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39750" y="1412776"/>
            <a:ext cx="280152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umsplatzhalter 3">
            <a:extLst>
              <a:ext uri="{FF2B5EF4-FFF2-40B4-BE49-F238E27FC236}">
                <a16:creationId xmlns:a16="http://schemas.microsoft.com/office/drawing/2014/main" id="{50D650C0-89EF-4727-82FD-452D5CF8BF22}"/>
              </a:ext>
            </a:extLst>
          </p:cNvPr>
          <p:cNvSpPr>
            <a:spLocks noGrp="1"/>
          </p:cNvSpPr>
          <p:nvPr>
            <p:ph type="dt" sz="half" idx="10"/>
          </p:nvPr>
        </p:nvSpPr>
        <p:spPr/>
        <p:txBody>
          <a:bodyPr/>
          <a:lstStyle/>
          <a:p>
            <a:fld id="{8A02819A-8012-4DA4-A7AD-6F1A127695E1}" type="datetime1">
              <a:rPr lang="de-DE" smtClean="0"/>
              <a:t>13.01.2022</a:t>
            </a:fld>
            <a:endParaRPr lang="de-DE" dirty="0"/>
          </a:p>
        </p:txBody>
      </p:sp>
      <p:sp>
        <p:nvSpPr>
          <p:cNvPr id="6" name="Foliennummernplatzhalter 5">
            <a:extLst>
              <a:ext uri="{FF2B5EF4-FFF2-40B4-BE49-F238E27FC236}">
                <a16:creationId xmlns:a16="http://schemas.microsoft.com/office/drawing/2014/main" id="{73C68CBE-D7FC-43A5-A036-816F50EB0560}"/>
              </a:ext>
            </a:extLst>
          </p:cNvPr>
          <p:cNvSpPr>
            <a:spLocks noGrp="1"/>
          </p:cNvSpPr>
          <p:nvPr>
            <p:ph type="sldNum" sz="quarter" idx="12"/>
          </p:nvPr>
        </p:nvSpPr>
        <p:spPr/>
        <p:txBody>
          <a:bodyPr/>
          <a:lstStyle/>
          <a:p>
            <a:fld id="{AF37DF20-EDB0-4B2C-BB00-AEF0D14163FC}" type="slidenum">
              <a:rPr lang="de-DE" smtClean="0"/>
              <a:pPr/>
              <a:t>13</a:t>
            </a:fld>
            <a:endParaRPr lang="de-DE" dirty="0"/>
          </a:p>
        </p:txBody>
      </p:sp>
      <p:pic>
        <p:nvPicPr>
          <p:cNvPr id="7" name="Picture 2" descr="C:\Users\garbers\AppData\Local\Temp\KWS-katalog08--14_Page_01_Image_0002.png">
            <a:extLst>
              <a:ext uri="{FF2B5EF4-FFF2-40B4-BE49-F238E27FC236}">
                <a16:creationId xmlns:a16="http://schemas.microsoft.com/office/drawing/2014/main" id="{FB4D8D53-881B-4B36-9349-134D1E8003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5100" y="2483142"/>
            <a:ext cx="1903004" cy="2692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garbers\AppData\Local\Temp\Schweine-02.png">
            <a:extLst>
              <a:ext uri="{FF2B5EF4-FFF2-40B4-BE49-F238E27FC236}">
                <a16:creationId xmlns:a16="http://schemas.microsoft.com/office/drawing/2014/main" id="{A0E23881-FE8D-41B6-BBEA-A3AD31B9BB9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93857" y="4636528"/>
            <a:ext cx="2803662" cy="18888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7" descr="C:\Users\garbers\AppData\Local\Temp\Sonnenblumen_Blueten_Himmel__MG_0169.png">
            <a:extLst>
              <a:ext uri="{FF2B5EF4-FFF2-40B4-BE49-F238E27FC236}">
                <a16:creationId xmlns:a16="http://schemas.microsoft.com/office/drawing/2014/main" id="{5F20E39B-0188-4B38-BE55-7D8529CAA9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3857" y="1412776"/>
            <a:ext cx="2803662" cy="186794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90C0B455-D07A-4094-99FD-502FF453ED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750" y="4636528"/>
            <a:ext cx="2835010" cy="1888097"/>
          </a:xfrm>
          <a:prstGeom prst="rect">
            <a:avLst/>
          </a:prstGeom>
        </p:spPr>
      </p:pic>
      <p:sp>
        <p:nvSpPr>
          <p:cNvPr id="11" name="Fußzeilenplatzhalter 7">
            <a:extLst>
              <a:ext uri="{FF2B5EF4-FFF2-40B4-BE49-F238E27FC236}">
                <a16:creationId xmlns:a16="http://schemas.microsoft.com/office/drawing/2014/main" id="{7B8B8E4E-C387-4C40-8EC5-CD14AC213E4C}"/>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109649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38541DA2-55D7-4501-8DD6-9CD4F7FEDF8A}"/>
              </a:ext>
            </a:extLst>
          </p:cNvPr>
          <p:cNvSpPr/>
          <p:nvPr/>
        </p:nvSpPr>
        <p:spPr>
          <a:xfrm>
            <a:off x="524094" y="4198571"/>
            <a:ext cx="440603" cy="13552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7" name="Rechteck 6">
            <a:extLst>
              <a:ext uri="{FF2B5EF4-FFF2-40B4-BE49-F238E27FC236}">
                <a16:creationId xmlns:a16="http://schemas.microsoft.com/office/drawing/2014/main" id="{DA075C28-03F4-4285-929C-6542B7925443}"/>
              </a:ext>
            </a:extLst>
          </p:cNvPr>
          <p:cNvSpPr/>
          <p:nvPr/>
        </p:nvSpPr>
        <p:spPr>
          <a:xfrm>
            <a:off x="539552" y="1974784"/>
            <a:ext cx="440603" cy="11166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Züchtung: Entwicklung einer neuen Sorte</a:t>
            </a:r>
          </a:p>
        </p:txBody>
      </p:sp>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14</a:t>
            </a:fld>
            <a:endParaRPr lang="de-DE" dirty="0"/>
          </a:p>
        </p:txBody>
      </p:sp>
      <p:pic>
        <p:nvPicPr>
          <p:cNvPr id="15" name="Grafik 14">
            <a:extLst>
              <a:ext uri="{FF2B5EF4-FFF2-40B4-BE49-F238E27FC236}">
                <a16:creationId xmlns:a16="http://schemas.microsoft.com/office/drawing/2014/main" id="{B611485C-1B8D-4848-9878-ED2662E210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8" name="Rechteck 7">
            <a:extLst>
              <a:ext uri="{FF2B5EF4-FFF2-40B4-BE49-F238E27FC236}">
                <a16:creationId xmlns:a16="http://schemas.microsoft.com/office/drawing/2014/main" id="{CF23F8A4-1E97-46E1-A6BF-6970460F19FD}"/>
              </a:ext>
            </a:extLst>
          </p:cNvPr>
          <p:cNvSpPr/>
          <p:nvPr/>
        </p:nvSpPr>
        <p:spPr>
          <a:xfrm>
            <a:off x="3563888" y="1268760"/>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Auswahl von Kreuzungseltern</a:t>
            </a:r>
          </a:p>
        </p:txBody>
      </p:sp>
      <p:sp>
        <p:nvSpPr>
          <p:cNvPr id="11" name="Rechteck 10">
            <a:extLst>
              <a:ext uri="{FF2B5EF4-FFF2-40B4-BE49-F238E27FC236}">
                <a16:creationId xmlns:a16="http://schemas.microsoft.com/office/drawing/2014/main" id="{D4B27D6F-1757-47E7-92B9-EADB0E580FA8}"/>
              </a:ext>
            </a:extLst>
          </p:cNvPr>
          <p:cNvSpPr/>
          <p:nvPr/>
        </p:nvSpPr>
        <p:spPr>
          <a:xfrm>
            <a:off x="3563888" y="2852936"/>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Kreuzung</a:t>
            </a:r>
          </a:p>
        </p:txBody>
      </p:sp>
      <p:cxnSp>
        <p:nvCxnSpPr>
          <p:cNvPr id="12" name="Gerader Verbinder 11">
            <a:extLst>
              <a:ext uri="{FF2B5EF4-FFF2-40B4-BE49-F238E27FC236}">
                <a16:creationId xmlns:a16="http://schemas.microsoft.com/office/drawing/2014/main" id="{1BEE2A7F-9D51-453E-998B-1ED2BA44C35C}"/>
              </a:ext>
            </a:extLst>
          </p:cNvPr>
          <p:cNvCxnSpPr/>
          <p:nvPr/>
        </p:nvCxnSpPr>
        <p:spPr>
          <a:xfrm>
            <a:off x="755576" y="3645024"/>
            <a:ext cx="7560840" cy="0"/>
          </a:xfrm>
          <a:prstGeom prst="line">
            <a:avLst/>
          </a:prstGeom>
          <a:ln w="952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124E470B-BDC7-47B2-995F-8F89BD56AAEA}"/>
              </a:ext>
            </a:extLst>
          </p:cNvPr>
          <p:cNvSpPr txBox="1"/>
          <p:nvPr/>
        </p:nvSpPr>
        <p:spPr>
          <a:xfrm rot="16200000">
            <a:off x="40143" y="2128210"/>
            <a:ext cx="1368152" cy="369332"/>
          </a:xfrm>
          <a:prstGeom prst="rect">
            <a:avLst/>
          </a:prstGeom>
          <a:noFill/>
        </p:spPr>
        <p:txBody>
          <a:bodyPr wrap="square" rtlCol="0">
            <a:spAutoFit/>
          </a:bodyPr>
          <a:lstStyle/>
          <a:p>
            <a:r>
              <a:rPr lang="de-DE" dirty="0"/>
              <a:t>2 Jahre</a:t>
            </a:r>
          </a:p>
        </p:txBody>
      </p:sp>
      <p:sp>
        <p:nvSpPr>
          <p:cNvPr id="16" name="Rechteck 15">
            <a:extLst>
              <a:ext uri="{FF2B5EF4-FFF2-40B4-BE49-F238E27FC236}">
                <a16:creationId xmlns:a16="http://schemas.microsoft.com/office/drawing/2014/main" id="{30DCE7D7-4C6F-4268-AF76-5387828DB104}"/>
              </a:ext>
            </a:extLst>
          </p:cNvPr>
          <p:cNvSpPr/>
          <p:nvPr/>
        </p:nvSpPr>
        <p:spPr>
          <a:xfrm>
            <a:off x="1079711" y="1844824"/>
            <a:ext cx="1548073"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sz="1600" dirty="0"/>
              <a:t>Zellkulturen</a:t>
            </a:r>
          </a:p>
        </p:txBody>
      </p:sp>
      <p:sp>
        <p:nvSpPr>
          <p:cNvPr id="18" name="Rechteck 17">
            <a:extLst>
              <a:ext uri="{FF2B5EF4-FFF2-40B4-BE49-F238E27FC236}">
                <a16:creationId xmlns:a16="http://schemas.microsoft.com/office/drawing/2014/main" id="{E6B75C9A-4B3D-486A-AD8A-CFB1AF95B24F}"/>
              </a:ext>
            </a:extLst>
          </p:cNvPr>
          <p:cNvSpPr/>
          <p:nvPr/>
        </p:nvSpPr>
        <p:spPr>
          <a:xfrm>
            <a:off x="1088184" y="2564904"/>
            <a:ext cx="1548073" cy="43204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400"/>
              </a:spcAft>
              <a:buSzPct val="100000"/>
            </a:pPr>
            <a:r>
              <a:rPr lang="de-DE" sz="1600" dirty="0"/>
              <a:t>DH-Linien</a:t>
            </a:r>
          </a:p>
        </p:txBody>
      </p:sp>
      <p:sp>
        <p:nvSpPr>
          <p:cNvPr id="19" name="Rechteck 18">
            <a:extLst>
              <a:ext uri="{FF2B5EF4-FFF2-40B4-BE49-F238E27FC236}">
                <a16:creationId xmlns:a16="http://schemas.microsoft.com/office/drawing/2014/main" id="{4BB99C6C-29EC-4E5E-BE52-AF9C96941620}"/>
              </a:ext>
            </a:extLst>
          </p:cNvPr>
          <p:cNvSpPr/>
          <p:nvPr/>
        </p:nvSpPr>
        <p:spPr>
          <a:xfrm>
            <a:off x="6759870" y="1844824"/>
            <a:ext cx="1548073"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sz="1600" dirty="0"/>
              <a:t>Genomische Tools</a:t>
            </a:r>
          </a:p>
        </p:txBody>
      </p:sp>
      <p:sp>
        <p:nvSpPr>
          <p:cNvPr id="20" name="Rechteck 19">
            <a:extLst>
              <a:ext uri="{FF2B5EF4-FFF2-40B4-BE49-F238E27FC236}">
                <a16:creationId xmlns:a16="http://schemas.microsoft.com/office/drawing/2014/main" id="{D820D207-18D4-420E-922C-57BCDA6F39B4}"/>
              </a:ext>
            </a:extLst>
          </p:cNvPr>
          <p:cNvSpPr/>
          <p:nvPr/>
        </p:nvSpPr>
        <p:spPr>
          <a:xfrm>
            <a:off x="6768343" y="2564904"/>
            <a:ext cx="1548073" cy="43204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400"/>
              </a:spcAft>
              <a:buSzPct val="100000"/>
            </a:pPr>
            <a:r>
              <a:rPr lang="de-DE" sz="1600" dirty="0"/>
              <a:t>DNA-Marker</a:t>
            </a:r>
          </a:p>
        </p:txBody>
      </p:sp>
      <p:cxnSp>
        <p:nvCxnSpPr>
          <p:cNvPr id="21" name="Gerader Verbinder 20">
            <a:extLst>
              <a:ext uri="{FF2B5EF4-FFF2-40B4-BE49-F238E27FC236}">
                <a16:creationId xmlns:a16="http://schemas.microsoft.com/office/drawing/2014/main" id="{336229C0-61CA-435B-B07F-7402A2452A68}"/>
              </a:ext>
            </a:extLst>
          </p:cNvPr>
          <p:cNvCxnSpPr/>
          <p:nvPr/>
        </p:nvCxnSpPr>
        <p:spPr>
          <a:xfrm>
            <a:off x="755576" y="6453336"/>
            <a:ext cx="7560840" cy="0"/>
          </a:xfrm>
          <a:prstGeom prst="line">
            <a:avLst/>
          </a:prstGeom>
          <a:ln w="952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00FA204B-1C30-4C0D-AC00-D2D02B9B2C6A}"/>
              </a:ext>
            </a:extLst>
          </p:cNvPr>
          <p:cNvCxnSpPr/>
          <p:nvPr/>
        </p:nvCxnSpPr>
        <p:spPr>
          <a:xfrm>
            <a:off x="4724016" y="2060848"/>
            <a:ext cx="0" cy="72008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Gerade Verbindung mit Pfeil 22">
            <a:extLst>
              <a:ext uri="{FF2B5EF4-FFF2-40B4-BE49-F238E27FC236}">
                <a16:creationId xmlns:a16="http://schemas.microsoft.com/office/drawing/2014/main" id="{E23ECB23-8D59-4F59-8AEE-78EC94569718}"/>
              </a:ext>
            </a:extLst>
          </p:cNvPr>
          <p:cNvCxnSpPr>
            <a:cxnSpLocks/>
          </p:cNvCxnSpPr>
          <p:nvPr/>
        </p:nvCxnSpPr>
        <p:spPr>
          <a:xfrm>
            <a:off x="7524328" y="2304304"/>
            <a:ext cx="0" cy="216024"/>
          </a:xfrm>
          <a:prstGeom prst="straightConnector1">
            <a:avLst/>
          </a:prstGeom>
          <a:ln w="28575" cmpd="sng">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ABD395C3-D908-4D93-AC88-F939DCCEAA0F}"/>
              </a:ext>
            </a:extLst>
          </p:cNvPr>
          <p:cNvCxnSpPr>
            <a:cxnSpLocks/>
          </p:cNvCxnSpPr>
          <p:nvPr/>
        </p:nvCxnSpPr>
        <p:spPr>
          <a:xfrm>
            <a:off x="1835696" y="2312304"/>
            <a:ext cx="0" cy="216024"/>
          </a:xfrm>
          <a:prstGeom prst="straightConnector1">
            <a:avLst/>
          </a:prstGeom>
          <a:ln w="28575" cmpd="sng">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Verbinder: gewinkelt 27">
            <a:extLst>
              <a:ext uri="{FF2B5EF4-FFF2-40B4-BE49-F238E27FC236}">
                <a16:creationId xmlns:a16="http://schemas.microsoft.com/office/drawing/2014/main" id="{706120C9-0994-4E4F-B603-3D942A5C1D63}"/>
              </a:ext>
            </a:extLst>
          </p:cNvPr>
          <p:cNvCxnSpPr/>
          <p:nvPr/>
        </p:nvCxnSpPr>
        <p:spPr>
          <a:xfrm>
            <a:off x="1835696" y="3068960"/>
            <a:ext cx="1584176" cy="216024"/>
          </a:xfrm>
          <a:prstGeom prst="bentConnector3">
            <a:avLst>
              <a:gd name="adj1" fmla="val -217"/>
            </a:avLst>
          </a:prstGeom>
          <a:ln w="28575" cmpd="sng">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Verbinder: gewinkelt 30">
            <a:extLst>
              <a:ext uri="{FF2B5EF4-FFF2-40B4-BE49-F238E27FC236}">
                <a16:creationId xmlns:a16="http://schemas.microsoft.com/office/drawing/2014/main" id="{3B546B72-3C14-4937-98A4-4DF4765F4A56}"/>
              </a:ext>
            </a:extLst>
          </p:cNvPr>
          <p:cNvCxnSpPr/>
          <p:nvPr/>
        </p:nvCxnSpPr>
        <p:spPr>
          <a:xfrm rot="10800000" flipV="1">
            <a:off x="6084168" y="3068960"/>
            <a:ext cx="1440160" cy="216024"/>
          </a:xfrm>
          <a:prstGeom prst="bentConnector3">
            <a:avLst>
              <a:gd name="adj1" fmla="val -159"/>
            </a:avLst>
          </a:prstGeom>
          <a:ln w="28575" cmpd="sng">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31786F70-3E6A-46E5-84E5-773EC295D820}"/>
              </a:ext>
            </a:extLst>
          </p:cNvPr>
          <p:cNvCxnSpPr>
            <a:cxnSpLocks/>
          </p:cNvCxnSpPr>
          <p:nvPr/>
        </p:nvCxnSpPr>
        <p:spPr>
          <a:xfrm>
            <a:off x="4724016" y="3491864"/>
            <a:ext cx="0" cy="36918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Rechteck 34">
            <a:extLst>
              <a:ext uri="{FF2B5EF4-FFF2-40B4-BE49-F238E27FC236}">
                <a16:creationId xmlns:a16="http://schemas.microsoft.com/office/drawing/2014/main" id="{32AF3956-A5AF-4B77-99BF-BE0D2D1B6984}"/>
              </a:ext>
            </a:extLst>
          </p:cNvPr>
          <p:cNvSpPr/>
          <p:nvPr/>
        </p:nvSpPr>
        <p:spPr>
          <a:xfrm>
            <a:off x="3579128" y="3933056"/>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Prüfung</a:t>
            </a:r>
          </a:p>
        </p:txBody>
      </p:sp>
      <p:sp>
        <p:nvSpPr>
          <p:cNvPr id="36" name="Rechteck 35">
            <a:extLst>
              <a:ext uri="{FF2B5EF4-FFF2-40B4-BE49-F238E27FC236}">
                <a16:creationId xmlns:a16="http://schemas.microsoft.com/office/drawing/2014/main" id="{B9A06C23-78F5-4BE1-B949-4E34EF33E7D1}"/>
              </a:ext>
            </a:extLst>
          </p:cNvPr>
          <p:cNvSpPr/>
          <p:nvPr/>
        </p:nvSpPr>
        <p:spPr>
          <a:xfrm>
            <a:off x="3563888" y="5733256"/>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Selektion</a:t>
            </a:r>
          </a:p>
        </p:txBody>
      </p:sp>
      <p:sp>
        <p:nvSpPr>
          <p:cNvPr id="37" name="Rechteck 36">
            <a:extLst>
              <a:ext uri="{FF2B5EF4-FFF2-40B4-BE49-F238E27FC236}">
                <a16:creationId xmlns:a16="http://schemas.microsoft.com/office/drawing/2014/main" id="{CA15601B-599E-4861-8C2E-BC54B3345B51}"/>
              </a:ext>
            </a:extLst>
          </p:cNvPr>
          <p:cNvSpPr/>
          <p:nvPr/>
        </p:nvSpPr>
        <p:spPr>
          <a:xfrm>
            <a:off x="5724128" y="4797152"/>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Ertrag, Resistenz, Qualität</a:t>
            </a:r>
          </a:p>
        </p:txBody>
      </p:sp>
      <p:sp>
        <p:nvSpPr>
          <p:cNvPr id="38" name="Rechteck 37">
            <a:extLst>
              <a:ext uri="{FF2B5EF4-FFF2-40B4-BE49-F238E27FC236}">
                <a16:creationId xmlns:a16="http://schemas.microsoft.com/office/drawing/2014/main" id="{70DC4229-4954-4E57-A507-3D2E21ACBC61}"/>
              </a:ext>
            </a:extLst>
          </p:cNvPr>
          <p:cNvSpPr/>
          <p:nvPr/>
        </p:nvSpPr>
        <p:spPr>
          <a:xfrm>
            <a:off x="1511660" y="4797152"/>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Jahre, Orte, Wiederholung</a:t>
            </a:r>
          </a:p>
        </p:txBody>
      </p:sp>
      <p:sp>
        <p:nvSpPr>
          <p:cNvPr id="40" name="Textfeld 39">
            <a:extLst>
              <a:ext uri="{FF2B5EF4-FFF2-40B4-BE49-F238E27FC236}">
                <a16:creationId xmlns:a16="http://schemas.microsoft.com/office/drawing/2014/main" id="{BD5E7B00-DB3B-407D-A850-9EC82720345C}"/>
              </a:ext>
            </a:extLst>
          </p:cNvPr>
          <p:cNvSpPr txBox="1"/>
          <p:nvPr/>
        </p:nvSpPr>
        <p:spPr>
          <a:xfrm rot="16200000">
            <a:off x="40142" y="4648490"/>
            <a:ext cx="1368152" cy="369332"/>
          </a:xfrm>
          <a:prstGeom prst="rect">
            <a:avLst/>
          </a:prstGeom>
          <a:noFill/>
        </p:spPr>
        <p:txBody>
          <a:bodyPr wrap="square" rtlCol="0">
            <a:spAutoFit/>
          </a:bodyPr>
          <a:lstStyle/>
          <a:p>
            <a:r>
              <a:rPr lang="de-DE" dirty="0"/>
              <a:t>6 - 8 Jahre</a:t>
            </a:r>
          </a:p>
        </p:txBody>
      </p:sp>
      <p:cxnSp>
        <p:nvCxnSpPr>
          <p:cNvPr id="41" name="Gerade Verbindung mit Pfeil 40">
            <a:extLst>
              <a:ext uri="{FF2B5EF4-FFF2-40B4-BE49-F238E27FC236}">
                <a16:creationId xmlns:a16="http://schemas.microsoft.com/office/drawing/2014/main" id="{8DCF7F52-391C-4A29-91CC-706785223F8F}"/>
              </a:ext>
            </a:extLst>
          </p:cNvPr>
          <p:cNvCxnSpPr>
            <a:cxnSpLocks/>
          </p:cNvCxnSpPr>
          <p:nvPr/>
        </p:nvCxnSpPr>
        <p:spPr>
          <a:xfrm>
            <a:off x="4725160" y="6372184"/>
            <a:ext cx="0" cy="36918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Verbinder: gewinkelt 44">
            <a:extLst>
              <a:ext uri="{FF2B5EF4-FFF2-40B4-BE49-F238E27FC236}">
                <a16:creationId xmlns:a16="http://schemas.microsoft.com/office/drawing/2014/main" id="{4A27760A-3F1C-453E-878D-12A60F1A4F1F}"/>
              </a:ext>
            </a:extLst>
          </p:cNvPr>
          <p:cNvCxnSpPr>
            <a:cxnSpLocks/>
          </p:cNvCxnSpPr>
          <p:nvPr/>
        </p:nvCxnSpPr>
        <p:spPr>
          <a:xfrm rot="5400000" flipH="1" flipV="1">
            <a:off x="935360" y="3608783"/>
            <a:ext cx="2628865" cy="2340164"/>
          </a:xfrm>
          <a:prstGeom prst="bentConnector3">
            <a:avLst>
              <a:gd name="adj1" fmla="val 100088"/>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Gerader Verbinder 49">
            <a:extLst>
              <a:ext uri="{FF2B5EF4-FFF2-40B4-BE49-F238E27FC236}">
                <a16:creationId xmlns:a16="http://schemas.microsoft.com/office/drawing/2014/main" id="{9CCBCDBB-6F6A-4B01-ABA2-E6EA9F7FAB7B}"/>
              </a:ext>
            </a:extLst>
          </p:cNvPr>
          <p:cNvCxnSpPr/>
          <p:nvPr/>
        </p:nvCxnSpPr>
        <p:spPr>
          <a:xfrm>
            <a:off x="1088184" y="6093295"/>
            <a:ext cx="2403794"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Verbinder: gewinkelt 51">
            <a:extLst>
              <a:ext uri="{FF2B5EF4-FFF2-40B4-BE49-F238E27FC236}">
                <a16:creationId xmlns:a16="http://schemas.microsoft.com/office/drawing/2014/main" id="{42617F61-8568-4947-918E-38809575355C}"/>
              </a:ext>
            </a:extLst>
          </p:cNvPr>
          <p:cNvCxnSpPr/>
          <p:nvPr/>
        </p:nvCxnSpPr>
        <p:spPr>
          <a:xfrm rot="10800000">
            <a:off x="2771800" y="5517232"/>
            <a:ext cx="576064" cy="432048"/>
          </a:xfrm>
          <a:prstGeom prst="bentConnector3">
            <a:avLst>
              <a:gd name="adj1" fmla="val 99207"/>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Verbinder: gewinkelt 54">
            <a:extLst>
              <a:ext uri="{FF2B5EF4-FFF2-40B4-BE49-F238E27FC236}">
                <a16:creationId xmlns:a16="http://schemas.microsoft.com/office/drawing/2014/main" id="{2EE42B3C-BBFE-481E-8C40-1B7E59DAD0F5}"/>
              </a:ext>
            </a:extLst>
          </p:cNvPr>
          <p:cNvCxnSpPr/>
          <p:nvPr/>
        </p:nvCxnSpPr>
        <p:spPr>
          <a:xfrm flipV="1">
            <a:off x="2771800" y="4221088"/>
            <a:ext cx="648072" cy="432048"/>
          </a:xfrm>
          <a:prstGeom prst="bentConnector3">
            <a:avLst>
              <a:gd name="adj1" fmla="val 2028"/>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Verbinder: gewinkelt 57">
            <a:extLst>
              <a:ext uri="{FF2B5EF4-FFF2-40B4-BE49-F238E27FC236}">
                <a16:creationId xmlns:a16="http://schemas.microsoft.com/office/drawing/2014/main" id="{F6CB5899-03AC-4A3D-96D5-C1D596158EB8}"/>
              </a:ext>
            </a:extLst>
          </p:cNvPr>
          <p:cNvCxnSpPr/>
          <p:nvPr/>
        </p:nvCxnSpPr>
        <p:spPr>
          <a:xfrm>
            <a:off x="6084168" y="4221088"/>
            <a:ext cx="1008112" cy="432048"/>
          </a:xfrm>
          <a:prstGeom prst="bentConnector3">
            <a:avLst>
              <a:gd name="adj1" fmla="val 99887"/>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Verbinder: gewinkelt 60">
            <a:extLst>
              <a:ext uri="{FF2B5EF4-FFF2-40B4-BE49-F238E27FC236}">
                <a16:creationId xmlns:a16="http://schemas.microsoft.com/office/drawing/2014/main" id="{CA14DEC9-7229-41DE-BF30-42658FEB23F5}"/>
              </a:ext>
            </a:extLst>
          </p:cNvPr>
          <p:cNvCxnSpPr/>
          <p:nvPr/>
        </p:nvCxnSpPr>
        <p:spPr>
          <a:xfrm rot="10800000" flipV="1">
            <a:off x="6084168" y="5589240"/>
            <a:ext cx="1008112" cy="360040"/>
          </a:xfrm>
          <a:prstGeom prst="bentConnector3">
            <a:avLst>
              <a:gd name="adj1" fmla="val -794"/>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Fußzeilenplatzhalter 7">
            <a:extLst>
              <a:ext uri="{FF2B5EF4-FFF2-40B4-BE49-F238E27FC236}">
                <a16:creationId xmlns:a16="http://schemas.microsoft.com/office/drawing/2014/main" id="{7169E742-D40C-4035-8E6E-001E627C64BE}"/>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73226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6E7CCA09-A464-46C4-A71D-5A9DFDD56A06}"/>
              </a:ext>
            </a:extLst>
          </p:cNvPr>
          <p:cNvSpPr/>
          <p:nvPr/>
        </p:nvSpPr>
        <p:spPr>
          <a:xfrm>
            <a:off x="533312" y="2882996"/>
            <a:ext cx="440603" cy="12755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pic>
        <p:nvPicPr>
          <p:cNvPr id="29" name="Grafik 28">
            <a:extLst>
              <a:ext uri="{FF2B5EF4-FFF2-40B4-BE49-F238E27FC236}">
                <a16:creationId xmlns:a16="http://schemas.microsoft.com/office/drawing/2014/main" id="{528A1301-0C82-4E3D-BDEB-F116080996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4963" y="4643087"/>
            <a:ext cx="2700301" cy="1800200"/>
          </a:xfrm>
          <a:prstGeom prst="rect">
            <a:avLst/>
          </a:prstGeom>
        </p:spPr>
      </p:pic>
      <p:pic>
        <p:nvPicPr>
          <p:cNvPr id="27" name="Grafik 26">
            <a:extLst>
              <a:ext uri="{FF2B5EF4-FFF2-40B4-BE49-F238E27FC236}">
                <a16:creationId xmlns:a16="http://schemas.microsoft.com/office/drawing/2014/main" id="{7E1F2661-0217-4337-AFB8-57D25C892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5893" y="1800350"/>
            <a:ext cx="3492190" cy="2328127"/>
          </a:xfrm>
          <a:prstGeom prst="rect">
            <a:avLst/>
          </a:prstGeom>
        </p:spPr>
      </p:pic>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Züchtung: 	Der offizielle Weg </a:t>
            </a:r>
            <a:br>
              <a:rPr lang="de-DE" dirty="0"/>
            </a:br>
            <a:r>
              <a:rPr lang="de-DE" dirty="0"/>
              <a:t>		zur zugelassenen Sorte</a:t>
            </a:r>
          </a:p>
        </p:txBody>
      </p:sp>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15</a:t>
            </a:fld>
            <a:endParaRPr lang="de-DE" dirty="0"/>
          </a:p>
        </p:txBody>
      </p:sp>
      <p:pic>
        <p:nvPicPr>
          <p:cNvPr id="15" name="Grafik 14">
            <a:extLst>
              <a:ext uri="{FF2B5EF4-FFF2-40B4-BE49-F238E27FC236}">
                <a16:creationId xmlns:a16="http://schemas.microsoft.com/office/drawing/2014/main" id="{B611485C-1B8D-4848-9878-ED2662E210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8" name="Rechteck 7">
            <a:extLst>
              <a:ext uri="{FF2B5EF4-FFF2-40B4-BE49-F238E27FC236}">
                <a16:creationId xmlns:a16="http://schemas.microsoft.com/office/drawing/2014/main" id="{AF63F3C6-C6ED-4B93-A53B-C3DBF15FB39D}"/>
              </a:ext>
            </a:extLst>
          </p:cNvPr>
          <p:cNvSpPr/>
          <p:nvPr/>
        </p:nvSpPr>
        <p:spPr>
          <a:xfrm>
            <a:off x="3275856" y="1844824"/>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amtliche Prüfung</a:t>
            </a:r>
          </a:p>
        </p:txBody>
      </p:sp>
      <p:sp>
        <p:nvSpPr>
          <p:cNvPr id="9" name="Rechteck 8">
            <a:extLst>
              <a:ext uri="{FF2B5EF4-FFF2-40B4-BE49-F238E27FC236}">
                <a16:creationId xmlns:a16="http://schemas.microsoft.com/office/drawing/2014/main" id="{B9AE5D9F-F3B9-44FA-B4EA-E949C4CDCC88}"/>
              </a:ext>
            </a:extLst>
          </p:cNvPr>
          <p:cNvSpPr/>
          <p:nvPr/>
        </p:nvSpPr>
        <p:spPr>
          <a:xfrm>
            <a:off x="3275856" y="3501008"/>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Sortenzulassung</a:t>
            </a:r>
          </a:p>
        </p:txBody>
      </p:sp>
      <p:sp>
        <p:nvSpPr>
          <p:cNvPr id="10" name="Rechteck 9">
            <a:extLst>
              <a:ext uri="{FF2B5EF4-FFF2-40B4-BE49-F238E27FC236}">
                <a16:creationId xmlns:a16="http://schemas.microsoft.com/office/drawing/2014/main" id="{6E93D2D8-FEFE-4EE9-9949-B1B067C569C9}"/>
              </a:ext>
            </a:extLst>
          </p:cNvPr>
          <p:cNvSpPr/>
          <p:nvPr/>
        </p:nvSpPr>
        <p:spPr>
          <a:xfrm>
            <a:off x="3275856" y="4797152"/>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landwirtschaftliche Produktion</a:t>
            </a:r>
          </a:p>
        </p:txBody>
      </p:sp>
      <p:sp>
        <p:nvSpPr>
          <p:cNvPr id="11" name="Rechteck 10">
            <a:extLst>
              <a:ext uri="{FF2B5EF4-FFF2-40B4-BE49-F238E27FC236}">
                <a16:creationId xmlns:a16="http://schemas.microsoft.com/office/drawing/2014/main" id="{8CB6E1BE-EC80-46B5-8BCA-AB5877B1140D}"/>
              </a:ext>
            </a:extLst>
          </p:cNvPr>
          <p:cNvSpPr/>
          <p:nvPr/>
        </p:nvSpPr>
        <p:spPr>
          <a:xfrm>
            <a:off x="5256076" y="2636912"/>
            <a:ext cx="241226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Saatgutproduktion</a:t>
            </a:r>
          </a:p>
        </p:txBody>
      </p:sp>
      <p:cxnSp>
        <p:nvCxnSpPr>
          <p:cNvPr id="12" name="Gerade Verbindung mit Pfeil 11">
            <a:extLst>
              <a:ext uri="{FF2B5EF4-FFF2-40B4-BE49-F238E27FC236}">
                <a16:creationId xmlns:a16="http://schemas.microsoft.com/office/drawing/2014/main" id="{A84229E1-0CE3-407E-80EA-BF75D56A11ED}"/>
              </a:ext>
            </a:extLst>
          </p:cNvPr>
          <p:cNvCxnSpPr>
            <a:cxnSpLocks/>
          </p:cNvCxnSpPr>
          <p:nvPr/>
        </p:nvCxnSpPr>
        <p:spPr>
          <a:xfrm>
            <a:off x="4499992" y="2492896"/>
            <a:ext cx="0" cy="93610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EF0A250D-4D47-4CF4-9531-4765EC971970}"/>
              </a:ext>
            </a:extLst>
          </p:cNvPr>
          <p:cNvCxnSpPr>
            <a:cxnSpLocks/>
          </p:cNvCxnSpPr>
          <p:nvPr/>
        </p:nvCxnSpPr>
        <p:spPr>
          <a:xfrm>
            <a:off x="4499992" y="4221088"/>
            <a:ext cx="0" cy="432048"/>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Verbinder: gewinkelt 15">
            <a:extLst>
              <a:ext uri="{FF2B5EF4-FFF2-40B4-BE49-F238E27FC236}">
                <a16:creationId xmlns:a16="http://schemas.microsoft.com/office/drawing/2014/main" id="{5E7F0D9A-586E-4E08-9973-7176A4E9410E}"/>
              </a:ext>
            </a:extLst>
          </p:cNvPr>
          <p:cNvCxnSpPr>
            <a:cxnSpLocks/>
          </p:cNvCxnSpPr>
          <p:nvPr/>
        </p:nvCxnSpPr>
        <p:spPr>
          <a:xfrm>
            <a:off x="5796136" y="1988840"/>
            <a:ext cx="648072" cy="576064"/>
          </a:xfrm>
          <a:prstGeom prst="bentConnector3">
            <a:avLst>
              <a:gd name="adj1" fmla="val 99383"/>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Verbinder: gewinkelt 20">
            <a:extLst>
              <a:ext uri="{FF2B5EF4-FFF2-40B4-BE49-F238E27FC236}">
                <a16:creationId xmlns:a16="http://schemas.microsoft.com/office/drawing/2014/main" id="{1775C7F3-2BEE-49E4-84FE-F3B4D3E03771}"/>
              </a:ext>
            </a:extLst>
          </p:cNvPr>
          <p:cNvCxnSpPr>
            <a:cxnSpLocks/>
          </p:cNvCxnSpPr>
          <p:nvPr/>
        </p:nvCxnSpPr>
        <p:spPr>
          <a:xfrm rot="5400000">
            <a:off x="5220072" y="3933056"/>
            <a:ext cx="1800200" cy="648072"/>
          </a:xfrm>
          <a:prstGeom prst="bentConnector3">
            <a:avLst>
              <a:gd name="adj1" fmla="val 100898"/>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feld 24">
            <a:extLst>
              <a:ext uri="{FF2B5EF4-FFF2-40B4-BE49-F238E27FC236}">
                <a16:creationId xmlns:a16="http://schemas.microsoft.com/office/drawing/2014/main" id="{2D5E42DB-6388-4D43-A571-76C84007E3DD}"/>
              </a:ext>
            </a:extLst>
          </p:cNvPr>
          <p:cNvSpPr txBox="1"/>
          <p:nvPr/>
        </p:nvSpPr>
        <p:spPr>
          <a:xfrm rot="16200000">
            <a:off x="40143" y="3280338"/>
            <a:ext cx="1368152" cy="369332"/>
          </a:xfrm>
          <a:prstGeom prst="rect">
            <a:avLst/>
          </a:prstGeom>
          <a:noFill/>
        </p:spPr>
        <p:txBody>
          <a:bodyPr wrap="square" rtlCol="0">
            <a:spAutoFit/>
          </a:bodyPr>
          <a:lstStyle/>
          <a:p>
            <a:r>
              <a:rPr lang="de-DE" dirty="0"/>
              <a:t>3 - 5 Jahre</a:t>
            </a:r>
          </a:p>
        </p:txBody>
      </p:sp>
      <p:sp>
        <p:nvSpPr>
          <p:cNvPr id="19" name="Fußzeilenplatzhalter 7">
            <a:extLst>
              <a:ext uri="{FF2B5EF4-FFF2-40B4-BE49-F238E27FC236}">
                <a16:creationId xmlns:a16="http://schemas.microsoft.com/office/drawing/2014/main" id="{EB888925-D2E1-4904-86A6-5DFD80A91F27}"/>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57562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8400BB2-CBC5-4D7F-9CA9-CA72880F0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731" y="1124664"/>
            <a:ext cx="8024381" cy="5349588"/>
          </a:xfrm>
          <a:prstGeom prst="rect">
            <a:avLst/>
          </a:prstGeom>
        </p:spPr>
      </p:pic>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Sortenzulassung durch das Bundessortenamt</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16</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9" name="Picture 44">
            <a:extLst>
              <a:ext uri="{FF2B5EF4-FFF2-40B4-BE49-F238E27FC236}">
                <a16:creationId xmlns:a16="http://schemas.microsoft.com/office/drawing/2014/main" id="{A9CDB7CB-0130-42A4-BD34-4350D5FF4E6C}"/>
              </a:ext>
            </a:extLst>
          </p:cNvPr>
          <p:cNvPicPr>
            <a:picLocks noChangeAspect="1"/>
          </p:cNvPicPr>
          <p:nvPr/>
        </p:nvPicPr>
        <p:blipFill>
          <a:blip r:embed="rId5"/>
          <a:stretch>
            <a:fillRect/>
          </a:stretch>
        </p:blipFill>
        <p:spPr>
          <a:xfrm>
            <a:off x="6804248" y="184684"/>
            <a:ext cx="720000" cy="720000"/>
          </a:xfrm>
          <a:prstGeom prst="rect">
            <a:avLst/>
          </a:prstGeom>
        </p:spPr>
      </p:pic>
      <p:sp>
        <p:nvSpPr>
          <p:cNvPr id="11" name="Rechteck 10">
            <a:extLst>
              <a:ext uri="{FF2B5EF4-FFF2-40B4-BE49-F238E27FC236}">
                <a16:creationId xmlns:a16="http://schemas.microsoft.com/office/drawing/2014/main" id="{E5E706E4-BA31-4FD6-ABA9-1DAF99BFFBDF}"/>
              </a:ext>
            </a:extLst>
          </p:cNvPr>
          <p:cNvSpPr/>
          <p:nvPr/>
        </p:nvSpPr>
        <p:spPr>
          <a:xfrm>
            <a:off x="736888" y="1124744"/>
            <a:ext cx="6964006" cy="576064"/>
          </a:xfrm>
          <a:prstGeom prst="rect">
            <a:avLst/>
          </a:prstGeom>
          <a:solidFill>
            <a:srgbClr val="257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b="1" dirty="0"/>
              <a:t>Wertprüfung</a:t>
            </a:r>
          </a:p>
        </p:txBody>
      </p:sp>
      <p:sp>
        <p:nvSpPr>
          <p:cNvPr id="4" name="Textfeld 3">
            <a:extLst>
              <a:ext uri="{FF2B5EF4-FFF2-40B4-BE49-F238E27FC236}">
                <a16:creationId xmlns:a16="http://schemas.microsoft.com/office/drawing/2014/main" id="{593EB41A-CF3E-4D94-B768-57116780237E}"/>
              </a:ext>
            </a:extLst>
          </p:cNvPr>
          <p:cNvSpPr txBox="1"/>
          <p:nvPr/>
        </p:nvSpPr>
        <p:spPr>
          <a:xfrm>
            <a:off x="736888" y="1693252"/>
            <a:ext cx="6964006" cy="4832092"/>
          </a:xfrm>
          <a:prstGeom prst="rect">
            <a:avLst/>
          </a:prstGeom>
          <a:solidFill>
            <a:srgbClr val="E5E7CA"/>
          </a:solidFill>
        </p:spPr>
        <p:txBody>
          <a:bodyPr wrap="square" rtlCol="0">
            <a:spAutoFit/>
          </a:bodyPr>
          <a:lstStyle/>
          <a:p>
            <a:r>
              <a:rPr lang="de-DE" b="1" dirty="0"/>
              <a:t>Rahmenbedingungen:</a:t>
            </a:r>
          </a:p>
          <a:p>
            <a:pPr marL="285750" indent="-285750">
              <a:buFont typeface="Wingdings" panose="05000000000000000000" pitchFamily="2" charset="2"/>
              <a:buChar char="§"/>
            </a:pPr>
            <a:r>
              <a:rPr lang="de-DE" sz="1600" dirty="0"/>
              <a:t>Dauer 2 - 3 Jahre</a:t>
            </a:r>
          </a:p>
          <a:p>
            <a:pPr marL="285750" indent="-285750">
              <a:buFont typeface="Wingdings" panose="05000000000000000000" pitchFamily="2" charset="2"/>
              <a:buChar char="§"/>
            </a:pPr>
            <a:r>
              <a:rPr lang="de-DE" sz="1600" dirty="0"/>
              <a:t>An 10 bis 15 Orten</a:t>
            </a:r>
          </a:p>
          <a:p>
            <a:pPr marL="285750" indent="-285750">
              <a:buFont typeface="Wingdings" panose="05000000000000000000" pitchFamily="2" charset="2"/>
              <a:buChar char="§"/>
            </a:pPr>
            <a:r>
              <a:rPr lang="de-DE" sz="1600" dirty="0"/>
              <a:t>Bei einzelnen Arten im 3. Jahr bis 40 Orte</a:t>
            </a:r>
          </a:p>
          <a:p>
            <a:endParaRPr lang="de-DE" sz="1400" b="1" dirty="0"/>
          </a:p>
          <a:p>
            <a:r>
              <a:rPr lang="de-DE" b="1" dirty="0"/>
              <a:t>Voraussetzung der Sortenzulassung:</a:t>
            </a:r>
          </a:p>
          <a:p>
            <a:pPr marL="285750" indent="-285750">
              <a:buFont typeface="Wingdings" panose="05000000000000000000" pitchFamily="2" charset="2"/>
              <a:buChar char="§"/>
            </a:pPr>
            <a:r>
              <a:rPr lang="de-DE" sz="1600" dirty="0"/>
              <a:t>Unterscheidbarkeit</a:t>
            </a:r>
          </a:p>
          <a:p>
            <a:pPr marL="285750" indent="-285750">
              <a:buFont typeface="Wingdings" panose="05000000000000000000" pitchFamily="2" charset="2"/>
              <a:buChar char="§"/>
            </a:pPr>
            <a:r>
              <a:rPr lang="de-DE" sz="1600" dirty="0"/>
              <a:t>Homogenität </a:t>
            </a:r>
          </a:p>
          <a:p>
            <a:pPr marL="285750" indent="-285750">
              <a:buFont typeface="Wingdings" panose="05000000000000000000" pitchFamily="2" charset="2"/>
              <a:buChar char="§"/>
            </a:pPr>
            <a:r>
              <a:rPr lang="de-DE" sz="1600" dirty="0"/>
              <a:t>Beständigkeit</a:t>
            </a:r>
          </a:p>
          <a:p>
            <a:pPr marL="285750" indent="-285750">
              <a:buFont typeface="Wingdings" panose="05000000000000000000" pitchFamily="2" charset="2"/>
              <a:buChar char="§"/>
            </a:pPr>
            <a:r>
              <a:rPr lang="de-DE" sz="1600" dirty="0"/>
              <a:t>Landeskultureller Wert</a:t>
            </a:r>
          </a:p>
          <a:p>
            <a:endParaRPr lang="de-DE" sz="1400" dirty="0"/>
          </a:p>
          <a:p>
            <a:r>
              <a:rPr lang="de-DE" b="1" dirty="0"/>
              <a:t>Dauer des Sortenzulassung: </a:t>
            </a:r>
            <a:r>
              <a:rPr lang="de-DE" dirty="0"/>
              <a:t>10 Jahre</a:t>
            </a:r>
          </a:p>
          <a:p>
            <a:endParaRPr lang="de-DE" sz="1400" dirty="0"/>
          </a:p>
          <a:p>
            <a:r>
              <a:rPr lang="de-DE" b="1" dirty="0"/>
              <a:t>Verlängerung des Sortenzulassung um max. 10 Jahre:</a:t>
            </a:r>
          </a:p>
          <a:p>
            <a:pPr marL="285750" indent="-285750">
              <a:buFont typeface="Wingdings" panose="05000000000000000000" pitchFamily="2" charset="2"/>
              <a:buChar char="§"/>
            </a:pPr>
            <a:r>
              <a:rPr lang="de-DE" sz="1400" dirty="0"/>
              <a:t>Anbau und Marktbedeutung der Sorten noch vorhanden</a:t>
            </a:r>
          </a:p>
          <a:p>
            <a:pPr marL="285750" indent="-285750">
              <a:buFont typeface="Wingdings" panose="05000000000000000000" pitchFamily="2" charset="2"/>
              <a:buChar char="§"/>
            </a:pPr>
            <a:r>
              <a:rPr lang="de-DE" sz="1400" dirty="0"/>
              <a:t>Sorte noch unterscheidbar, homogen und beständig</a:t>
            </a:r>
          </a:p>
          <a:p>
            <a:endParaRPr lang="de-DE" sz="1400" dirty="0"/>
          </a:p>
          <a:p>
            <a:r>
              <a:rPr lang="de-DE" dirty="0"/>
              <a:t>Geregelt über das </a:t>
            </a:r>
            <a:r>
              <a:rPr lang="de-DE" b="1" dirty="0"/>
              <a:t>Saatgutverkehrsgesetzt - </a:t>
            </a:r>
            <a:r>
              <a:rPr lang="de-DE" dirty="0"/>
              <a:t>zum Schutz des Landwirts als Verbraucher.</a:t>
            </a:r>
          </a:p>
        </p:txBody>
      </p:sp>
    </p:spTree>
    <p:extLst>
      <p:ext uri="{BB962C8B-B14F-4D97-AF65-F5344CB8AC3E}">
        <p14:creationId xmlns:p14="http://schemas.microsoft.com/office/powerpoint/2010/main" val="101641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8400BB2-CBC5-4D7F-9CA9-CA72880F0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74" y="1206592"/>
            <a:ext cx="7870115" cy="5246744"/>
          </a:xfrm>
          <a:prstGeom prst="rect">
            <a:avLst/>
          </a:prstGeom>
        </p:spPr>
      </p:pic>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Sortenschutz durch das Bundessortenamt</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17</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9" name="Picture 44">
            <a:extLst>
              <a:ext uri="{FF2B5EF4-FFF2-40B4-BE49-F238E27FC236}">
                <a16:creationId xmlns:a16="http://schemas.microsoft.com/office/drawing/2014/main" id="{A9CDB7CB-0130-42A4-BD34-4350D5FF4E6C}"/>
              </a:ext>
            </a:extLst>
          </p:cNvPr>
          <p:cNvPicPr>
            <a:picLocks noChangeAspect="1"/>
          </p:cNvPicPr>
          <p:nvPr/>
        </p:nvPicPr>
        <p:blipFill>
          <a:blip r:embed="rId5"/>
          <a:stretch>
            <a:fillRect/>
          </a:stretch>
        </p:blipFill>
        <p:spPr>
          <a:xfrm>
            <a:off x="6804248" y="184684"/>
            <a:ext cx="720000" cy="720000"/>
          </a:xfrm>
          <a:prstGeom prst="rect">
            <a:avLst/>
          </a:prstGeom>
        </p:spPr>
      </p:pic>
      <p:sp>
        <p:nvSpPr>
          <p:cNvPr id="11" name="Rechteck 10">
            <a:extLst>
              <a:ext uri="{FF2B5EF4-FFF2-40B4-BE49-F238E27FC236}">
                <a16:creationId xmlns:a16="http://schemas.microsoft.com/office/drawing/2014/main" id="{E5E706E4-BA31-4FD6-ABA9-1DAF99BFFBDF}"/>
              </a:ext>
            </a:extLst>
          </p:cNvPr>
          <p:cNvSpPr/>
          <p:nvPr/>
        </p:nvSpPr>
        <p:spPr>
          <a:xfrm>
            <a:off x="755576" y="1348481"/>
            <a:ext cx="6964006" cy="5760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b="1" dirty="0"/>
              <a:t>Registerprüfung</a:t>
            </a:r>
          </a:p>
        </p:txBody>
      </p:sp>
      <p:sp>
        <p:nvSpPr>
          <p:cNvPr id="4" name="Textfeld 3">
            <a:extLst>
              <a:ext uri="{FF2B5EF4-FFF2-40B4-BE49-F238E27FC236}">
                <a16:creationId xmlns:a16="http://schemas.microsoft.com/office/drawing/2014/main" id="{593EB41A-CF3E-4D94-B768-57116780237E}"/>
              </a:ext>
            </a:extLst>
          </p:cNvPr>
          <p:cNvSpPr txBox="1"/>
          <p:nvPr/>
        </p:nvSpPr>
        <p:spPr>
          <a:xfrm>
            <a:off x="755576" y="1924545"/>
            <a:ext cx="6964006" cy="4339650"/>
          </a:xfrm>
          <a:prstGeom prst="rect">
            <a:avLst/>
          </a:prstGeom>
          <a:solidFill>
            <a:srgbClr val="E5E7CA"/>
          </a:solidFill>
        </p:spPr>
        <p:txBody>
          <a:bodyPr wrap="square" rtlCol="0">
            <a:spAutoFit/>
          </a:bodyPr>
          <a:lstStyle/>
          <a:p>
            <a:r>
              <a:rPr lang="de-DE" b="1" dirty="0"/>
              <a:t>Rahmenbedingungen:</a:t>
            </a:r>
          </a:p>
          <a:p>
            <a:r>
              <a:rPr lang="de-DE" dirty="0"/>
              <a:t> mind. Dauer 2 Jahre, Prüfung an 2 Orten</a:t>
            </a:r>
          </a:p>
          <a:p>
            <a:pPr marL="285750" indent="-285750">
              <a:buFont typeface="Wingdings" panose="05000000000000000000" pitchFamily="2" charset="2"/>
              <a:buChar char="§"/>
            </a:pPr>
            <a:r>
              <a:rPr lang="de-DE" sz="1600" dirty="0"/>
              <a:t>Unterscheidbarkeit</a:t>
            </a:r>
          </a:p>
          <a:p>
            <a:pPr marL="285750" indent="-285750">
              <a:buFont typeface="Wingdings" panose="05000000000000000000" pitchFamily="2" charset="2"/>
              <a:buChar char="§"/>
            </a:pPr>
            <a:r>
              <a:rPr lang="de-DE" sz="1600" dirty="0"/>
              <a:t>Homogenität </a:t>
            </a:r>
          </a:p>
          <a:p>
            <a:pPr marL="285750" indent="-285750">
              <a:buFont typeface="Wingdings" panose="05000000000000000000" pitchFamily="2" charset="2"/>
              <a:buChar char="§"/>
            </a:pPr>
            <a:r>
              <a:rPr lang="de-DE" sz="1600" dirty="0"/>
              <a:t>Beständigkeit</a:t>
            </a:r>
          </a:p>
          <a:p>
            <a:pPr marL="285750" indent="-285750">
              <a:buFont typeface="Wingdings" panose="05000000000000000000" pitchFamily="2" charset="2"/>
              <a:buChar char="§"/>
            </a:pPr>
            <a:r>
              <a:rPr lang="de-DE" sz="1600" dirty="0"/>
              <a:t>Neuheit</a:t>
            </a:r>
          </a:p>
          <a:p>
            <a:pPr marL="285750" indent="-285750">
              <a:buFont typeface="Wingdings" panose="05000000000000000000" pitchFamily="2" charset="2"/>
              <a:buChar char="§"/>
            </a:pPr>
            <a:r>
              <a:rPr lang="de-DE" sz="1600" dirty="0" err="1"/>
              <a:t>Eintragbare</a:t>
            </a:r>
            <a:r>
              <a:rPr lang="de-DE" sz="1600" dirty="0"/>
              <a:t> Sortenbezeichnung</a:t>
            </a:r>
          </a:p>
          <a:p>
            <a:endParaRPr lang="de-DE" dirty="0"/>
          </a:p>
          <a:p>
            <a:r>
              <a:rPr lang="de-DE" b="1" dirty="0"/>
              <a:t>Dauer des Sortenschutzes: </a:t>
            </a:r>
            <a:r>
              <a:rPr lang="de-DE" dirty="0"/>
              <a:t>25 Jahre</a:t>
            </a:r>
          </a:p>
          <a:p>
            <a:endParaRPr lang="de-DE" dirty="0"/>
          </a:p>
          <a:p>
            <a:r>
              <a:rPr lang="de-DE" b="1" dirty="0"/>
              <a:t>Kontrolle des Sortenschutzes:</a:t>
            </a:r>
          </a:p>
          <a:p>
            <a:pPr marL="285750" indent="-285750">
              <a:buFont typeface="Wingdings" panose="05000000000000000000" pitchFamily="2" charset="2"/>
              <a:buChar char="§"/>
            </a:pPr>
            <a:r>
              <a:rPr lang="de-DE" sz="1600" dirty="0"/>
              <a:t>Über Standardmuster</a:t>
            </a:r>
          </a:p>
          <a:p>
            <a:pPr marL="285750" indent="-285750">
              <a:buFont typeface="Wingdings" panose="05000000000000000000" pitchFamily="2" charset="2"/>
              <a:buChar char="§"/>
            </a:pPr>
            <a:r>
              <a:rPr lang="de-DE" sz="1600" dirty="0"/>
              <a:t>Über Nachkontrollanbau</a:t>
            </a:r>
          </a:p>
          <a:p>
            <a:endParaRPr lang="de-DE" dirty="0"/>
          </a:p>
          <a:p>
            <a:r>
              <a:rPr lang="de-DE" dirty="0"/>
              <a:t>Geregelt über das </a:t>
            </a:r>
            <a:r>
              <a:rPr lang="de-DE" b="1" dirty="0"/>
              <a:t>Sortenschutzgesetzt</a:t>
            </a:r>
            <a:r>
              <a:rPr lang="de-DE" dirty="0"/>
              <a:t> - zum Schutz des geistigen Eigentums der Züchter</a:t>
            </a:r>
          </a:p>
        </p:txBody>
      </p:sp>
    </p:spTree>
    <p:extLst>
      <p:ext uri="{BB962C8B-B14F-4D97-AF65-F5344CB8AC3E}">
        <p14:creationId xmlns:p14="http://schemas.microsoft.com/office/powerpoint/2010/main" val="213162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Landessortenversuche (LSV)</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18</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9" name="Picture 44">
            <a:extLst>
              <a:ext uri="{FF2B5EF4-FFF2-40B4-BE49-F238E27FC236}">
                <a16:creationId xmlns:a16="http://schemas.microsoft.com/office/drawing/2014/main" id="{A9CDB7CB-0130-42A4-BD34-4350D5FF4E6C}"/>
              </a:ext>
            </a:extLst>
          </p:cNvPr>
          <p:cNvPicPr>
            <a:picLocks noChangeAspect="1"/>
          </p:cNvPicPr>
          <p:nvPr/>
        </p:nvPicPr>
        <p:blipFill>
          <a:blip r:embed="rId4"/>
          <a:stretch>
            <a:fillRect/>
          </a:stretch>
        </p:blipFill>
        <p:spPr>
          <a:xfrm>
            <a:off x="6804248" y="184684"/>
            <a:ext cx="720000" cy="720000"/>
          </a:xfrm>
          <a:prstGeom prst="rect">
            <a:avLst/>
          </a:prstGeom>
        </p:spPr>
      </p:pic>
      <p:pic>
        <p:nvPicPr>
          <p:cNvPr id="11" name="Grafik 10">
            <a:extLst>
              <a:ext uri="{FF2B5EF4-FFF2-40B4-BE49-F238E27FC236}">
                <a16:creationId xmlns:a16="http://schemas.microsoft.com/office/drawing/2014/main" id="{C4A10EEA-8D09-40BD-85FB-7DC95EB1E0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774" y="1206592"/>
            <a:ext cx="7870115" cy="5246744"/>
          </a:xfrm>
          <a:prstGeom prst="rect">
            <a:avLst/>
          </a:prstGeom>
        </p:spPr>
      </p:pic>
      <p:sp>
        <p:nvSpPr>
          <p:cNvPr id="12" name="Rechteck 11">
            <a:extLst>
              <a:ext uri="{FF2B5EF4-FFF2-40B4-BE49-F238E27FC236}">
                <a16:creationId xmlns:a16="http://schemas.microsoft.com/office/drawing/2014/main" id="{BD0A9C44-2011-4AE8-BDE3-D57985905863}"/>
              </a:ext>
            </a:extLst>
          </p:cNvPr>
          <p:cNvSpPr/>
          <p:nvPr/>
        </p:nvSpPr>
        <p:spPr>
          <a:xfrm>
            <a:off x="755576" y="1348481"/>
            <a:ext cx="6964006" cy="5760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b="1" dirty="0"/>
              <a:t>Offizielle Versuche der Landeskammern/-ämter</a:t>
            </a:r>
          </a:p>
        </p:txBody>
      </p:sp>
      <p:sp>
        <p:nvSpPr>
          <p:cNvPr id="15" name="Textfeld 14">
            <a:extLst>
              <a:ext uri="{FF2B5EF4-FFF2-40B4-BE49-F238E27FC236}">
                <a16:creationId xmlns:a16="http://schemas.microsoft.com/office/drawing/2014/main" id="{CCE287E0-62B2-48E1-9E30-41C306547119}"/>
              </a:ext>
            </a:extLst>
          </p:cNvPr>
          <p:cNvSpPr txBox="1"/>
          <p:nvPr/>
        </p:nvSpPr>
        <p:spPr>
          <a:xfrm>
            <a:off x="755576" y="1924545"/>
            <a:ext cx="6964006" cy="2862322"/>
          </a:xfrm>
          <a:prstGeom prst="rect">
            <a:avLst/>
          </a:prstGeom>
          <a:solidFill>
            <a:srgbClr val="E5E7CA"/>
          </a:solidFill>
        </p:spPr>
        <p:txBody>
          <a:bodyPr wrap="square" rtlCol="0">
            <a:spAutoFit/>
          </a:bodyPr>
          <a:lstStyle/>
          <a:p>
            <a:r>
              <a:rPr lang="de-DE" b="1" dirty="0"/>
              <a:t>Rahmenbedingungen:</a:t>
            </a:r>
          </a:p>
          <a:p>
            <a:pPr marL="285750" indent="-285750">
              <a:buFont typeface="Wingdings" panose="05000000000000000000" pitchFamily="2" charset="2"/>
              <a:buChar char="§"/>
            </a:pPr>
            <a:r>
              <a:rPr lang="de-DE" dirty="0"/>
              <a:t>Wahl der zu prüfenden Sorten liegt auf Landesebene</a:t>
            </a:r>
          </a:p>
          <a:p>
            <a:pPr marL="285750" indent="-285750">
              <a:buFont typeface="Wingdings" panose="05000000000000000000" pitchFamily="2" charset="2"/>
              <a:buChar char="§"/>
            </a:pPr>
            <a:r>
              <a:rPr lang="de-DE" dirty="0"/>
              <a:t>Nur zugelassene Sorten werden geprüft</a:t>
            </a:r>
          </a:p>
          <a:p>
            <a:endParaRPr lang="de-DE" dirty="0"/>
          </a:p>
          <a:p>
            <a:r>
              <a:rPr lang="de-DE" b="1" dirty="0"/>
              <a:t>Ziel</a:t>
            </a:r>
            <a:r>
              <a:rPr lang="de-DE" dirty="0"/>
              <a:t> - Ergebnisse ermöglichen Rückschlüsse auf</a:t>
            </a:r>
          </a:p>
          <a:p>
            <a:pPr marL="285750" indent="-285750">
              <a:buFont typeface="Wingdings" panose="05000000000000000000" pitchFamily="2" charset="2"/>
              <a:buChar char="§"/>
            </a:pPr>
            <a:r>
              <a:rPr lang="de-DE" dirty="0"/>
              <a:t>Anbauwürdigkeit der Sorten unter regionalen Bedingungen</a:t>
            </a:r>
          </a:p>
          <a:p>
            <a:pPr marL="285750" indent="-285750">
              <a:buFont typeface="Wingdings" panose="05000000000000000000" pitchFamily="2" charset="2"/>
              <a:buChar char="§"/>
            </a:pPr>
            <a:r>
              <a:rPr lang="de-DE" dirty="0"/>
              <a:t>Düngung und Pflanzenschutz</a:t>
            </a:r>
          </a:p>
          <a:p>
            <a:pPr marL="285750" indent="-285750">
              <a:buFont typeface="Wingdings" panose="05000000000000000000" pitchFamily="2" charset="2"/>
              <a:buChar char="§"/>
            </a:pPr>
            <a:endParaRPr lang="de-DE" dirty="0"/>
          </a:p>
          <a:p>
            <a:r>
              <a:rPr lang="de-DE" dirty="0"/>
              <a:t>Die </a:t>
            </a:r>
            <a:r>
              <a:rPr lang="de-DE" b="1" dirty="0"/>
              <a:t>Landessortenversuche</a:t>
            </a:r>
            <a:r>
              <a:rPr lang="de-DE" dirty="0"/>
              <a:t> dienen dem Landwirt als </a:t>
            </a:r>
            <a:r>
              <a:rPr lang="de-DE" b="1" dirty="0"/>
              <a:t>Orientierungshilfe für Sortenwahl </a:t>
            </a:r>
            <a:r>
              <a:rPr lang="de-DE" dirty="0"/>
              <a:t>und Anbau.</a:t>
            </a:r>
          </a:p>
        </p:txBody>
      </p:sp>
    </p:spTree>
    <p:extLst>
      <p:ext uri="{BB962C8B-B14F-4D97-AF65-F5344CB8AC3E}">
        <p14:creationId xmlns:p14="http://schemas.microsoft.com/office/powerpoint/2010/main" val="280044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91982-9B64-4312-AA39-CFB99CD4AA89}"/>
              </a:ext>
            </a:extLst>
          </p:cNvPr>
          <p:cNvSpPr>
            <a:spLocks noGrp="1"/>
          </p:cNvSpPr>
          <p:nvPr>
            <p:ph type="title"/>
          </p:nvPr>
        </p:nvSpPr>
        <p:spPr/>
        <p:txBody>
          <a:bodyPr/>
          <a:lstStyle/>
          <a:p>
            <a:r>
              <a:rPr lang="de-DE" dirty="0"/>
              <a:t>Was ist Hybridroggenzüchtung?</a:t>
            </a:r>
          </a:p>
        </p:txBody>
      </p:sp>
      <p:sp>
        <p:nvSpPr>
          <p:cNvPr id="3" name="Datumsplatzhalter 2">
            <a:extLst>
              <a:ext uri="{FF2B5EF4-FFF2-40B4-BE49-F238E27FC236}">
                <a16:creationId xmlns:a16="http://schemas.microsoft.com/office/drawing/2014/main" id="{94154A2D-8EDA-450E-AD6E-27C955B7D1CF}"/>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85057415-82C9-4728-B361-EC91444A76C2}"/>
              </a:ext>
            </a:extLst>
          </p:cNvPr>
          <p:cNvSpPr>
            <a:spLocks noGrp="1"/>
          </p:cNvSpPr>
          <p:nvPr>
            <p:ph type="sldNum" sz="quarter" idx="12"/>
          </p:nvPr>
        </p:nvSpPr>
        <p:spPr/>
        <p:txBody>
          <a:bodyPr/>
          <a:lstStyle/>
          <a:p>
            <a:fld id="{C8B4615F-D40A-4928-AE16-954CA1637D05}" type="slidenum">
              <a:rPr lang="de-DE" smtClean="0"/>
              <a:pPr/>
              <a:t>19</a:t>
            </a:fld>
            <a:endParaRPr lang="de-DE" dirty="0"/>
          </a:p>
        </p:txBody>
      </p:sp>
      <p:pic>
        <p:nvPicPr>
          <p:cNvPr id="6" name="Grafik 5">
            <a:extLst>
              <a:ext uri="{FF2B5EF4-FFF2-40B4-BE49-F238E27FC236}">
                <a16:creationId xmlns:a16="http://schemas.microsoft.com/office/drawing/2014/main" id="{9FD98562-95AD-4B83-B9C9-F672F0BD4C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305" y="1409233"/>
            <a:ext cx="6085955" cy="3184117"/>
          </a:xfrm>
          <a:prstGeom prst="rect">
            <a:avLst/>
          </a:prstGeom>
        </p:spPr>
      </p:pic>
      <p:grpSp>
        <p:nvGrpSpPr>
          <p:cNvPr id="13" name="Gruppieren 12">
            <a:extLst>
              <a:ext uri="{FF2B5EF4-FFF2-40B4-BE49-F238E27FC236}">
                <a16:creationId xmlns:a16="http://schemas.microsoft.com/office/drawing/2014/main" id="{99F07617-8C51-4B28-8362-D4BF77CF3086}"/>
              </a:ext>
            </a:extLst>
          </p:cNvPr>
          <p:cNvGrpSpPr/>
          <p:nvPr/>
        </p:nvGrpSpPr>
        <p:grpSpPr>
          <a:xfrm rot="345962">
            <a:off x="7165912" y="828515"/>
            <a:ext cx="1337469" cy="1333767"/>
            <a:chOff x="5354052" y="4160894"/>
            <a:chExt cx="1704568" cy="1704564"/>
          </a:xfrm>
        </p:grpSpPr>
        <p:sp>
          <p:nvSpPr>
            <p:cNvPr id="14" name="Oval 6">
              <a:extLst>
                <a:ext uri="{FF2B5EF4-FFF2-40B4-BE49-F238E27FC236}">
                  <a16:creationId xmlns:a16="http://schemas.microsoft.com/office/drawing/2014/main" id="{296D8BBF-67CF-41EA-A3F2-EBB1985F4C76}"/>
                </a:ext>
              </a:extLst>
            </p:cNvPr>
            <p:cNvSpPr>
              <a:spLocks noChangeAspect="1"/>
            </p:cNvSpPr>
            <p:nvPr/>
          </p:nvSpPr>
          <p:spPr bwMode="auto">
            <a:xfrm>
              <a:off x="5354052" y="4160894"/>
              <a:ext cx="1704568" cy="1704564"/>
            </a:xfrm>
            <a:prstGeom prst="ellipse">
              <a:avLst/>
            </a:prstGeom>
            <a:solidFill>
              <a:srgbClr val="004132"/>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indent="-284163" algn="ctr" eaLnBrk="0" fontAlgn="base" hangingPunct="0">
                <a:spcAft>
                  <a:spcPct val="0"/>
                </a:spcAft>
                <a:buClr>
                  <a:srgbClr val="FF6900"/>
                </a:buClr>
                <a:buSzPct val="60000"/>
                <a:defRPr/>
              </a:pPr>
              <a:endParaRPr lang="de-DE" sz="1200" dirty="0">
                <a:hlinkClick r:id="rId3"/>
              </a:endParaRPr>
            </a:p>
            <a:p>
              <a:pPr marL="284163" indent="-284163" algn="ctr" eaLnBrk="0" fontAlgn="base" hangingPunct="0">
                <a:spcAft>
                  <a:spcPct val="0"/>
                </a:spcAft>
                <a:buClr>
                  <a:srgbClr val="FF6900"/>
                </a:buClr>
                <a:buSzPct val="60000"/>
                <a:defRPr/>
              </a:pPr>
              <a:endParaRPr lang="de-DE" sz="1200" dirty="0">
                <a:hlinkClick r:id="rId3"/>
              </a:endParaRPr>
            </a:p>
            <a:p>
              <a:pPr marL="284163" indent="-284163" algn="ctr" eaLnBrk="0" fontAlgn="base" hangingPunct="0">
                <a:spcAft>
                  <a:spcPct val="0"/>
                </a:spcAft>
                <a:buClr>
                  <a:srgbClr val="FF6900"/>
                </a:buClr>
                <a:buSzPct val="60000"/>
                <a:defRPr/>
              </a:pPr>
              <a:r>
                <a:rPr lang="de-DE" sz="1200" dirty="0">
                  <a:ln>
                    <a:solidFill>
                      <a:schemeClr val="bg1"/>
                    </a:solidFill>
                  </a:ln>
                  <a:solidFill>
                    <a:schemeClr val="bg1"/>
                  </a:solidFill>
                  <a:hlinkClick r:id="rId3"/>
                </a:rPr>
                <a:t>Hier geht´s</a:t>
              </a:r>
            </a:p>
            <a:p>
              <a:pPr marL="284163" indent="-284163" algn="ctr" eaLnBrk="0" fontAlgn="base" hangingPunct="0">
                <a:spcAft>
                  <a:spcPct val="0"/>
                </a:spcAft>
                <a:buClr>
                  <a:srgbClr val="FF6900"/>
                </a:buClr>
                <a:buSzPct val="60000"/>
                <a:defRPr/>
              </a:pPr>
              <a:r>
                <a:rPr lang="de-DE" sz="1200" dirty="0">
                  <a:ln>
                    <a:solidFill>
                      <a:schemeClr val="bg1"/>
                    </a:solidFill>
                  </a:ln>
                  <a:solidFill>
                    <a:schemeClr val="bg1"/>
                  </a:solidFill>
                  <a:hlinkClick r:id="rId3"/>
                </a:rPr>
                <a:t> zum Video</a:t>
              </a:r>
              <a:endParaRPr lang="de-DE" sz="1200" dirty="0">
                <a:ln>
                  <a:solidFill>
                    <a:schemeClr val="bg1"/>
                  </a:solidFill>
                </a:ln>
                <a:solidFill>
                  <a:schemeClr val="bg1"/>
                </a:solidFil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p:txBody>
        </p:sp>
        <p:pic>
          <p:nvPicPr>
            <p:cNvPr id="15" name="Grafik 14" descr="Projektorleinwand">
              <a:extLst>
                <a:ext uri="{FF2B5EF4-FFF2-40B4-BE49-F238E27FC236}">
                  <a16:creationId xmlns:a16="http://schemas.microsoft.com/office/drawing/2014/main" id="{8736CADE-1DB6-4BD3-8DEA-923538641C4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39713" y="4365104"/>
              <a:ext cx="533246" cy="533246"/>
            </a:xfrm>
            <a:prstGeom prst="rect">
              <a:avLst/>
            </a:prstGeom>
          </p:spPr>
        </p:pic>
      </p:grpSp>
      <p:sp>
        <p:nvSpPr>
          <p:cNvPr id="7" name="Rechteck 6">
            <a:extLst>
              <a:ext uri="{FF2B5EF4-FFF2-40B4-BE49-F238E27FC236}">
                <a16:creationId xmlns:a16="http://schemas.microsoft.com/office/drawing/2014/main" id="{86E11A1B-3C11-4AC6-9728-CF1F4F7601EB}"/>
              </a:ext>
            </a:extLst>
          </p:cNvPr>
          <p:cNvSpPr/>
          <p:nvPr/>
        </p:nvSpPr>
        <p:spPr>
          <a:xfrm>
            <a:off x="965145" y="4747939"/>
            <a:ext cx="2386231" cy="369332"/>
          </a:xfrm>
          <a:prstGeom prst="rect">
            <a:avLst/>
          </a:prstGeom>
        </p:spPr>
        <p:txBody>
          <a:bodyPr wrap="none">
            <a:spAutoFit/>
          </a:bodyPr>
          <a:lstStyle/>
          <a:p>
            <a:r>
              <a:rPr lang="de-DE" dirty="0">
                <a:hlinkClick r:id="rId3"/>
              </a:rPr>
              <a:t>Hier </a:t>
            </a:r>
            <a:r>
              <a:rPr lang="de-DE" dirty="0" err="1">
                <a:hlinkClick r:id="rId3"/>
              </a:rPr>
              <a:t>gehts</a:t>
            </a:r>
            <a:r>
              <a:rPr lang="de-DE" dirty="0">
                <a:hlinkClick r:id="rId3"/>
              </a:rPr>
              <a:t> zum Video</a:t>
            </a:r>
            <a:endParaRPr lang="de-DE" dirty="0"/>
          </a:p>
        </p:txBody>
      </p:sp>
      <p:sp>
        <p:nvSpPr>
          <p:cNvPr id="11" name="Fußzeilenplatzhalter 7">
            <a:extLst>
              <a:ext uri="{FF2B5EF4-FFF2-40B4-BE49-F238E27FC236}">
                <a16:creationId xmlns:a16="http://schemas.microsoft.com/office/drawing/2014/main" id="{C51CC5F5-A231-4AFD-93FF-F47FF2CC702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84653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2AEFD-825A-41B8-ACAA-D603FCB5E1E4}"/>
              </a:ext>
            </a:extLst>
          </p:cNvPr>
          <p:cNvSpPr>
            <a:spLocks noGrp="1"/>
          </p:cNvSpPr>
          <p:nvPr>
            <p:ph type="title"/>
          </p:nvPr>
        </p:nvSpPr>
        <p:spPr/>
        <p:txBody>
          <a:bodyPr/>
          <a:lstStyle/>
          <a:p>
            <a:r>
              <a:rPr lang="de-DE" dirty="0"/>
              <a:t>Bevor es losgeht</a:t>
            </a:r>
          </a:p>
        </p:txBody>
      </p:sp>
      <p:sp>
        <p:nvSpPr>
          <p:cNvPr id="3" name="Inhaltsplatzhalter 2">
            <a:extLst>
              <a:ext uri="{FF2B5EF4-FFF2-40B4-BE49-F238E27FC236}">
                <a16:creationId xmlns:a16="http://schemas.microsoft.com/office/drawing/2014/main" id="{4D496F09-2710-4031-BA6A-9CCE831A7A84}"/>
              </a:ext>
            </a:extLst>
          </p:cNvPr>
          <p:cNvSpPr>
            <a:spLocks noGrp="1"/>
          </p:cNvSpPr>
          <p:nvPr>
            <p:ph idx="1"/>
          </p:nvPr>
        </p:nvSpPr>
        <p:spPr>
          <a:xfrm>
            <a:off x="558602" y="1412874"/>
            <a:ext cx="8190112" cy="4464397"/>
          </a:xfrm>
        </p:spPr>
        <p:txBody>
          <a:bodyPr/>
          <a:lstStyle/>
          <a:p>
            <a:pPr lvl="2">
              <a:spcAft>
                <a:spcPts val="1800"/>
              </a:spcAft>
              <a:buClr>
                <a:schemeClr val="accent1"/>
              </a:buClr>
            </a:pPr>
            <a:endParaRPr lang="de-DE" dirty="0"/>
          </a:p>
          <a:p>
            <a:pPr lvl="2">
              <a:spcAft>
                <a:spcPts val="1800"/>
              </a:spcAft>
            </a:pPr>
            <a:r>
              <a:rPr lang="de-DE" dirty="0"/>
              <a:t>Kennzeichnet Themen, die die kulturarten Weizen, Gerste und Roggen behandeln. Folien zum Thema Roggen haben keine zusätzliche Kennzeichnung.</a:t>
            </a:r>
          </a:p>
          <a:p>
            <a:pPr lvl="2">
              <a:spcAft>
                <a:spcPts val="1800"/>
              </a:spcAft>
            </a:pPr>
            <a:r>
              <a:rPr lang="de-DE" dirty="0"/>
              <a:t>Kennzeichnet Filme, die über eine Verlinkung des Buttons geöffnet werden können.</a:t>
            </a:r>
          </a:p>
          <a:p>
            <a:pPr lvl="2">
              <a:spcAft>
                <a:spcPts val="1800"/>
              </a:spcAft>
            </a:pPr>
            <a:r>
              <a:rPr lang="de-DE" dirty="0"/>
              <a:t>Kennzeichnet einen thematischen Exkurs. </a:t>
            </a:r>
          </a:p>
          <a:p>
            <a:pPr lvl="2">
              <a:spcAft>
                <a:spcPts val="1800"/>
              </a:spcAft>
            </a:pPr>
            <a:r>
              <a:rPr lang="de-DE" dirty="0"/>
              <a:t>Kennzeichnet die Wiederholungsfragen am Ende des jeweiligen Kapitels. Lösungen sind in der Notizzeile vermerkt. </a:t>
            </a:r>
          </a:p>
          <a:p>
            <a:pPr lvl="2">
              <a:spcAft>
                <a:spcPts val="1800"/>
              </a:spcAft>
            </a:pPr>
            <a:r>
              <a:rPr lang="de-DE" dirty="0"/>
              <a:t>Ergänzende Informationen zu den einzelnen Folien sind nur für die Lehrkraft sichtbar und in der Notizzeile unter </a:t>
            </a:r>
            <a:br>
              <a:rPr lang="de-DE" dirty="0"/>
            </a:br>
            <a:r>
              <a:rPr lang="de-DE" dirty="0"/>
              <a:t>entsprechender Folie zu finden.</a:t>
            </a:r>
          </a:p>
          <a:p>
            <a:pPr lvl="2">
              <a:spcAft>
                <a:spcPts val="1800"/>
              </a:spcAft>
              <a:buClr>
                <a:schemeClr val="accent1"/>
              </a:buClr>
            </a:pPr>
            <a:endParaRPr lang="de-DE" dirty="0"/>
          </a:p>
        </p:txBody>
      </p:sp>
      <p:sp>
        <p:nvSpPr>
          <p:cNvPr id="4" name="Datumsplatzhalter 3">
            <a:extLst>
              <a:ext uri="{FF2B5EF4-FFF2-40B4-BE49-F238E27FC236}">
                <a16:creationId xmlns:a16="http://schemas.microsoft.com/office/drawing/2014/main" id="{B0E6C3A3-7E13-4657-93B8-1B3ADEBA5EFC}"/>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5" name="Fußzeilenplatzhalter 4">
            <a:extLst>
              <a:ext uri="{FF2B5EF4-FFF2-40B4-BE49-F238E27FC236}">
                <a16:creationId xmlns:a16="http://schemas.microsoft.com/office/drawing/2014/main" id="{6AA22E44-F709-419B-BBE8-E3DAE7C72ADA}"/>
              </a:ext>
            </a:extLst>
          </p:cNvPr>
          <p:cNvSpPr>
            <a:spLocks noGrp="1"/>
          </p:cNvSpPr>
          <p:nvPr>
            <p:ph type="ftr" sz="quarter" idx="11"/>
          </p:nvPr>
        </p:nvSpPr>
        <p:spPr/>
        <p:txBody>
          <a:bodyPr/>
          <a:lstStyle/>
          <a:p>
            <a:r>
              <a:rPr lang="de-DE" dirty="0"/>
              <a:t>Grundlagen des Getreideanbaus</a:t>
            </a:r>
          </a:p>
        </p:txBody>
      </p:sp>
      <p:sp>
        <p:nvSpPr>
          <p:cNvPr id="6" name="Foliennummernplatzhalter 5">
            <a:extLst>
              <a:ext uri="{FF2B5EF4-FFF2-40B4-BE49-F238E27FC236}">
                <a16:creationId xmlns:a16="http://schemas.microsoft.com/office/drawing/2014/main" id="{6E37E20F-26A8-4416-B568-2B941A22FBCB}"/>
              </a:ext>
            </a:extLst>
          </p:cNvPr>
          <p:cNvSpPr>
            <a:spLocks noGrp="1"/>
          </p:cNvSpPr>
          <p:nvPr>
            <p:ph type="sldNum" sz="quarter" idx="12"/>
          </p:nvPr>
        </p:nvSpPr>
        <p:spPr/>
        <p:txBody>
          <a:bodyPr/>
          <a:lstStyle/>
          <a:p>
            <a:fld id="{AF37DF20-EDB0-4B2C-BB00-AEF0D14163FC}" type="slidenum">
              <a:rPr lang="de-DE" smtClean="0"/>
              <a:pPr/>
              <a:t>2</a:t>
            </a:fld>
            <a:endParaRPr lang="de-DE" dirty="0"/>
          </a:p>
        </p:txBody>
      </p:sp>
      <p:pic>
        <p:nvPicPr>
          <p:cNvPr id="16" name="Grafik 15">
            <a:extLst>
              <a:ext uri="{FF2B5EF4-FFF2-40B4-BE49-F238E27FC236}">
                <a16:creationId xmlns:a16="http://schemas.microsoft.com/office/drawing/2014/main" id="{BB6BF3E3-53CB-4CED-9AD8-B4BB94438F42}"/>
              </a:ext>
            </a:extLst>
          </p:cNvPr>
          <p:cNvPicPr/>
          <p:nvPr/>
        </p:nvPicPr>
        <p:blipFill>
          <a:blip r:embed="rId3" cstate="screen">
            <a:extLst>
              <a:ext uri="{28A0092B-C50C-407E-A947-70E740481C1C}">
                <a14:useLocalDpi xmlns:a14="http://schemas.microsoft.com/office/drawing/2010/main"/>
              </a:ext>
            </a:extLst>
          </a:blip>
          <a:stretch>
            <a:fillRect/>
          </a:stretch>
        </p:blipFill>
        <p:spPr>
          <a:xfrm>
            <a:off x="612948" y="1916832"/>
            <a:ext cx="768985" cy="285115"/>
          </a:xfrm>
          <a:prstGeom prst="rect">
            <a:avLst/>
          </a:prstGeom>
          <a:ln>
            <a:solidFill>
              <a:schemeClr val="accent6"/>
            </a:solidFill>
          </a:ln>
        </p:spPr>
      </p:pic>
      <p:pic>
        <p:nvPicPr>
          <p:cNvPr id="17" name="Grafik 16">
            <a:extLst>
              <a:ext uri="{FF2B5EF4-FFF2-40B4-BE49-F238E27FC236}">
                <a16:creationId xmlns:a16="http://schemas.microsoft.com/office/drawing/2014/main" id="{CDC678C4-31CB-4B3F-A162-A7FE1DEF6822}"/>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04489" y="2873017"/>
            <a:ext cx="554991" cy="540608"/>
          </a:xfrm>
          <a:prstGeom prst="rect">
            <a:avLst/>
          </a:prstGeom>
          <a:noFill/>
        </p:spPr>
      </p:pic>
      <p:pic>
        <p:nvPicPr>
          <p:cNvPr id="18" name="Grafik 17">
            <a:extLst>
              <a:ext uri="{FF2B5EF4-FFF2-40B4-BE49-F238E27FC236}">
                <a16:creationId xmlns:a16="http://schemas.microsoft.com/office/drawing/2014/main" id="{6B131E55-E32F-4C81-83EA-377F0A4735F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9944" y="3557094"/>
            <a:ext cx="554991" cy="540609"/>
          </a:xfrm>
          <a:prstGeom prst="rect">
            <a:avLst/>
          </a:prstGeom>
          <a:noFill/>
        </p:spPr>
      </p:pic>
      <p:pic>
        <p:nvPicPr>
          <p:cNvPr id="19" name="Grafik 18">
            <a:extLst>
              <a:ext uri="{FF2B5EF4-FFF2-40B4-BE49-F238E27FC236}">
                <a16:creationId xmlns:a16="http://schemas.microsoft.com/office/drawing/2014/main" id="{CD55C48D-99D6-4562-9429-5A384E3F937C}"/>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4489" y="4241171"/>
            <a:ext cx="564833" cy="550218"/>
          </a:xfrm>
          <a:prstGeom prst="rect">
            <a:avLst/>
          </a:prstGeom>
          <a:noFill/>
        </p:spPr>
      </p:pic>
    </p:spTree>
    <p:extLst>
      <p:ext uri="{BB962C8B-B14F-4D97-AF65-F5344CB8AC3E}">
        <p14:creationId xmlns:p14="http://schemas.microsoft.com/office/powerpoint/2010/main" val="274160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91982-9B64-4312-AA39-CFB99CD4AA89}"/>
              </a:ext>
            </a:extLst>
          </p:cNvPr>
          <p:cNvSpPr>
            <a:spLocks noGrp="1"/>
          </p:cNvSpPr>
          <p:nvPr>
            <p:ph type="title"/>
          </p:nvPr>
        </p:nvSpPr>
        <p:spPr/>
        <p:txBody>
          <a:bodyPr/>
          <a:lstStyle/>
          <a:p>
            <a:r>
              <a:rPr lang="de-DE" dirty="0"/>
              <a:t>Jenny fragt: Wie geht Hybridzüchtung?</a:t>
            </a:r>
          </a:p>
        </p:txBody>
      </p:sp>
      <p:sp>
        <p:nvSpPr>
          <p:cNvPr id="3" name="Datumsplatzhalter 2">
            <a:extLst>
              <a:ext uri="{FF2B5EF4-FFF2-40B4-BE49-F238E27FC236}">
                <a16:creationId xmlns:a16="http://schemas.microsoft.com/office/drawing/2014/main" id="{94154A2D-8EDA-450E-AD6E-27C955B7D1CF}"/>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85057415-82C9-4728-B361-EC91444A76C2}"/>
              </a:ext>
            </a:extLst>
          </p:cNvPr>
          <p:cNvSpPr>
            <a:spLocks noGrp="1"/>
          </p:cNvSpPr>
          <p:nvPr>
            <p:ph type="sldNum" sz="quarter" idx="12"/>
          </p:nvPr>
        </p:nvSpPr>
        <p:spPr/>
        <p:txBody>
          <a:bodyPr/>
          <a:lstStyle/>
          <a:p>
            <a:fld id="{C8B4615F-D40A-4928-AE16-954CA1637D05}" type="slidenum">
              <a:rPr lang="de-DE" smtClean="0"/>
              <a:pPr/>
              <a:t>20</a:t>
            </a:fld>
            <a:endParaRPr lang="de-DE" dirty="0"/>
          </a:p>
        </p:txBody>
      </p:sp>
      <p:grpSp>
        <p:nvGrpSpPr>
          <p:cNvPr id="13" name="Gruppieren 12">
            <a:extLst>
              <a:ext uri="{FF2B5EF4-FFF2-40B4-BE49-F238E27FC236}">
                <a16:creationId xmlns:a16="http://schemas.microsoft.com/office/drawing/2014/main" id="{99F07617-8C51-4B28-8362-D4BF77CF3086}"/>
              </a:ext>
            </a:extLst>
          </p:cNvPr>
          <p:cNvGrpSpPr/>
          <p:nvPr/>
        </p:nvGrpSpPr>
        <p:grpSpPr>
          <a:xfrm rot="345962">
            <a:off x="7165912" y="828515"/>
            <a:ext cx="1337469" cy="1333767"/>
            <a:chOff x="5354052" y="4160894"/>
            <a:chExt cx="1704568" cy="1704564"/>
          </a:xfrm>
        </p:grpSpPr>
        <p:sp>
          <p:nvSpPr>
            <p:cNvPr id="14" name="Oval 6">
              <a:extLst>
                <a:ext uri="{FF2B5EF4-FFF2-40B4-BE49-F238E27FC236}">
                  <a16:creationId xmlns:a16="http://schemas.microsoft.com/office/drawing/2014/main" id="{296D8BBF-67CF-41EA-A3F2-EBB1985F4C76}"/>
                </a:ext>
              </a:extLst>
            </p:cNvPr>
            <p:cNvSpPr>
              <a:spLocks noChangeAspect="1"/>
            </p:cNvSpPr>
            <p:nvPr/>
          </p:nvSpPr>
          <p:spPr bwMode="auto">
            <a:xfrm>
              <a:off x="5354052" y="4160894"/>
              <a:ext cx="1704568" cy="1704564"/>
            </a:xfrm>
            <a:prstGeom prst="ellipse">
              <a:avLst/>
            </a:prstGeom>
            <a:solidFill>
              <a:srgbClr val="004132"/>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r>
                <a:rPr lang="de-DE" sz="1200" dirty="0">
                  <a:ln>
                    <a:solidFill>
                      <a:schemeClr val="bg1"/>
                    </a:solidFill>
                  </a:ln>
                  <a:solidFill>
                    <a:schemeClr val="bg1"/>
                  </a:solidFill>
                  <a:hlinkClick r:id="rId2"/>
                </a:rPr>
                <a:t>Hier geht´s</a:t>
              </a:r>
            </a:p>
            <a:p>
              <a:pPr marL="284163" indent="-284163" algn="ctr" eaLnBrk="0" fontAlgn="base" hangingPunct="0">
                <a:spcAft>
                  <a:spcPct val="0"/>
                </a:spcAft>
                <a:buClr>
                  <a:srgbClr val="FF6900"/>
                </a:buClr>
                <a:buSzPct val="60000"/>
                <a:defRPr/>
              </a:pPr>
              <a:r>
                <a:rPr lang="de-DE" sz="1200" dirty="0">
                  <a:ln>
                    <a:solidFill>
                      <a:schemeClr val="bg1"/>
                    </a:solidFill>
                  </a:ln>
                  <a:solidFill>
                    <a:schemeClr val="bg1"/>
                  </a:solidFill>
                  <a:hlinkClick r:id="rId2"/>
                </a:rPr>
                <a:t> zum Video</a:t>
              </a:r>
              <a:endParaRPr lang="de-DE" sz="1200" dirty="0">
                <a:ln>
                  <a:solidFill>
                    <a:schemeClr val="bg1"/>
                  </a:solidFill>
                </a:ln>
                <a:solidFill>
                  <a:schemeClr val="bg1"/>
                </a:solidFil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p:txBody>
        </p:sp>
        <p:pic>
          <p:nvPicPr>
            <p:cNvPr id="15" name="Grafik 14" descr="Projektorleinwand">
              <a:extLst>
                <a:ext uri="{FF2B5EF4-FFF2-40B4-BE49-F238E27FC236}">
                  <a16:creationId xmlns:a16="http://schemas.microsoft.com/office/drawing/2014/main" id="{8736CADE-1DB6-4BD3-8DEA-923538641C4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713" y="4365104"/>
              <a:ext cx="533246" cy="533246"/>
            </a:xfrm>
            <a:prstGeom prst="rect">
              <a:avLst/>
            </a:prstGeom>
          </p:spPr>
        </p:pic>
      </p:grpSp>
      <p:sp>
        <p:nvSpPr>
          <p:cNvPr id="7" name="Rechteck 6">
            <a:extLst>
              <a:ext uri="{FF2B5EF4-FFF2-40B4-BE49-F238E27FC236}">
                <a16:creationId xmlns:a16="http://schemas.microsoft.com/office/drawing/2014/main" id="{86E11A1B-3C11-4AC6-9728-CF1F4F7601EB}"/>
              </a:ext>
            </a:extLst>
          </p:cNvPr>
          <p:cNvSpPr/>
          <p:nvPr/>
        </p:nvSpPr>
        <p:spPr>
          <a:xfrm>
            <a:off x="971600" y="4970990"/>
            <a:ext cx="2386231" cy="369332"/>
          </a:xfrm>
          <a:prstGeom prst="rect">
            <a:avLst/>
          </a:prstGeom>
        </p:spPr>
        <p:txBody>
          <a:bodyPr wrap="none">
            <a:spAutoFit/>
          </a:bodyPr>
          <a:lstStyle/>
          <a:p>
            <a:r>
              <a:rPr lang="de-DE" dirty="0">
                <a:hlinkClick r:id="rId2"/>
              </a:rPr>
              <a:t>Hier </a:t>
            </a:r>
            <a:r>
              <a:rPr lang="de-DE" dirty="0" err="1">
                <a:hlinkClick r:id="rId2"/>
              </a:rPr>
              <a:t>gehts</a:t>
            </a:r>
            <a:r>
              <a:rPr lang="de-DE" dirty="0">
                <a:hlinkClick r:id="rId2"/>
              </a:rPr>
              <a:t> zum Video</a:t>
            </a:r>
            <a:endParaRPr lang="de-DE" dirty="0"/>
          </a:p>
        </p:txBody>
      </p:sp>
      <p:pic>
        <p:nvPicPr>
          <p:cNvPr id="9" name="Grafik 8">
            <a:extLst>
              <a:ext uri="{FF2B5EF4-FFF2-40B4-BE49-F238E27FC236}">
                <a16:creationId xmlns:a16="http://schemas.microsoft.com/office/drawing/2014/main" id="{389C527F-7D06-4A60-B555-FD6AD21E6A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1385" y="1387059"/>
            <a:ext cx="6344871" cy="3482101"/>
          </a:xfrm>
          <a:prstGeom prst="rect">
            <a:avLst/>
          </a:prstGeom>
        </p:spPr>
      </p:pic>
      <p:sp>
        <p:nvSpPr>
          <p:cNvPr id="11" name="Fußzeilenplatzhalter 7">
            <a:extLst>
              <a:ext uri="{FF2B5EF4-FFF2-40B4-BE49-F238E27FC236}">
                <a16:creationId xmlns:a16="http://schemas.microsoft.com/office/drawing/2014/main" id="{9040BB3E-C2F3-4264-A256-C9DFC1AB562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049046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7FA1B-6F04-42B1-9420-6AAC9BC0134A}"/>
              </a:ext>
            </a:extLst>
          </p:cNvPr>
          <p:cNvSpPr>
            <a:spLocks noGrp="1"/>
          </p:cNvSpPr>
          <p:nvPr>
            <p:ph type="title"/>
          </p:nvPr>
        </p:nvSpPr>
        <p:spPr/>
        <p:txBody>
          <a:bodyPr/>
          <a:lstStyle/>
          <a:p>
            <a:r>
              <a:rPr lang="de-DE" dirty="0"/>
              <a:t>Welche Ziele werden mit der Hybridzüchtung verfolgt?</a:t>
            </a:r>
          </a:p>
        </p:txBody>
      </p:sp>
      <p:sp>
        <p:nvSpPr>
          <p:cNvPr id="3" name="Inhaltsplatzhalter 2">
            <a:extLst>
              <a:ext uri="{FF2B5EF4-FFF2-40B4-BE49-F238E27FC236}">
                <a16:creationId xmlns:a16="http://schemas.microsoft.com/office/drawing/2014/main" id="{E2E9F241-8D4F-4B22-AA8E-F83954F239E9}"/>
              </a:ext>
            </a:extLst>
          </p:cNvPr>
          <p:cNvSpPr>
            <a:spLocks noGrp="1"/>
          </p:cNvSpPr>
          <p:nvPr>
            <p:ph idx="1"/>
          </p:nvPr>
        </p:nvSpPr>
        <p:spPr/>
        <p:txBody>
          <a:bodyPr/>
          <a:lstStyle/>
          <a:p>
            <a:pPr marL="0" indent="0">
              <a:lnSpc>
                <a:spcPct val="200000"/>
              </a:lnSpc>
              <a:buNone/>
            </a:pPr>
            <a:r>
              <a:rPr lang="de-DE" dirty="0"/>
              <a:t>		Höheres Ertragspotenzial durch Züchtung	</a:t>
            </a:r>
          </a:p>
          <a:p>
            <a:pPr marL="0" indent="0">
              <a:lnSpc>
                <a:spcPct val="200000"/>
              </a:lnSpc>
              <a:buNone/>
            </a:pPr>
            <a:r>
              <a:rPr lang="de-DE" dirty="0"/>
              <a:t>		Erhöhung der Ertragsstabilität &amp; Stresstoleranz</a:t>
            </a:r>
          </a:p>
          <a:p>
            <a:pPr marL="0" indent="0">
              <a:lnSpc>
                <a:spcPct val="200000"/>
              </a:lnSpc>
              <a:buNone/>
            </a:pPr>
            <a:r>
              <a:rPr lang="de-DE" dirty="0"/>
              <a:t>		Erhalt homogener Pflanzenbestände</a:t>
            </a:r>
          </a:p>
          <a:p>
            <a:endParaRPr lang="de-DE" dirty="0"/>
          </a:p>
          <a:p>
            <a:endParaRPr lang="de-DE" dirty="0"/>
          </a:p>
        </p:txBody>
      </p:sp>
      <p:sp>
        <p:nvSpPr>
          <p:cNvPr id="4" name="Datumsplatzhalter 3">
            <a:extLst>
              <a:ext uri="{FF2B5EF4-FFF2-40B4-BE49-F238E27FC236}">
                <a16:creationId xmlns:a16="http://schemas.microsoft.com/office/drawing/2014/main" id="{65411D13-8C89-4482-B4BE-15E47590B331}"/>
              </a:ext>
            </a:extLst>
          </p:cNvPr>
          <p:cNvSpPr>
            <a:spLocks noGrp="1"/>
          </p:cNvSpPr>
          <p:nvPr>
            <p:ph type="dt" sz="half" idx="10"/>
          </p:nvPr>
        </p:nvSpPr>
        <p:spPr/>
        <p:txBody>
          <a:bodyPr/>
          <a:lstStyle/>
          <a:p>
            <a:fld id="{E26557E2-3AA1-46FA-9947-697AADCA2988}" type="datetime1">
              <a:rPr lang="de-DE" smtClean="0"/>
              <a:t>13.01.2022</a:t>
            </a:fld>
            <a:endParaRPr lang="de-DE" dirty="0"/>
          </a:p>
        </p:txBody>
      </p:sp>
      <p:sp>
        <p:nvSpPr>
          <p:cNvPr id="6" name="Foliennummernplatzhalter 5">
            <a:extLst>
              <a:ext uri="{FF2B5EF4-FFF2-40B4-BE49-F238E27FC236}">
                <a16:creationId xmlns:a16="http://schemas.microsoft.com/office/drawing/2014/main" id="{C0D2A3FB-1665-42B3-8C9E-CCF8104775EB}"/>
              </a:ext>
            </a:extLst>
          </p:cNvPr>
          <p:cNvSpPr>
            <a:spLocks noGrp="1"/>
          </p:cNvSpPr>
          <p:nvPr>
            <p:ph type="sldNum" sz="quarter" idx="12"/>
          </p:nvPr>
        </p:nvSpPr>
        <p:spPr/>
        <p:txBody>
          <a:bodyPr/>
          <a:lstStyle/>
          <a:p>
            <a:fld id="{AF37DF20-EDB0-4B2C-BB00-AEF0D14163FC}" type="slidenum">
              <a:rPr lang="de-DE" smtClean="0"/>
              <a:pPr/>
              <a:t>21</a:t>
            </a:fld>
            <a:endParaRPr lang="de-DE" dirty="0"/>
          </a:p>
        </p:txBody>
      </p:sp>
      <p:pic>
        <p:nvPicPr>
          <p:cNvPr id="7" name="Picture 2" descr="J:\MARKETING\Fotos_Bilder_Film\Kulturarten\Roggen\Bestand\Neues Bild.bmp">
            <a:extLst>
              <a:ext uri="{FF2B5EF4-FFF2-40B4-BE49-F238E27FC236}">
                <a16:creationId xmlns:a16="http://schemas.microsoft.com/office/drawing/2014/main" id="{290F2A7C-048B-4408-8918-98F2CBC8134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9751" y="3539850"/>
            <a:ext cx="3960812" cy="2974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J:\MARKETING\Fotos_Bilder_Film\Kulturarten\Roggen\Ähre nah\KWS_Lochow_0806_4428_7260.jpg">
            <a:extLst>
              <a:ext uri="{FF2B5EF4-FFF2-40B4-BE49-F238E27FC236}">
                <a16:creationId xmlns:a16="http://schemas.microsoft.com/office/drawing/2014/main" id="{2AFDD716-C0D5-49F6-8399-3600564E55B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4009" y="3539850"/>
            <a:ext cx="3960242" cy="298157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6">
            <a:extLst>
              <a:ext uri="{FF2B5EF4-FFF2-40B4-BE49-F238E27FC236}">
                <a16:creationId xmlns:a16="http://schemas.microsoft.com/office/drawing/2014/main" id="{EFE9BBA5-E6E1-4715-AE31-DD472250883C}"/>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Hybridzüchtung</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0" name="Pfeil: nach rechts 9">
            <a:extLst>
              <a:ext uri="{FF2B5EF4-FFF2-40B4-BE49-F238E27FC236}">
                <a16:creationId xmlns:a16="http://schemas.microsoft.com/office/drawing/2014/main" id="{E165DB5F-2045-4377-AA5F-F42E1E7DACEC}"/>
              </a:ext>
            </a:extLst>
          </p:cNvPr>
          <p:cNvSpPr/>
          <p:nvPr/>
        </p:nvSpPr>
        <p:spPr>
          <a:xfrm>
            <a:off x="971600" y="1630600"/>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2" name="Pfeil: nach rechts 11">
            <a:extLst>
              <a:ext uri="{FF2B5EF4-FFF2-40B4-BE49-F238E27FC236}">
                <a16:creationId xmlns:a16="http://schemas.microsoft.com/office/drawing/2014/main" id="{47F05DB7-DE58-4186-875A-2E3C37EE711D}"/>
              </a:ext>
            </a:extLst>
          </p:cNvPr>
          <p:cNvSpPr/>
          <p:nvPr/>
        </p:nvSpPr>
        <p:spPr>
          <a:xfrm>
            <a:off x="971600" y="2895191"/>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4" name="Pfeil: nach rechts 13">
            <a:extLst>
              <a:ext uri="{FF2B5EF4-FFF2-40B4-BE49-F238E27FC236}">
                <a16:creationId xmlns:a16="http://schemas.microsoft.com/office/drawing/2014/main" id="{BD346B61-2273-40A9-9A40-CF074DDB5A05}"/>
              </a:ext>
            </a:extLst>
          </p:cNvPr>
          <p:cNvSpPr/>
          <p:nvPr/>
        </p:nvSpPr>
        <p:spPr>
          <a:xfrm>
            <a:off x="971600" y="2275259"/>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5" name="Fußzeilenplatzhalter 7">
            <a:extLst>
              <a:ext uri="{FF2B5EF4-FFF2-40B4-BE49-F238E27FC236}">
                <a16:creationId xmlns:a16="http://schemas.microsoft.com/office/drawing/2014/main" id="{8F854E8A-F2C9-43EA-8B33-913F1FF82CC9}"/>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84725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B4C16-01BB-4181-8A03-FE115102B5D2}"/>
              </a:ext>
            </a:extLst>
          </p:cNvPr>
          <p:cNvSpPr>
            <a:spLocks noGrp="1"/>
          </p:cNvSpPr>
          <p:nvPr>
            <p:ph type="title"/>
          </p:nvPr>
        </p:nvSpPr>
        <p:spPr/>
        <p:txBody>
          <a:bodyPr/>
          <a:lstStyle/>
          <a:p>
            <a:r>
              <a:rPr lang="de-DE" dirty="0"/>
              <a:t>I. Höheres Ertragspotenzial durch Züchtung</a:t>
            </a:r>
          </a:p>
        </p:txBody>
      </p:sp>
      <p:pic>
        <p:nvPicPr>
          <p:cNvPr id="8" name="Picture 3" descr="J:\MARKETING_NEU\PRODUKTMANAGEMENT\11_Standardpräsentationen\2015  - 2016\Grafiken 2015-2016\Grafiken_Schaller\KWS_Getreide_Grafik-Hybridroggen-Heterosis\KWS_Getreide_Grafik-Hybridroggen-Heterosis_Nachkomme.png">
            <a:extLst>
              <a:ext uri="{FF2B5EF4-FFF2-40B4-BE49-F238E27FC236}">
                <a16:creationId xmlns:a16="http://schemas.microsoft.com/office/drawing/2014/main" id="{D10999B1-3B6F-4D81-BD51-F6C9C2251BE1}"/>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tretch>
            <a:fillRect/>
          </a:stretch>
        </p:blipFill>
        <p:spPr bwMode="auto">
          <a:xfrm>
            <a:off x="1321407" y="1721809"/>
            <a:ext cx="6771543" cy="4092005"/>
          </a:xfrm>
          <a:prstGeom prst="rect">
            <a:avLst/>
          </a:prstGeom>
          <a:noFill/>
          <a:extLst>
            <a:ext uri="{909E8E84-426E-40DD-AFC4-6F175D3DCCD1}">
              <a14:hiddenFill xmlns:a14="http://schemas.microsoft.com/office/drawing/2010/main">
                <a:solidFill>
                  <a:srgbClr val="FFFFFF"/>
                </a:solidFill>
              </a14:hiddenFill>
            </a:ext>
          </a:extLst>
        </p:spPr>
      </p:pic>
      <p:sp>
        <p:nvSpPr>
          <p:cNvPr id="5" name="Datumsplatzhalter 4">
            <a:extLst>
              <a:ext uri="{FF2B5EF4-FFF2-40B4-BE49-F238E27FC236}">
                <a16:creationId xmlns:a16="http://schemas.microsoft.com/office/drawing/2014/main" id="{3D8C5C10-6300-4E47-B4B8-5C13213F7A66}"/>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C79031FE-3C7C-4AB3-ABAC-7EC7A0021BE5}"/>
              </a:ext>
            </a:extLst>
          </p:cNvPr>
          <p:cNvSpPr>
            <a:spLocks noGrp="1"/>
          </p:cNvSpPr>
          <p:nvPr>
            <p:ph type="sldNum" sz="quarter" idx="12"/>
          </p:nvPr>
        </p:nvSpPr>
        <p:spPr/>
        <p:txBody>
          <a:bodyPr/>
          <a:lstStyle/>
          <a:p>
            <a:fld id="{AF37DF20-EDB0-4B2C-BB00-AEF0D14163FC}" type="slidenum">
              <a:rPr lang="de-DE" smtClean="0"/>
              <a:pPr/>
              <a:t>22</a:t>
            </a:fld>
            <a:endParaRPr lang="de-DE" dirty="0"/>
          </a:p>
        </p:txBody>
      </p:sp>
      <p:sp>
        <p:nvSpPr>
          <p:cNvPr id="9" name="Textfeld 8">
            <a:extLst>
              <a:ext uri="{FF2B5EF4-FFF2-40B4-BE49-F238E27FC236}">
                <a16:creationId xmlns:a16="http://schemas.microsoft.com/office/drawing/2014/main" id="{E80988CD-0A79-4479-89DB-5F119EED9CDF}"/>
              </a:ext>
            </a:extLst>
          </p:cNvPr>
          <p:cNvSpPr txBox="1"/>
          <p:nvPr/>
        </p:nvSpPr>
        <p:spPr>
          <a:xfrm>
            <a:off x="5820686" y="6330516"/>
            <a:ext cx="2900794" cy="230832"/>
          </a:xfrm>
          <a:prstGeom prst="rect">
            <a:avLst/>
          </a:prstGeom>
          <a:noFill/>
        </p:spPr>
        <p:txBody>
          <a:bodyPr wrap="none" lIns="0" rtlCol="0">
            <a:spAutoFit/>
          </a:bodyPr>
          <a:lstStyle/>
          <a:p>
            <a:pPr algn="l">
              <a:spcBef>
                <a:spcPct val="0"/>
              </a:spcBef>
              <a:buClrTx/>
              <a:buSzTx/>
              <a:buFontTx/>
              <a:buNone/>
            </a:pPr>
            <a:r>
              <a:rPr lang="de-DE" sz="900" dirty="0">
                <a:solidFill>
                  <a:srgbClr val="000000"/>
                </a:solidFill>
                <a:latin typeface="+mj-lt"/>
              </a:rPr>
              <a:t>(KWS LOCHOW nach Becker, 2011 und Longin, 2013)</a:t>
            </a:r>
          </a:p>
        </p:txBody>
      </p:sp>
      <p:grpSp>
        <p:nvGrpSpPr>
          <p:cNvPr id="3" name="Gruppieren 2">
            <a:extLst>
              <a:ext uri="{FF2B5EF4-FFF2-40B4-BE49-F238E27FC236}">
                <a16:creationId xmlns:a16="http://schemas.microsoft.com/office/drawing/2014/main" id="{2B421DC2-BB9A-452F-BCCD-632A799F3798}"/>
              </a:ext>
            </a:extLst>
          </p:cNvPr>
          <p:cNvGrpSpPr/>
          <p:nvPr/>
        </p:nvGrpSpPr>
        <p:grpSpPr>
          <a:xfrm>
            <a:off x="1821068" y="5919466"/>
            <a:ext cx="7389450" cy="338554"/>
            <a:chOff x="1691513" y="5910839"/>
            <a:chExt cx="8013932" cy="335547"/>
          </a:xfrm>
        </p:grpSpPr>
        <p:sp>
          <p:nvSpPr>
            <p:cNvPr id="14" name="Textfeld 13">
              <a:extLst>
                <a:ext uri="{FF2B5EF4-FFF2-40B4-BE49-F238E27FC236}">
                  <a16:creationId xmlns:a16="http://schemas.microsoft.com/office/drawing/2014/main" id="{4A186E90-8990-4A46-B61A-845E6ACF3765}"/>
                </a:ext>
              </a:extLst>
            </p:cNvPr>
            <p:cNvSpPr txBox="1"/>
            <p:nvPr/>
          </p:nvSpPr>
          <p:spPr>
            <a:xfrm>
              <a:off x="1691513" y="5910839"/>
              <a:ext cx="504055" cy="335547"/>
            </a:xfrm>
            <a:prstGeom prst="rect">
              <a:avLst/>
            </a:prstGeom>
            <a:noFill/>
          </p:spPr>
          <p:txBody>
            <a:bodyPr wrap="square" rtlCol="0">
              <a:spAutoFit/>
            </a:bodyPr>
            <a:lstStyle/>
            <a:p>
              <a:r>
                <a:rPr lang="de-DE" sz="1600" b="1" dirty="0">
                  <a:solidFill>
                    <a:schemeClr val="accent6">
                      <a:lumMod val="75000"/>
                    </a:schemeClr>
                  </a:solidFill>
                </a:rPr>
                <a:t>C</a:t>
              </a:r>
              <a:endParaRPr lang="de-DE" sz="2400" b="1" dirty="0">
                <a:solidFill>
                  <a:schemeClr val="accent6">
                    <a:lumMod val="75000"/>
                  </a:schemeClr>
                </a:solidFill>
              </a:endParaRPr>
            </a:p>
          </p:txBody>
        </p:sp>
        <p:sp>
          <p:nvSpPr>
            <p:cNvPr id="15" name="Textfeld 14">
              <a:extLst>
                <a:ext uri="{FF2B5EF4-FFF2-40B4-BE49-F238E27FC236}">
                  <a16:creationId xmlns:a16="http://schemas.microsoft.com/office/drawing/2014/main" id="{792AEDE7-22EF-4713-A3BE-600D0E8AE793}"/>
                </a:ext>
              </a:extLst>
            </p:cNvPr>
            <p:cNvSpPr txBox="1"/>
            <p:nvPr/>
          </p:nvSpPr>
          <p:spPr>
            <a:xfrm>
              <a:off x="4402043" y="5910839"/>
              <a:ext cx="1096691" cy="335547"/>
            </a:xfrm>
            <a:prstGeom prst="rect">
              <a:avLst/>
            </a:prstGeom>
            <a:noFill/>
          </p:spPr>
          <p:txBody>
            <a:bodyPr wrap="square" rtlCol="0">
              <a:spAutoFit/>
            </a:bodyPr>
            <a:lstStyle/>
            <a:p>
              <a:r>
                <a:rPr lang="de-DE" sz="1600" b="1" dirty="0">
                  <a:solidFill>
                    <a:schemeClr val="accent6">
                      <a:lumMod val="75000"/>
                    </a:schemeClr>
                  </a:solidFill>
                </a:rPr>
                <a:t>AB</a:t>
              </a:r>
              <a:endParaRPr lang="de-DE" sz="2400" b="1" dirty="0">
                <a:solidFill>
                  <a:schemeClr val="accent6">
                    <a:lumMod val="75000"/>
                  </a:schemeClr>
                </a:solidFill>
              </a:endParaRPr>
            </a:p>
          </p:txBody>
        </p:sp>
        <p:sp>
          <p:nvSpPr>
            <p:cNvPr id="16" name="Textfeld 15">
              <a:extLst>
                <a:ext uri="{FF2B5EF4-FFF2-40B4-BE49-F238E27FC236}">
                  <a16:creationId xmlns:a16="http://schemas.microsoft.com/office/drawing/2014/main" id="{1A2DAC6E-EB67-4921-896D-BB989BD71C9D}"/>
                </a:ext>
              </a:extLst>
            </p:cNvPr>
            <p:cNvSpPr txBox="1"/>
            <p:nvPr/>
          </p:nvSpPr>
          <p:spPr>
            <a:xfrm>
              <a:off x="7095821" y="5910839"/>
              <a:ext cx="2609624" cy="335547"/>
            </a:xfrm>
            <a:prstGeom prst="rect">
              <a:avLst/>
            </a:prstGeom>
            <a:noFill/>
          </p:spPr>
          <p:txBody>
            <a:bodyPr wrap="square" rtlCol="0">
              <a:spAutoFit/>
            </a:bodyPr>
            <a:lstStyle/>
            <a:p>
              <a:r>
                <a:rPr lang="de-DE" sz="1600" b="1" dirty="0">
                  <a:solidFill>
                    <a:schemeClr val="accent6">
                      <a:lumMod val="75000"/>
                    </a:schemeClr>
                  </a:solidFill>
                </a:rPr>
                <a:t>Hybridroggen</a:t>
              </a:r>
            </a:p>
          </p:txBody>
        </p:sp>
      </p:grpSp>
      <p:sp>
        <p:nvSpPr>
          <p:cNvPr id="20" name="Oval 6">
            <a:extLst>
              <a:ext uri="{FF2B5EF4-FFF2-40B4-BE49-F238E27FC236}">
                <a16:creationId xmlns:a16="http://schemas.microsoft.com/office/drawing/2014/main" id="{2E705743-9FE1-48F9-860C-334C0D08C8D4}"/>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Hybridzüchtung</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3" name="Fußzeilenplatzhalter 7">
            <a:extLst>
              <a:ext uri="{FF2B5EF4-FFF2-40B4-BE49-F238E27FC236}">
                <a16:creationId xmlns:a16="http://schemas.microsoft.com/office/drawing/2014/main" id="{5FDBEA77-2935-4B52-A573-81A545F9DD8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076090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9CDE7-4E17-45C8-98DA-37171E519213}"/>
              </a:ext>
            </a:extLst>
          </p:cNvPr>
          <p:cNvSpPr>
            <a:spLocks noGrp="1"/>
          </p:cNvSpPr>
          <p:nvPr>
            <p:ph type="title"/>
          </p:nvPr>
        </p:nvSpPr>
        <p:spPr/>
        <p:txBody>
          <a:bodyPr/>
          <a:lstStyle/>
          <a:p>
            <a:r>
              <a:rPr lang="de-DE" dirty="0"/>
              <a:t>I. Höheres Ertragspotenzial durch Züchtung</a:t>
            </a:r>
          </a:p>
        </p:txBody>
      </p:sp>
      <p:sp>
        <p:nvSpPr>
          <p:cNvPr id="3" name="Datumsplatzhalter 2">
            <a:extLst>
              <a:ext uri="{FF2B5EF4-FFF2-40B4-BE49-F238E27FC236}">
                <a16:creationId xmlns:a16="http://schemas.microsoft.com/office/drawing/2014/main" id="{134D1FC7-CA94-47FE-B8D6-0DE10526D3DD}"/>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1FFCCE38-E21D-4614-8551-77C4E1E7344B}"/>
              </a:ext>
            </a:extLst>
          </p:cNvPr>
          <p:cNvSpPr>
            <a:spLocks noGrp="1"/>
          </p:cNvSpPr>
          <p:nvPr>
            <p:ph type="sldNum" sz="quarter" idx="12"/>
          </p:nvPr>
        </p:nvSpPr>
        <p:spPr/>
        <p:txBody>
          <a:bodyPr/>
          <a:lstStyle/>
          <a:p>
            <a:fld id="{C8B4615F-D40A-4928-AE16-954CA1637D05}" type="slidenum">
              <a:rPr lang="de-DE" smtClean="0"/>
              <a:pPr/>
              <a:t>23</a:t>
            </a:fld>
            <a:endParaRPr lang="de-DE" dirty="0"/>
          </a:p>
        </p:txBody>
      </p:sp>
      <p:sp>
        <p:nvSpPr>
          <p:cNvPr id="7" name="Textfeld 6">
            <a:extLst>
              <a:ext uri="{FF2B5EF4-FFF2-40B4-BE49-F238E27FC236}">
                <a16:creationId xmlns:a16="http://schemas.microsoft.com/office/drawing/2014/main" id="{0C9BF55B-6F5F-4B25-B7FC-279765218FDB}"/>
              </a:ext>
            </a:extLst>
          </p:cNvPr>
          <p:cNvSpPr txBox="1"/>
          <p:nvPr/>
        </p:nvSpPr>
        <p:spPr>
          <a:xfrm>
            <a:off x="1691680" y="5435932"/>
            <a:ext cx="7777113" cy="369332"/>
          </a:xfrm>
          <a:prstGeom prst="rect">
            <a:avLst/>
          </a:prstGeom>
          <a:noFill/>
        </p:spPr>
        <p:txBody>
          <a:bodyPr wrap="square" rtlCol="0">
            <a:spAutoFit/>
          </a:bodyPr>
          <a:lstStyle/>
          <a:p>
            <a:pPr defTabSz="266700"/>
            <a:r>
              <a:rPr lang="de-DE" dirty="0"/>
              <a:t>	</a:t>
            </a:r>
            <a:r>
              <a:rPr lang="de-DE" dirty="0">
                <a:solidFill>
                  <a:schemeClr val="accent6">
                    <a:lumMod val="75000"/>
                  </a:schemeClr>
                </a:solidFill>
              </a:rPr>
              <a:t>Hybridroggen bietet Ø den höheren Ertragsfortschritt</a:t>
            </a:r>
          </a:p>
        </p:txBody>
      </p:sp>
      <p:sp>
        <p:nvSpPr>
          <p:cNvPr id="11" name="Oval 6">
            <a:extLst>
              <a:ext uri="{FF2B5EF4-FFF2-40B4-BE49-F238E27FC236}">
                <a16:creationId xmlns:a16="http://schemas.microsoft.com/office/drawing/2014/main" id="{1FCE4A6B-31F6-4E12-9E42-4FC542FC00D0}"/>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Hybridzüchtung</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0" name="Pfeil: nach rechts 9">
            <a:extLst>
              <a:ext uri="{FF2B5EF4-FFF2-40B4-BE49-F238E27FC236}">
                <a16:creationId xmlns:a16="http://schemas.microsoft.com/office/drawing/2014/main" id="{C21073C3-9F7D-4DCA-A642-990684ACC4A7}"/>
              </a:ext>
            </a:extLst>
          </p:cNvPr>
          <p:cNvSpPr/>
          <p:nvPr/>
        </p:nvSpPr>
        <p:spPr>
          <a:xfrm>
            <a:off x="1524627" y="5513864"/>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pic>
        <p:nvPicPr>
          <p:cNvPr id="9" name="Grafik 8">
            <a:extLst>
              <a:ext uri="{FF2B5EF4-FFF2-40B4-BE49-F238E27FC236}">
                <a16:creationId xmlns:a16="http://schemas.microsoft.com/office/drawing/2014/main" id="{FB969B56-FEEB-4ED8-8AA1-1DD4330FED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82" y="2277954"/>
            <a:ext cx="8056468" cy="2879238"/>
          </a:xfrm>
          <a:prstGeom prst="rect">
            <a:avLst/>
          </a:prstGeom>
        </p:spPr>
      </p:pic>
      <p:sp>
        <p:nvSpPr>
          <p:cNvPr id="12" name="Fußzeilenplatzhalter 7">
            <a:extLst>
              <a:ext uri="{FF2B5EF4-FFF2-40B4-BE49-F238E27FC236}">
                <a16:creationId xmlns:a16="http://schemas.microsoft.com/office/drawing/2014/main" id="{306D7284-B618-4DDF-83CF-DCD7B7A7C94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550517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F31BC-E2B8-4005-8C16-48F388150E76}"/>
              </a:ext>
            </a:extLst>
          </p:cNvPr>
          <p:cNvSpPr>
            <a:spLocks noGrp="1"/>
          </p:cNvSpPr>
          <p:nvPr>
            <p:ph type="title"/>
          </p:nvPr>
        </p:nvSpPr>
        <p:spPr/>
        <p:txBody>
          <a:bodyPr/>
          <a:lstStyle/>
          <a:p>
            <a:r>
              <a:rPr lang="de-DE" dirty="0"/>
              <a:t>III. Erhalt homogener Pflanzenbestände</a:t>
            </a:r>
          </a:p>
        </p:txBody>
      </p:sp>
      <p:sp>
        <p:nvSpPr>
          <p:cNvPr id="3" name="Inhaltsplatzhalter 2">
            <a:extLst>
              <a:ext uri="{FF2B5EF4-FFF2-40B4-BE49-F238E27FC236}">
                <a16:creationId xmlns:a16="http://schemas.microsoft.com/office/drawing/2014/main" id="{66C9C7D4-4B62-45A9-A757-9D938B141259}"/>
              </a:ext>
            </a:extLst>
          </p:cNvPr>
          <p:cNvSpPr>
            <a:spLocks noGrp="1"/>
          </p:cNvSpPr>
          <p:nvPr>
            <p:ph idx="1"/>
          </p:nvPr>
        </p:nvSpPr>
        <p:spPr>
          <a:xfrm>
            <a:off x="1691680" y="5334378"/>
            <a:ext cx="5795493" cy="791989"/>
          </a:xfrm>
        </p:spPr>
        <p:txBody>
          <a:bodyPr/>
          <a:lstStyle/>
          <a:p>
            <a:pPr marL="0" indent="0">
              <a:buNone/>
            </a:pPr>
            <a:r>
              <a:rPr lang="de-DE" dirty="0"/>
              <a:t>	</a:t>
            </a:r>
            <a:r>
              <a:rPr lang="de-DE" dirty="0">
                <a:solidFill>
                  <a:schemeClr val="accent6">
                    <a:lumMod val="75000"/>
                  </a:schemeClr>
                </a:solidFill>
              </a:rPr>
              <a:t>Hybride sind gleichmäßiger</a:t>
            </a:r>
          </a:p>
          <a:p>
            <a:pPr lvl="1"/>
            <a:r>
              <a:rPr lang="de-DE" sz="1600" dirty="0"/>
              <a:t>in ihren Eigenschaften &amp; in der Bestandsführung</a:t>
            </a:r>
          </a:p>
          <a:p>
            <a:endParaRPr lang="de-DE" dirty="0"/>
          </a:p>
        </p:txBody>
      </p:sp>
      <p:sp>
        <p:nvSpPr>
          <p:cNvPr id="4" name="Datumsplatzhalter 3">
            <a:extLst>
              <a:ext uri="{FF2B5EF4-FFF2-40B4-BE49-F238E27FC236}">
                <a16:creationId xmlns:a16="http://schemas.microsoft.com/office/drawing/2014/main" id="{FC2D754D-976C-49A9-8EAA-B69EEF3F5223}"/>
              </a:ext>
            </a:extLst>
          </p:cNvPr>
          <p:cNvSpPr>
            <a:spLocks noGrp="1"/>
          </p:cNvSpPr>
          <p:nvPr>
            <p:ph type="dt" sz="half" idx="10"/>
          </p:nvPr>
        </p:nvSpPr>
        <p:spPr/>
        <p:txBody>
          <a:bodyPr/>
          <a:lstStyle/>
          <a:p>
            <a:fld id="{702496B4-C9DC-4F78-B0A5-8553967AD376}" type="datetime1">
              <a:rPr lang="de-DE" smtClean="0"/>
              <a:t>13.01.2022</a:t>
            </a:fld>
            <a:endParaRPr lang="de-DE" dirty="0"/>
          </a:p>
        </p:txBody>
      </p:sp>
      <p:sp>
        <p:nvSpPr>
          <p:cNvPr id="6" name="Foliennummernplatzhalter 5">
            <a:extLst>
              <a:ext uri="{FF2B5EF4-FFF2-40B4-BE49-F238E27FC236}">
                <a16:creationId xmlns:a16="http://schemas.microsoft.com/office/drawing/2014/main" id="{3CA4F487-17D1-4CDE-9FAB-F4232AA2D30C}"/>
              </a:ext>
            </a:extLst>
          </p:cNvPr>
          <p:cNvSpPr>
            <a:spLocks noGrp="1"/>
          </p:cNvSpPr>
          <p:nvPr>
            <p:ph type="sldNum" sz="quarter" idx="12"/>
          </p:nvPr>
        </p:nvSpPr>
        <p:spPr/>
        <p:txBody>
          <a:bodyPr/>
          <a:lstStyle/>
          <a:p>
            <a:fld id="{AF37DF20-EDB0-4B2C-BB00-AEF0D14163FC}" type="slidenum">
              <a:rPr lang="de-DE" smtClean="0"/>
              <a:pPr/>
              <a:t>24</a:t>
            </a:fld>
            <a:endParaRPr lang="de-DE" dirty="0"/>
          </a:p>
        </p:txBody>
      </p:sp>
      <p:sp>
        <p:nvSpPr>
          <p:cNvPr id="7" name="Textfeld 6">
            <a:extLst>
              <a:ext uri="{FF2B5EF4-FFF2-40B4-BE49-F238E27FC236}">
                <a16:creationId xmlns:a16="http://schemas.microsoft.com/office/drawing/2014/main" id="{0C4FC6D5-0F09-4507-9637-FC71B87FE777}"/>
              </a:ext>
            </a:extLst>
          </p:cNvPr>
          <p:cNvSpPr txBox="1"/>
          <p:nvPr/>
        </p:nvSpPr>
        <p:spPr>
          <a:xfrm>
            <a:off x="1281144" y="4488134"/>
            <a:ext cx="2484016" cy="369332"/>
          </a:xfrm>
          <a:prstGeom prst="rect">
            <a:avLst/>
          </a:prstGeom>
          <a:noFill/>
        </p:spPr>
        <p:txBody>
          <a:bodyPr wrap="square" rtlCol="0">
            <a:spAutoFit/>
          </a:bodyPr>
          <a:lstStyle/>
          <a:p>
            <a:pPr algn="ctr">
              <a:spcBef>
                <a:spcPts val="1200"/>
              </a:spcBef>
            </a:pPr>
            <a:r>
              <a:rPr lang="de-DE" sz="1800" dirty="0">
                <a:latin typeface="+mj-lt"/>
              </a:rPr>
              <a:t>Populationsbestand</a:t>
            </a:r>
          </a:p>
        </p:txBody>
      </p:sp>
      <p:sp>
        <p:nvSpPr>
          <p:cNvPr id="8" name="Textfeld 7">
            <a:extLst>
              <a:ext uri="{FF2B5EF4-FFF2-40B4-BE49-F238E27FC236}">
                <a16:creationId xmlns:a16="http://schemas.microsoft.com/office/drawing/2014/main" id="{75BEEC84-40C6-48CE-9458-77CAB1ABF77F}"/>
              </a:ext>
            </a:extLst>
          </p:cNvPr>
          <p:cNvSpPr txBox="1"/>
          <p:nvPr/>
        </p:nvSpPr>
        <p:spPr>
          <a:xfrm>
            <a:off x="5379078" y="4499962"/>
            <a:ext cx="2484016" cy="369332"/>
          </a:xfrm>
          <a:prstGeom prst="rect">
            <a:avLst/>
          </a:prstGeom>
          <a:noFill/>
        </p:spPr>
        <p:txBody>
          <a:bodyPr wrap="square" rtlCol="0">
            <a:spAutoFit/>
          </a:bodyPr>
          <a:lstStyle/>
          <a:p>
            <a:pPr algn="ctr">
              <a:spcBef>
                <a:spcPts val="1200"/>
              </a:spcBef>
            </a:pPr>
            <a:r>
              <a:rPr lang="de-DE" sz="1800" dirty="0">
                <a:latin typeface="+mj-lt"/>
              </a:rPr>
              <a:t>Hybridbestand</a:t>
            </a:r>
          </a:p>
        </p:txBody>
      </p:sp>
      <p:pic>
        <p:nvPicPr>
          <p:cNvPr id="10" name="Picture 2" descr="J:\TRANSFER\Garbers\Abbildungen\311252_KWS_Getreide_Grafik_Roggenbestaende.jpg">
            <a:extLst>
              <a:ext uri="{FF2B5EF4-FFF2-40B4-BE49-F238E27FC236}">
                <a16:creationId xmlns:a16="http://schemas.microsoft.com/office/drawing/2014/main" id="{71384928-EBD1-4969-AFF1-7A8B609858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9552" y="1628800"/>
            <a:ext cx="3967200" cy="284148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11">
            <a:extLst>
              <a:ext uri="{FF2B5EF4-FFF2-40B4-BE49-F238E27FC236}">
                <a16:creationId xmlns:a16="http://schemas.microsoft.com/office/drawing/2014/main" id="{E015F2BE-636A-4916-A78C-192C30796579}"/>
              </a:ext>
            </a:extLst>
          </p:cNvPr>
          <p:cNvGrpSpPr/>
          <p:nvPr/>
        </p:nvGrpSpPr>
        <p:grpSpPr>
          <a:xfrm>
            <a:off x="4626090" y="1628800"/>
            <a:ext cx="3978160" cy="2841481"/>
            <a:chOff x="4626090" y="2514853"/>
            <a:chExt cx="3978160" cy="2841481"/>
          </a:xfrm>
        </p:grpSpPr>
        <p:pic>
          <p:nvPicPr>
            <p:cNvPr id="9" name="Picture 2" descr="J:\TRANSFER\Garbers\Abbildungen\311252_KWS_Getreide_Grafik_Roggenbestaende.jpg">
              <a:extLst>
                <a:ext uri="{FF2B5EF4-FFF2-40B4-BE49-F238E27FC236}">
                  <a16:creationId xmlns:a16="http://schemas.microsoft.com/office/drawing/2014/main" id="{7DB8AE00-B386-4877-A1C8-8D6427F8615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37922" y="2852936"/>
              <a:ext cx="3966328" cy="25033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J:\TRANSFER\Garbers\Abbildungen\311252_KWS_Getreide_Grafik_Roggenbestaende.jpg">
              <a:extLst>
                <a:ext uri="{FF2B5EF4-FFF2-40B4-BE49-F238E27FC236}">
                  <a16:creationId xmlns:a16="http://schemas.microsoft.com/office/drawing/2014/main" id="{8BEF0514-C2B1-4861-AB93-ED8D5899E81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26090" y="2514853"/>
              <a:ext cx="3966328" cy="49081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Oval 6">
            <a:extLst>
              <a:ext uri="{FF2B5EF4-FFF2-40B4-BE49-F238E27FC236}">
                <a16:creationId xmlns:a16="http://schemas.microsoft.com/office/drawing/2014/main" id="{B85842C1-0C73-4873-9B7A-F763469C079A}"/>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Hybridzüchtung</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5" name="Pfeil: nach rechts 14">
            <a:extLst>
              <a:ext uri="{FF2B5EF4-FFF2-40B4-BE49-F238E27FC236}">
                <a16:creationId xmlns:a16="http://schemas.microsoft.com/office/drawing/2014/main" id="{64AA72E0-97EE-4E4F-BB0E-807DF3CBE059}"/>
              </a:ext>
            </a:extLst>
          </p:cNvPr>
          <p:cNvSpPr/>
          <p:nvPr/>
        </p:nvSpPr>
        <p:spPr>
          <a:xfrm>
            <a:off x="1524627" y="5381066"/>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7" name="Fußzeilenplatzhalter 7">
            <a:extLst>
              <a:ext uri="{FF2B5EF4-FFF2-40B4-BE49-F238E27FC236}">
                <a16:creationId xmlns:a16="http://schemas.microsoft.com/office/drawing/2014/main" id="{0CC54AC0-4543-41BB-842F-F79A84E3FB4E}"/>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060923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E3658-DDEA-4569-9227-EF6326445CD2}"/>
              </a:ext>
            </a:extLst>
          </p:cNvPr>
          <p:cNvSpPr>
            <a:spLocks noGrp="1"/>
          </p:cNvSpPr>
          <p:nvPr>
            <p:ph type="title"/>
          </p:nvPr>
        </p:nvSpPr>
        <p:spPr/>
        <p:txBody>
          <a:bodyPr/>
          <a:lstStyle/>
          <a:p>
            <a:r>
              <a:rPr lang="de-DE" dirty="0"/>
              <a:t>Fragen zur Wiederholung</a:t>
            </a:r>
          </a:p>
        </p:txBody>
      </p:sp>
      <p:sp>
        <p:nvSpPr>
          <p:cNvPr id="3" name="Inhaltsplatzhalter 2">
            <a:extLst>
              <a:ext uri="{FF2B5EF4-FFF2-40B4-BE49-F238E27FC236}">
                <a16:creationId xmlns:a16="http://schemas.microsoft.com/office/drawing/2014/main" id="{3F3C6AC7-FE48-43F6-9E9D-0D2C63B1A30B}"/>
              </a:ext>
            </a:extLst>
          </p:cNvPr>
          <p:cNvSpPr>
            <a:spLocks noGrp="1"/>
          </p:cNvSpPr>
          <p:nvPr>
            <p:ph idx="1"/>
          </p:nvPr>
        </p:nvSpPr>
        <p:spPr>
          <a:xfrm>
            <a:off x="539750" y="1412875"/>
            <a:ext cx="8064501" cy="5111750"/>
          </a:xfrm>
          <a:solidFill>
            <a:srgbClr val="C8D0D6"/>
          </a:solidFill>
        </p:spPr>
        <p:txBody>
          <a:bodyPr/>
          <a:lstStyle/>
          <a:p>
            <a:pPr marL="342900" lvl="0" indent="-257175">
              <a:buClrTx/>
              <a:buFont typeface="+mj-lt"/>
              <a:buAutoNum type="arabicPeriod"/>
            </a:pPr>
            <a:endParaRPr lang="de-DE" dirty="0"/>
          </a:p>
          <a:p>
            <a:pPr marL="342900" lvl="0" indent="-257175">
              <a:buClrTx/>
              <a:buFont typeface="+mj-lt"/>
              <a:buAutoNum type="arabicPeriod"/>
            </a:pPr>
            <a:endParaRPr lang="de-DE" dirty="0"/>
          </a:p>
          <a:p>
            <a:pPr marL="342900" lvl="0" indent="-257175">
              <a:buClrTx/>
              <a:buFont typeface="+mj-lt"/>
              <a:buAutoNum type="arabicPeriod"/>
            </a:pPr>
            <a:endParaRPr lang="de-DE" dirty="0"/>
          </a:p>
          <a:p>
            <a:pPr marL="342900" lvl="0" indent="-257175">
              <a:buClrTx/>
              <a:buFont typeface="+mj-lt"/>
              <a:buAutoNum type="arabicPeriod"/>
            </a:pPr>
            <a:r>
              <a:rPr lang="de-DE" dirty="0"/>
              <a:t>Wofür wird Roggen am Meisten verwendet? </a:t>
            </a:r>
            <a:br>
              <a:rPr lang="de-DE" dirty="0"/>
            </a:br>
            <a:r>
              <a:rPr lang="de-DE" dirty="0"/>
              <a:t>Welche Bereiche gibt es noch?</a:t>
            </a:r>
          </a:p>
          <a:p>
            <a:pPr marL="342900" lvl="0" indent="-257175">
              <a:buClrTx/>
              <a:buFont typeface="+mj-lt"/>
              <a:buAutoNum type="arabicPeriod"/>
            </a:pPr>
            <a:endParaRPr lang="de-DE" dirty="0"/>
          </a:p>
          <a:p>
            <a:pPr marL="342900" lvl="0" indent="-257175">
              <a:buClrTx/>
              <a:buFont typeface="+mj-lt"/>
              <a:buAutoNum type="arabicPeriod"/>
            </a:pPr>
            <a:r>
              <a:rPr lang="de-DE" dirty="0"/>
              <a:t>In welchen Regionen wird Roggen überwiegend angebaut? </a:t>
            </a:r>
            <a:br>
              <a:rPr lang="de-DE" dirty="0"/>
            </a:br>
            <a:r>
              <a:rPr lang="de-DE" dirty="0"/>
              <a:t>Begründen Sie kurz ihre Antwort.</a:t>
            </a:r>
          </a:p>
          <a:p>
            <a:pPr marL="342900" lvl="0" indent="-257175">
              <a:buClrTx/>
              <a:buFont typeface="+mj-lt"/>
              <a:buAutoNum type="arabicPeriod"/>
            </a:pPr>
            <a:endParaRPr lang="de-DE" dirty="0"/>
          </a:p>
          <a:p>
            <a:pPr marL="342900" lvl="0" indent="-257175">
              <a:buClrTx/>
              <a:buFont typeface="+mj-lt"/>
              <a:buAutoNum type="arabicPeriod"/>
            </a:pPr>
            <a:r>
              <a:rPr lang="de-DE" dirty="0"/>
              <a:t>Welchen Fachbegriff gibt es für die Mehrleistung der Nachkommen im Vergleich zu Elternmittel?</a:t>
            </a:r>
          </a:p>
          <a:p>
            <a:pPr marL="342900" lvl="0" indent="-257175">
              <a:buClrTx/>
              <a:buFont typeface="+mj-lt"/>
              <a:buAutoNum type="arabicPeriod"/>
            </a:pPr>
            <a:endParaRPr lang="de-DE" dirty="0"/>
          </a:p>
          <a:p>
            <a:pPr marL="342900" lvl="0" indent="-257175">
              <a:buClrTx/>
              <a:buFont typeface="+mj-lt"/>
              <a:buAutoNum type="arabicPeriod"/>
            </a:pPr>
            <a:r>
              <a:rPr lang="de-DE" dirty="0"/>
              <a:t>Nennen Sie die Ziele der Hybridzüchtung?</a:t>
            </a:r>
          </a:p>
          <a:p>
            <a:pPr>
              <a:buClr>
                <a:srgbClr val="3A7391"/>
              </a:buClr>
            </a:pPr>
            <a:endParaRPr lang="de-DE" dirty="0"/>
          </a:p>
        </p:txBody>
      </p:sp>
      <p:sp>
        <p:nvSpPr>
          <p:cNvPr id="4" name="Datumsplatzhalter 3">
            <a:extLst>
              <a:ext uri="{FF2B5EF4-FFF2-40B4-BE49-F238E27FC236}">
                <a16:creationId xmlns:a16="http://schemas.microsoft.com/office/drawing/2014/main" id="{BD0C7FEF-2F7F-453E-89C6-F27BB9557B18}"/>
              </a:ext>
            </a:extLst>
          </p:cNvPr>
          <p:cNvSpPr>
            <a:spLocks noGrp="1"/>
          </p:cNvSpPr>
          <p:nvPr>
            <p:ph type="dt" sz="half" idx="10"/>
          </p:nvPr>
        </p:nvSpPr>
        <p:spPr/>
        <p:txBody>
          <a:bodyPr/>
          <a:lstStyle/>
          <a:p>
            <a:fld id="{F0D36177-2F9E-4825-98B0-BA6078A79824}" type="datetime1">
              <a:rPr lang="de-DE" smtClean="0"/>
              <a:t>13.01.2022</a:t>
            </a:fld>
            <a:endParaRPr lang="de-DE" dirty="0"/>
          </a:p>
        </p:txBody>
      </p:sp>
      <p:sp>
        <p:nvSpPr>
          <p:cNvPr id="6" name="Foliennummernplatzhalter 5">
            <a:extLst>
              <a:ext uri="{FF2B5EF4-FFF2-40B4-BE49-F238E27FC236}">
                <a16:creationId xmlns:a16="http://schemas.microsoft.com/office/drawing/2014/main" id="{377918AB-CDB3-4519-AD9B-824506DFD95C}"/>
              </a:ext>
            </a:extLst>
          </p:cNvPr>
          <p:cNvSpPr>
            <a:spLocks noGrp="1"/>
          </p:cNvSpPr>
          <p:nvPr>
            <p:ph type="sldNum" sz="quarter" idx="12"/>
          </p:nvPr>
        </p:nvSpPr>
        <p:spPr/>
        <p:txBody>
          <a:bodyPr/>
          <a:lstStyle/>
          <a:p>
            <a:fld id="{AF37DF20-EDB0-4B2C-BB00-AEF0D14163FC}" type="slidenum">
              <a:rPr lang="de-DE" smtClean="0"/>
              <a:pPr/>
              <a:t>25</a:t>
            </a:fld>
            <a:endParaRPr lang="de-DE" dirty="0"/>
          </a:p>
        </p:txBody>
      </p:sp>
      <p:sp>
        <p:nvSpPr>
          <p:cNvPr id="7" name="Oval 6">
            <a:extLst>
              <a:ext uri="{FF2B5EF4-FFF2-40B4-BE49-F238E27FC236}">
                <a16:creationId xmlns:a16="http://schemas.microsoft.com/office/drawing/2014/main" id="{4FFBAEF4-3E3C-4F7C-9185-31F925E1A222}"/>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Wiederholung</a:t>
            </a:r>
          </a:p>
        </p:txBody>
      </p:sp>
      <p:sp>
        <p:nvSpPr>
          <p:cNvPr id="8" name="Fußzeilenplatzhalter 7">
            <a:extLst>
              <a:ext uri="{FF2B5EF4-FFF2-40B4-BE49-F238E27FC236}">
                <a16:creationId xmlns:a16="http://schemas.microsoft.com/office/drawing/2014/main" id="{55DEBD35-9D26-4538-8A03-2B3BC6B3CB3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539837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6">
            <a:extLst>
              <a:ext uri="{FF2B5EF4-FFF2-40B4-BE49-F238E27FC236}">
                <a16:creationId xmlns:a16="http://schemas.microsoft.com/office/drawing/2014/main" id="{3C7597AC-AC46-440B-9F0C-8E914903F317}"/>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flipH="1">
            <a:off x="0" y="0"/>
            <a:ext cx="9144000" cy="6858000"/>
          </a:xfrm>
        </p:spPr>
      </p:pic>
      <p:sp>
        <p:nvSpPr>
          <p:cNvPr id="3" name="Titel 2">
            <a:extLst>
              <a:ext uri="{FF2B5EF4-FFF2-40B4-BE49-F238E27FC236}">
                <a16:creationId xmlns:a16="http://schemas.microsoft.com/office/drawing/2014/main" id="{DB448C84-299B-49EC-971C-509876F9AE37}"/>
              </a:ext>
            </a:extLst>
          </p:cNvPr>
          <p:cNvSpPr>
            <a:spLocks noGrp="1"/>
          </p:cNvSpPr>
          <p:nvPr>
            <p:ph type="ctrTitle"/>
          </p:nvPr>
        </p:nvSpPr>
        <p:spPr/>
        <p:txBody>
          <a:bodyPr/>
          <a:lstStyle/>
          <a:p>
            <a:r>
              <a:rPr lang="de-DE" dirty="0"/>
              <a:t>Anbau</a:t>
            </a:r>
          </a:p>
        </p:txBody>
      </p:sp>
      <p:sp>
        <p:nvSpPr>
          <p:cNvPr id="4" name="Untertitel 3">
            <a:extLst>
              <a:ext uri="{FF2B5EF4-FFF2-40B4-BE49-F238E27FC236}">
                <a16:creationId xmlns:a16="http://schemas.microsoft.com/office/drawing/2014/main" id="{FAE72334-F019-45A3-9834-9395985FAC94}"/>
              </a:ext>
            </a:extLst>
          </p:cNvPr>
          <p:cNvSpPr>
            <a:spLocks noGrp="1"/>
          </p:cNvSpPr>
          <p:nvPr>
            <p:ph type="subTitle" idx="1"/>
          </p:nvPr>
        </p:nvSpPr>
        <p:spPr>
          <a:xfrm>
            <a:off x="4572000" y="4005064"/>
            <a:ext cx="4032250" cy="2088232"/>
          </a:xfrm>
        </p:spPr>
        <p:txBody>
          <a:bodyPr/>
          <a:lstStyle/>
          <a:p>
            <a:r>
              <a:rPr lang="de-DE" dirty="0"/>
              <a:t>Fruchtfolge</a:t>
            </a:r>
          </a:p>
          <a:p>
            <a:r>
              <a:rPr lang="de-DE" dirty="0"/>
              <a:t>Bodenbearbeitung &amp; Saatbettbereitung</a:t>
            </a:r>
          </a:p>
          <a:p>
            <a:r>
              <a:rPr lang="de-DE" dirty="0"/>
              <a:t>Sortenwahl, Saatstärke, Saatzeitpunkt &amp; Saattiefe</a:t>
            </a:r>
          </a:p>
          <a:p>
            <a:r>
              <a:rPr lang="de-DE" dirty="0"/>
              <a:t>Standortansprüche der Kulturen</a:t>
            </a:r>
          </a:p>
        </p:txBody>
      </p:sp>
      <p:sp>
        <p:nvSpPr>
          <p:cNvPr id="7" name="Foliennummernplatzhalter 6">
            <a:extLst>
              <a:ext uri="{FF2B5EF4-FFF2-40B4-BE49-F238E27FC236}">
                <a16:creationId xmlns:a16="http://schemas.microsoft.com/office/drawing/2014/main" id="{6488F123-1218-41F1-BF61-21C7A2462ACF}"/>
              </a:ext>
            </a:extLst>
          </p:cNvPr>
          <p:cNvSpPr>
            <a:spLocks noGrp="1"/>
          </p:cNvSpPr>
          <p:nvPr>
            <p:ph type="sldNum" sz="quarter" idx="12"/>
          </p:nvPr>
        </p:nvSpPr>
        <p:spPr/>
        <p:txBody>
          <a:bodyPr/>
          <a:lstStyle/>
          <a:p>
            <a:fld id="{AF37DF20-EDB0-4B2C-BB00-AEF0D14163FC}" type="slidenum">
              <a:rPr lang="de-DE" smtClean="0"/>
              <a:pPr/>
              <a:t>26</a:t>
            </a:fld>
            <a:endParaRPr lang="de-DE" dirty="0"/>
          </a:p>
        </p:txBody>
      </p:sp>
    </p:spTree>
    <p:extLst>
      <p:ext uri="{BB962C8B-B14F-4D97-AF65-F5344CB8AC3E}">
        <p14:creationId xmlns:p14="http://schemas.microsoft.com/office/powerpoint/2010/main" val="2389663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A315A-9A02-4A1C-B8BD-910DDD4EA6BC}"/>
              </a:ext>
            </a:extLst>
          </p:cNvPr>
          <p:cNvSpPr>
            <a:spLocks noGrp="1"/>
          </p:cNvSpPr>
          <p:nvPr>
            <p:ph type="title"/>
          </p:nvPr>
        </p:nvSpPr>
        <p:spPr/>
        <p:txBody>
          <a:bodyPr/>
          <a:lstStyle/>
          <a:p>
            <a:r>
              <a:rPr lang="de-DE" dirty="0"/>
              <a:t>Welche Vorfrucht für Getreide?</a:t>
            </a:r>
          </a:p>
        </p:txBody>
      </p:sp>
      <p:sp>
        <p:nvSpPr>
          <p:cNvPr id="4" name="Datumsplatzhalter 3">
            <a:extLst>
              <a:ext uri="{FF2B5EF4-FFF2-40B4-BE49-F238E27FC236}">
                <a16:creationId xmlns:a16="http://schemas.microsoft.com/office/drawing/2014/main" id="{3206F942-C673-497C-B04A-499368B4F119}"/>
              </a:ext>
            </a:extLst>
          </p:cNvPr>
          <p:cNvSpPr>
            <a:spLocks noGrp="1"/>
          </p:cNvSpPr>
          <p:nvPr>
            <p:ph type="dt" sz="half" idx="10"/>
          </p:nvPr>
        </p:nvSpPr>
        <p:spPr/>
        <p:txBody>
          <a:bodyPr/>
          <a:lstStyle/>
          <a:p>
            <a:fld id="{1C7488DF-2BAF-496C-918B-25C0224E1218}" type="datetime1">
              <a:rPr lang="de-DE" smtClean="0"/>
              <a:t>13.01.2022</a:t>
            </a:fld>
            <a:endParaRPr lang="de-DE" dirty="0"/>
          </a:p>
        </p:txBody>
      </p:sp>
      <p:sp>
        <p:nvSpPr>
          <p:cNvPr id="6" name="Foliennummernplatzhalter 5">
            <a:extLst>
              <a:ext uri="{FF2B5EF4-FFF2-40B4-BE49-F238E27FC236}">
                <a16:creationId xmlns:a16="http://schemas.microsoft.com/office/drawing/2014/main" id="{4802C129-4380-4D41-8149-2A65FD60D898}"/>
              </a:ext>
            </a:extLst>
          </p:cNvPr>
          <p:cNvSpPr>
            <a:spLocks noGrp="1"/>
          </p:cNvSpPr>
          <p:nvPr>
            <p:ph type="sldNum" sz="quarter" idx="12"/>
          </p:nvPr>
        </p:nvSpPr>
        <p:spPr/>
        <p:txBody>
          <a:bodyPr/>
          <a:lstStyle/>
          <a:p>
            <a:fld id="{AF37DF20-EDB0-4B2C-BB00-AEF0D14163FC}" type="slidenum">
              <a:rPr lang="de-DE" smtClean="0"/>
              <a:pPr/>
              <a:t>27</a:t>
            </a:fld>
            <a:endParaRPr lang="de-DE" dirty="0"/>
          </a:p>
        </p:txBody>
      </p:sp>
      <p:pic>
        <p:nvPicPr>
          <p:cNvPr id="9" name="Grafik 8">
            <a:extLst>
              <a:ext uri="{FF2B5EF4-FFF2-40B4-BE49-F238E27FC236}">
                <a16:creationId xmlns:a16="http://schemas.microsoft.com/office/drawing/2014/main" id="{FC7F5C4A-DB8B-4379-A428-B064A2CFE5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graphicFrame>
        <p:nvGraphicFramePr>
          <p:cNvPr id="11" name="Tabelle 10">
            <a:extLst>
              <a:ext uri="{FF2B5EF4-FFF2-40B4-BE49-F238E27FC236}">
                <a16:creationId xmlns:a16="http://schemas.microsoft.com/office/drawing/2014/main" id="{DF132A83-BCA2-44F3-833B-B15497156BA0}"/>
              </a:ext>
            </a:extLst>
          </p:cNvPr>
          <p:cNvGraphicFramePr>
            <a:graphicFrameLocks noGrp="1"/>
          </p:cNvGraphicFramePr>
          <p:nvPr>
            <p:extLst>
              <p:ext uri="{D42A27DB-BD31-4B8C-83A1-F6EECF244321}">
                <p14:modId xmlns:p14="http://schemas.microsoft.com/office/powerpoint/2010/main" val="2446064305"/>
              </p:ext>
            </p:extLst>
          </p:nvPr>
        </p:nvGraphicFramePr>
        <p:xfrm>
          <a:off x="539750" y="1412875"/>
          <a:ext cx="8064499" cy="2843238"/>
        </p:xfrm>
        <a:graphic>
          <a:graphicData uri="http://schemas.openxmlformats.org/drawingml/2006/table">
            <a:tbl>
              <a:tblPr>
                <a:tableStyleId>{5C22544A-7EE6-4342-B048-85BDC9FD1C3A}</a:tableStyleId>
              </a:tblPr>
              <a:tblGrid>
                <a:gridCol w="2243814">
                  <a:extLst>
                    <a:ext uri="{9D8B030D-6E8A-4147-A177-3AD203B41FA5}">
                      <a16:colId xmlns:a16="http://schemas.microsoft.com/office/drawing/2014/main" val="3407467618"/>
                    </a:ext>
                  </a:extLst>
                </a:gridCol>
                <a:gridCol w="447745">
                  <a:extLst>
                    <a:ext uri="{9D8B030D-6E8A-4147-A177-3AD203B41FA5}">
                      <a16:colId xmlns:a16="http://schemas.microsoft.com/office/drawing/2014/main" val="3292606653"/>
                    </a:ext>
                  </a:extLst>
                </a:gridCol>
                <a:gridCol w="447745">
                  <a:extLst>
                    <a:ext uri="{9D8B030D-6E8A-4147-A177-3AD203B41FA5}">
                      <a16:colId xmlns:a16="http://schemas.microsoft.com/office/drawing/2014/main" val="2047372390"/>
                    </a:ext>
                  </a:extLst>
                </a:gridCol>
                <a:gridCol w="447745">
                  <a:extLst>
                    <a:ext uri="{9D8B030D-6E8A-4147-A177-3AD203B41FA5}">
                      <a16:colId xmlns:a16="http://schemas.microsoft.com/office/drawing/2014/main" val="2261616169"/>
                    </a:ext>
                  </a:extLst>
                </a:gridCol>
                <a:gridCol w="447745">
                  <a:extLst>
                    <a:ext uri="{9D8B030D-6E8A-4147-A177-3AD203B41FA5}">
                      <a16:colId xmlns:a16="http://schemas.microsoft.com/office/drawing/2014/main" val="1758973952"/>
                    </a:ext>
                  </a:extLst>
                </a:gridCol>
                <a:gridCol w="447745">
                  <a:extLst>
                    <a:ext uri="{9D8B030D-6E8A-4147-A177-3AD203B41FA5}">
                      <a16:colId xmlns:a16="http://schemas.microsoft.com/office/drawing/2014/main" val="2081978605"/>
                    </a:ext>
                  </a:extLst>
                </a:gridCol>
                <a:gridCol w="447745">
                  <a:extLst>
                    <a:ext uri="{9D8B030D-6E8A-4147-A177-3AD203B41FA5}">
                      <a16:colId xmlns:a16="http://schemas.microsoft.com/office/drawing/2014/main" val="2712261974"/>
                    </a:ext>
                  </a:extLst>
                </a:gridCol>
                <a:gridCol w="447745">
                  <a:extLst>
                    <a:ext uri="{9D8B030D-6E8A-4147-A177-3AD203B41FA5}">
                      <a16:colId xmlns:a16="http://schemas.microsoft.com/office/drawing/2014/main" val="98354327"/>
                    </a:ext>
                  </a:extLst>
                </a:gridCol>
                <a:gridCol w="447745">
                  <a:extLst>
                    <a:ext uri="{9D8B030D-6E8A-4147-A177-3AD203B41FA5}">
                      <a16:colId xmlns:a16="http://schemas.microsoft.com/office/drawing/2014/main" val="645316268"/>
                    </a:ext>
                  </a:extLst>
                </a:gridCol>
                <a:gridCol w="447745">
                  <a:extLst>
                    <a:ext uri="{9D8B030D-6E8A-4147-A177-3AD203B41FA5}">
                      <a16:colId xmlns:a16="http://schemas.microsoft.com/office/drawing/2014/main" val="3630672805"/>
                    </a:ext>
                  </a:extLst>
                </a:gridCol>
                <a:gridCol w="447745">
                  <a:extLst>
                    <a:ext uri="{9D8B030D-6E8A-4147-A177-3AD203B41FA5}">
                      <a16:colId xmlns:a16="http://schemas.microsoft.com/office/drawing/2014/main" val="2853014386"/>
                    </a:ext>
                  </a:extLst>
                </a:gridCol>
                <a:gridCol w="447745">
                  <a:extLst>
                    <a:ext uri="{9D8B030D-6E8A-4147-A177-3AD203B41FA5}">
                      <a16:colId xmlns:a16="http://schemas.microsoft.com/office/drawing/2014/main" val="1001922972"/>
                    </a:ext>
                  </a:extLst>
                </a:gridCol>
                <a:gridCol w="447745">
                  <a:extLst>
                    <a:ext uri="{9D8B030D-6E8A-4147-A177-3AD203B41FA5}">
                      <a16:colId xmlns:a16="http://schemas.microsoft.com/office/drawing/2014/main" val="1328824624"/>
                    </a:ext>
                  </a:extLst>
                </a:gridCol>
                <a:gridCol w="447745">
                  <a:extLst>
                    <a:ext uri="{9D8B030D-6E8A-4147-A177-3AD203B41FA5}">
                      <a16:colId xmlns:a16="http://schemas.microsoft.com/office/drawing/2014/main" val="1867632327"/>
                    </a:ext>
                  </a:extLst>
                </a:gridCol>
              </a:tblGrid>
              <a:tr h="1707858">
                <a:tc>
                  <a:txBody>
                    <a:bodyPr/>
                    <a:lstStyle/>
                    <a:p>
                      <a:pPr algn="ctr" fontAlgn="b"/>
                      <a:endParaRPr lang="de-DE" sz="1400" b="0" i="0" u="none" strike="noStrike" dirty="0">
                        <a:solidFill>
                          <a:schemeClr val="bg1"/>
                        </a:solidFill>
                        <a:effectLst/>
                        <a:latin typeface="Arial" panose="020B0604020202020204" pitchFamily="34" charset="0"/>
                      </a:endParaRPr>
                    </a:p>
                  </a:txBody>
                  <a:tcPr marL="9525" marR="9525" marT="9525" marB="0" anchor="b">
                    <a:solidFill>
                      <a:srgbClr val="96825F"/>
                    </a:solidFill>
                  </a:tcPr>
                </a:tc>
                <a:tc>
                  <a:txBody>
                    <a:bodyPr/>
                    <a:lstStyle/>
                    <a:p>
                      <a:pPr algn="ctr" rtl="0" fontAlgn="ctr"/>
                      <a:r>
                        <a:rPr lang="de-DE" sz="1400" u="none" strike="noStrike" dirty="0">
                          <a:solidFill>
                            <a:schemeClr val="bg1"/>
                          </a:solidFill>
                          <a:effectLst/>
                        </a:rPr>
                        <a:t>Winterweizen</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Sommerweizen</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Wintergerste</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Sommergerste</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Winterroggen</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Triticale</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Hafer</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Silomais</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CCM-Körnermais</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Ackerbohnen/ Erbse</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Spätkartoffeln</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Winterraps</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tc>
                  <a:txBody>
                    <a:bodyPr/>
                    <a:lstStyle/>
                    <a:p>
                      <a:pPr algn="ctr" rtl="0" fontAlgn="ctr"/>
                      <a:r>
                        <a:rPr lang="de-DE" sz="1400" u="none" strike="noStrike" dirty="0">
                          <a:solidFill>
                            <a:schemeClr val="bg1"/>
                          </a:solidFill>
                          <a:effectLst/>
                        </a:rPr>
                        <a:t>Zuckerrübe</a:t>
                      </a:r>
                      <a:endParaRPr lang="de-DE" sz="1400" b="1" i="0" u="none" strike="noStrike" dirty="0">
                        <a:solidFill>
                          <a:schemeClr val="bg1"/>
                        </a:solidFill>
                        <a:effectLst/>
                        <a:latin typeface="Arial" panose="020B0604020202020204" pitchFamily="34" charset="0"/>
                      </a:endParaRPr>
                    </a:p>
                  </a:txBody>
                  <a:tcPr marL="9525" marR="9525" marT="9525" marB="0" vert="vert270" anchor="ctr">
                    <a:solidFill>
                      <a:srgbClr val="96825F"/>
                    </a:solidFill>
                  </a:tcPr>
                </a:tc>
                <a:extLst>
                  <a:ext uri="{0D108BD9-81ED-4DB2-BD59-A6C34878D82A}">
                    <a16:rowId xmlns:a16="http://schemas.microsoft.com/office/drawing/2014/main" val="1784815929"/>
                  </a:ext>
                </a:extLst>
              </a:tr>
              <a:tr h="279061">
                <a:tc>
                  <a:txBody>
                    <a:bodyPr/>
                    <a:lstStyle/>
                    <a:p>
                      <a:pPr algn="l" fontAlgn="b"/>
                      <a:r>
                        <a:rPr lang="de-DE" sz="1400" u="none" strike="noStrike" dirty="0">
                          <a:effectLst/>
                        </a:rPr>
                        <a:t>Winterweizen</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EBEADC"/>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extLst>
                  <a:ext uri="{0D108BD9-81ED-4DB2-BD59-A6C34878D82A}">
                    <a16:rowId xmlns:a16="http://schemas.microsoft.com/office/drawing/2014/main" val="3260230268"/>
                  </a:ext>
                </a:extLst>
              </a:tr>
              <a:tr h="267899">
                <a:tc>
                  <a:txBody>
                    <a:bodyPr/>
                    <a:lstStyle/>
                    <a:p>
                      <a:pPr algn="l" fontAlgn="b"/>
                      <a:r>
                        <a:rPr lang="de-DE" sz="1400" u="none" strike="noStrike" dirty="0">
                          <a:effectLst/>
                        </a:rPr>
                        <a:t>Wintergerste</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extLst>
                  <a:ext uri="{0D108BD9-81ED-4DB2-BD59-A6C34878D82A}">
                    <a16:rowId xmlns:a16="http://schemas.microsoft.com/office/drawing/2014/main" val="3791895455"/>
                  </a:ext>
                </a:extLst>
              </a:tr>
              <a:tr h="267899">
                <a:tc>
                  <a:txBody>
                    <a:bodyPr/>
                    <a:lstStyle/>
                    <a:p>
                      <a:pPr algn="l" fontAlgn="b"/>
                      <a:r>
                        <a:rPr lang="de-DE" sz="1400" u="none" strike="noStrike" dirty="0">
                          <a:effectLst/>
                        </a:rPr>
                        <a:t>Winterroggen</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chemeClr val="accent6">
                        <a:lumMod val="40000"/>
                        <a:lumOff val="60000"/>
                      </a:schemeClr>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ctr" fontAlgn="ctr"/>
                      <a:r>
                        <a:rPr lang="de-DE" sz="1800" u="none" strike="noStrike" dirty="0">
                          <a:effectLst/>
                        </a:rPr>
                        <a:t>-</a:t>
                      </a:r>
                      <a:endParaRPr lang="de-DE" sz="18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extLst>
                  <a:ext uri="{0D108BD9-81ED-4DB2-BD59-A6C34878D82A}">
                    <a16:rowId xmlns:a16="http://schemas.microsoft.com/office/drawing/2014/main" val="1478059993"/>
                  </a:ext>
                </a:extLst>
              </a:tr>
              <a:tr h="267899">
                <a:tc>
                  <a:txBody>
                    <a:bodyPr/>
                    <a:lstStyle/>
                    <a:p>
                      <a:pPr algn="l" fontAlgn="b"/>
                      <a:r>
                        <a:rPr lang="de-DE" sz="1400" b="0" i="0" u="none" strike="noStrike" dirty="0">
                          <a:solidFill>
                            <a:srgbClr val="000000"/>
                          </a:solidFill>
                          <a:effectLst/>
                          <a:latin typeface="Arial" panose="020B0604020202020204" pitchFamily="34" charset="0"/>
                        </a:rPr>
                        <a:t>Triticale</a:t>
                      </a:r>
                    </a:p>
                  </a:txBody>
                  <a:tcPr marL="9525" marR="9525" marT="9525" marB="0" anchor="b">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o</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tc>
                  <a:txBody>
                    <a:bodyPr/>
                    <a:lstStyle/>
                    <a:p>
                      <a:pPr algn="ctr" fontAlgn="ctr"/>
                      <a:r>
                        <a:rPr lang="de-DE" sz="1800" b="0" i="0" u="none" strike="noStrike" dirty="0">
                          <a:solidFill>
                            <a:srgbClr val="000000"/>
                          </a:solidFill>
                          <a:effectLst/>
                          <a:latin typeface="Arial" panose="020B0604020202020204" pitchFamily="34" charset="0"/>
                        </a:rPr>
                        <a:t>-</a:t>
                      </a:r>
                    </a:p>
                  </a:txBody>
                  <a:tcPr marL="9525" marR="9525" marT="9525" marB="0" anchor="ctr">
                    <a:solidFill>
                      <a:srgbClr val="F4F3EE"/>
                    </a:solidFill>
                  </a:tcPr>
                </a:tc>
                <a:extLst>
                  <a:ext uri="{0D108BD9-81ED-4DB2-BD59-A6C34878D82A}">
                    <a16:rowId xmlns:a16="http://schemas.microsoft.com/office/drawing/2014/main" val="465389999"/>
                  </a:ext>
                </a:extLst>
              </a:tr>
            </a:tbl>
          </a:graphicData>
        </a:graphic>
      </p:graphicFrame>
      <p:sp>
        <p:nvSpPr>
          <p:cNvPr id="17" name="Textfeld 16">
            <a:extLst>
              <a:ext uri="{FF2B5EF4-FFF2-40B4-BE49-F238E27FC236}">
                <a16:creationId xmlns:a16="http://schemas.microsoft.com/office/drawing/2014/main" id="{E29F0C4E-9FD2-4B2E-B821-84FFE33848A7}"/>
              </a:ext>
            </a:extLst>
          </p:cNvPr>
          <p:cNvSpPr txBox="1"/>
          <p:nvPr/>
        </p:nvSpPr>
        <p:spPr>
          <a:xfrm>
            <a:off x="6444208" y="6294512"/>
            <a:ext cx="2448074" cy="230832"/>
          </a:xfrm>
          <a:prstGeom prst="rect">
            <a:avLst/>
          </a:prstGeom>
          <a:noFill/>
        </p:spPr>
        <p:txBody>
          <a:bodyPr wrap="square" rtlCol="0">
            <a:spAutoFit/>
          </a:bodyPr>
          <a:lstStyle/>
          <a:p>
            <a:r>
              <a:rPr lang="de-DE" sz="900" dirty="0"/>
              <a:t>(KWS LOCHOW nach LWK NRW, 2015)</a:t>
            </a:r>
          </a:p>
        </p:txBody>
      </p:sp>
      <p:sp>
        <p:nvSpPr>
          <p:cNvPr id="8" name="Textfeld 7">
            <a:extLst>
              <a:ext uri="{FF2B5EF4-FFF2-40B4-BE49-F238E27FC236}">
                <a16:creationId xmlns:a16="http://schemas.microsoft.com/office/drawing/2014/main" id="{88D3D61C-6E0F-4207-86C5-F6B231764A0D}"/>
              </a:ext>
            </a:extLst>
          </p:cNvPr>
          <p:cNvSpPr txBox="1"/>
          <p:nvPr/>
        </p:nvSpPr>
        <p:spPr>
          <a:xfrm>
            <a:off x="556890" y="4355812"/>
            <a:ext cx="8228334" cy="369332"/>
          </a:xfrm>
          <a:prstGeom prst="rect">
            <a:avLst/>
          </a:prstGeom>
          <a:noFill/>
        </p:spPr>
        <p:txBody>
          <a:bodyPr wrap="square" rtlCol="0">
            <a:spAutoFit/>
          </a:bodyPr>
          <a:lstStyle/>
          <a:p>
            <a:r>
              <a:rPr lang="de-DE" b="1" dirty="0"/>
              <a:t>+</a:t>
            </a:r>
            <a:r>
              <a:rPr lang="de-DE" dirty="0"/>
              <a:t> </a:t>
            </a:r>
            <a:r>
              <a:rPr lang="de-DE" sz="1400" dirty="0"/>
              <a:t>günstige Vorfrucht </a:t>
            </a:r>
            <a:r>
              <a:rPr lang="de-DE" dirty="0"/>
              <a:t>	 </a:t>
            </a:r>
            <a:r>
              <a:rPr lang="de-DE" b="1" dirty="0"/>
              <a:t>** </a:t>
            </a:r>
            <a:r>
              <a:rPr lang="de-DE" sz="1400" dirty="0"/>
              <a:t>Luxusfolge</a:t>
            </a:r>
            <a:r>
              <a:rPr lang="de-DE" dirty="0"/>
              <a:t>   </a:t>
            </a:r>
            <a:r>
              <a:rPr lang="de-DE" b="1" dirty="0"/>
              <a:t>o</a:t>
            </a:r>
            <a:r>
              <a:rPr lang="de-DE" dirty="0"/>
              <a:t> </a:t>
            </a:r>
            <a:r>
              <a:rPr lang="de-DE" sz="1400" dirty="0"/>
              <a:t>mit Einschränkungen möglich     </a:t>
            </a:r>
            <a:r>
              <a:rPr lang="de-DE" b="1" dirty="0"/>
              <a:t>-</a:t>
            </a:r>
            <a:r>
              <a:rPr lang="de-DE" dirty="0"/>
              <a:t> </a:t>
            </a:r>
            <a:r>
              <a:rPr lang="de-DE" sz="1400" dirty="0"/>
              <a:t>ungünstige Vorfrucht</a:t>
            </a:r>
            <a:endParaRPr lang="de-DE" dirty="0">
              <a:solidFill>
                <a:srgbClr val="000000"/>
              </a:solidFill>
              <a:latin typeface="Arial" panose="020B0604020202020204" pitchFamily="34" charset="0"/>
            </a:endParaRPr>
          </a:p>
        </p:txBody>
      </p:sp>
      <p:sp>
        <p:nvSpPr>
          <p:cNvPr id="10" name="Textfeld 9">
            <a:extLst>
              <a:ext uri="{FF2B5EF4-FFF2-40B4-BE49-F238E27FC236}">
                <a16:creationId xmlns:a16="http://schemas.microsoft.com/office/drawing/2014/main" id="{923691AF-D656-4F68-AFB2-F36A05AA5D3F}"/>
              </a:ext>
            </a:extLst>
          </p:cNvPr>
          <p:cNvSpPr txBox="1"/>
          <p:nvPr/>
        </p:nvSpPr>
        <p:spPr>
          <a:xfrm>
            <a:off x="1584239" y="1706568"/>
            <a:ext cx="1584176" cy="369332"/>
          </a:xfrm>
          <a:prstGeom prst="rect">
            <a:avLst/>
          </a:prstGeom>
          <a:noFill/>
        </p:spPr>
        <p:txBody>
          <a:bodyPr wrap="square" rtlCol="0">
            <a:spAutoFit/>
          </a:bodyPr>
          <a:lstStyle/>
          <a:p>
            <a:r>
              <a:rPr lang="de-DE" dirty="0">
                <a:solidFill>
                  <a:schemeClr val="bg1"/>
                </a:solidFill>
              </a:rPr>
              <a:t>Vorfrucht</a:t>
            </a:r>
          </a:p>
        </p:txBody>
      </p:sp>
      <p:sp>
        <p:nvSpPr>
          <p:cNvPr id="23" name="Textfeld 22">
            <a:extLst>
              <a:ext uri="{FF2B5EF4-FFF2-40B4-BE49-F238E27FC236}">
                <a16:creationId xmlns:a16="http://schemas.microsoft.com/office/drawing/2014/main" id="{C2ED21F7-2455-4FAE-AA65-EA3E10564989}"/>
              </a:ext>
            </a:extLst>
          </p:cNvPr>
          <p:cNvSpPr txBox="1"/>
          <p:nvPr/>
        </p:nvSpPr>
        <p:spPr>
          <a:xfrm>
            <a:off x="701669" y="2451748"/>
            <a:ext cx="1584176" cy="369332"/>
          </a:xfrm>
          <a:prstGeom prst="rect">
            <a:avLst/>
          </a:prstGeom>
          <a:noFill/>
        </p:spPr>
        <p:txBody>
          <a:bodyPr wrap="square" rtlCol="0">
            <a:spAutoFit/>
          </a:bodyPr>
          <a:lstStyle/>
          <a:p>
            <a:r>
              <a:rPr lang="de-DE" dirty="0">
                <a:solidFill>
                  <a:schemeClr val="bg1"/>
                </a:solidFill>
              </a:rPr>
              <a:t>Nachfrucht</a:t>
            </a:r>
          </a:p>
        </p:txBody>
      </p:sp>
      <p:cxnSp>
        <p:nvCxnSpPr>
          <p:cNvPr id="24" name="Gerader Verbinder 23">
            <a:extLst>
              <a:ext uri="{FF2B5EF4-FFF2-40B4-BE49-F238E27FC236}">
                <a16:creationId xmlns:a16="http://schemas.microsoft.com/office/drawing/2014/main" id="{0621BB2F-A5A0-4DEA-B685-F923F318DA1C}"/>
              </a:ext>
            </a:extLst>
          </p:cNvPr>
          <p:cNvCxnSpPr/>
          <p:nvPr/>
        </p:nvCxnSpPr>
        <p:spPr>
          <a:xfrm>
            <a:off x="556890" y="1412875"/>
            <a:ext cx="2214910" cy="1677522"/>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26" name="Textfeld 25">
            <a:extLst>
              <a:ext uri="{FF2B5EF4-FFF2-40B4-BE49-F238E27FC236}">
                <a16:creationId xmlns:a16="http://schemas.microsoft.com/office/drawing/2014/main" id="{79E356BB-BA10-4145-A54A-D897AEC2B5FE}"/>
              </a:ext>
            </a:extLst>
          </p:cNvPr>
          <p:cNvSpPr txBox="1"/>
          <p:nvPr/>
        </p:nvSpPr>
        <p:spPr>
          <a:xfrm>
            <a:off x="755575" y="4871591"/>
            <a:ext cx="7848674" cy="1015663"/>
          </a:xfrm>
          <a:prstGeom prst="rect">
            <a:avLst/>
          </a:prstGeom>
          <a:noFill/>
        </p:spPr>
        <p:txBody>
          <a:bodyPr wrap="square" rtlCol="0">
            <a:spAutoFit/>
          </a:bodyPr>
          <a:lstStyle/>
          <a:p>
            <a:pPr defTabSz="542925">
              <a:spcAft>
                <a:spcPts val="1200"/>
              </a:spcAft>
            </a:pPr>
            <a:r>
              <a:rPr lang="de-DE" dirty="0">
                <a:solidFill>
                  <a:schemeClr val="accent6">
                    <a:lumMod val="75000"/>
                  </a:schemeClr>
                </a:solidFill>
              </a:rPr>
              <a:t>	</a:t>
            </a:r>
            <a:r>
              <a:rPr lang="de-DE" sz="1600" dirty="0">
                <a:solidFill>
                  <a:schemeClr val="accent6">
                    <a:lumMod val="75000"/>
                  </a:schemeClr>
                </a:solidFill>
              </a:rPr>
              <a:t>nahezu alle Ackerkulturen sind als Vorfrucht für den Hybridroggen geeignet</a:t>
            </a:r>
          </a:p>
          <a:p>
            <a:pPr defTabSz="542925"/>
            <a:r>
              <a:rPr lang="de-DE" sz="1600" dirty="0">
                <a:solidFill>
                  <a:schemeClr val="accent6">
                    <a:lumMod val="75000"/>
                  </a:schemeClr>
                </a:solidFill>
              </a:rPr>
              <a:t>	in der Praxis häufig nach Getreide oder Silomais</a:t>
            </a:r>
          </a:p>
          <a:p>
            <a:pPr defTabSz="542925"/>
            <a:r>
              <a:rPr lang="de-DE" sz="1600" dirty="0"/>
              <a:t>	</a:t>
            </a:r>
            <a:endParaRPr lang="de-DE" sz="2000" dirty="0"/>
          </a:p>
        </p:txBody>
      </p:sp>
      <p:sp>
        <p:nvSpPr>
          <p:cNvPr id="27" name="Pfeil: nach rechts 26">
            <a:extLst>
              <a:ext uri="{FF2B5EF4-FFF2-40B4-BE49-F238E27FC236}">
                <a16:creationId xmlns:a16="http://schemas.microsoft.com/office/drawing/2014/main" id="{E7B5E5DE-C48E-4721-9665-8059515E29D2}"/>
              </a:ext>
            </a:extLst>
          </p:cNvPr>
          <p:cNvSpPr/>
          <p:nvPr/>
        </p:nvSpPr>
        <p:spPr>
          <a:xfrm>
            <a:off x="1052248" y="4998695"/>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28" name="Pfeil: nach rechts 27">
            <a:extLst>
              <a:ext uri="{FF2B5EF4-FFF2-40B4-BE49-F238E27FC236}">
                <a16:creationId xmlns:a16="http://schemas.microsoft.com/office/drawing/2014/main" id="{18B76CDC-D305-463F-AA74-728243202B93}"/>
              </a:ext>
            </a:extLst>
          </p:cNvPr>
          <p:cNvSpPr/>
          <p:nvPr/>
        </p:nvSpPr>
        <p:spPr>
          <a:xfrm>
            <a:off x="1052249" y="5400048"/>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6" name="Fußzeilenplatzhalter 7">
            <a:extLst>
              <a:ext uri="{FF2B5EF4-FFF2-40B4-BE49-F238E27FC236}">
                <a16:creationId xmlns:a16="http://schemas.microsoft.com/office/drawing/2014/main" id="{4740E81F-D761-4E51-A4F8-3DE4D4B9EF3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964247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FA1B3-94F9-4D86-997A-0DCAB9AC73CF}"/>
              </a:ext>
            </a:extLst>
          </p:cNvPr>
          <p:cNvSpPr>
            <a:spLocks noGrp="1"/>
          </p:cNvSpPr>
          <p:nvPr>
            <p:ph type="title"/>
          </p:nvPr>
        </p:nvSpPr>
        <p:spPr/>
        <p:txBody>
          <a:bodyPr/>
          <a:lstStyle/>
          <a:p>
            <a:r>
              <a:rPr lang="de-DE" dirty="0"/>
              <a:t>Bodenbearbeitung</a:t>
            </a:r>
          </a:p>
        </p:txBody>
      </p:sp>
      <p:sp>
        <p:nvSpPr>
          <p:cNvPr id="3" name="Inhaltsplatzhalter 2">
            <a:extLst>
              <a:ext uri="{FF2B5EF4-FFF2-40B4-BE49-F238E27FC236}">
                <a16:creationId xmlns:a16="http://schemas.microsoft.com/office/drawing/2014/main" id="{3689353D-60D1-48FE-B5BA-B8D0E13A9B46}"/>
              </a:ext>
            </a:extLst>
          </p:cNvPr>
          <p:cNvSpPr>
            <a:spLocks noGrp="1"/>
          </p:cNvSpPr>
          <p:nvPr>
            <p:ph idx="1"/>
          </p:nvPr>
        </p:nvSpPr>
        <p:spPr>
          <a:xfrm>
            <a:off x="539749" y="1412875"/>
            <a:ext cx="8064501" cy="1689453"/>
          </a:xfrm>
        </p:spPr>
        <p:txBody>
          <a:bodyPr/>
          <a:lstStyle/>
          <a:p>
            <a:pPr>
              <a:buClrTx/>
            </a:pPr>
            <a:r>
              <a:rPr lang="de-DE" dirty="0"/>
              <a:t>erwünschte Bodenstruktur für die Aussaat mit mechanischen Geräten</a:t>
            </a:r>
          </a:p>
          <a:p>
            <a:pPr>
              <a:buClrTx/>
            </a:pPr>
            <a:r>
              <a:rPr lang="de-DE" dirty="0"/>
              <a:t>Eingriffe in physikalische, chemische &amp; biologische Bodenstruktur</a:t>
            </a:r>
          </a:p>
          <a:p>
            <a:pPr lvl="1">
              <a:buClr>
                <a:schemeClr val="bg1">
                  <a:lumMod val="65000"/>
                </a:schemeClr>
              </a:buClr>
            </a:pPr>
            <a:r>
              <a:rPr lang="de-DE" sz="1600" dirty="0"/>
              <a:t>Bodenbearbeitung &amp; -intensität anpassen </a:t>
            </a:r>
          </a:p>
          <a:p>
            <a:pPr>
              <a:buClrTx/>
            </a:pPr>
            <a:r>
              <a:rPr lang="de-DE" dirty="0"/>
              <a:t>steigende Bedeutung aufgrund der Düngeverordnung &amp; dem Wegfall von Pflanzenschutzmitteln</a:t>
            </a:r>
          </a:p>
          <a:p>
            <a:endParaRPr lang="de-DE" dirty="0"/>
          </a:p>
          <a:p>
            <a:endParaRPr lang="de-DE" dirty="0"/>
          </a:p>
          <a:p>
            <a:endParaRPr lang="de-DE" dirty="0"/>
          </a:p>
          <a:p>
            <a:pPr marL="0" indent="0">
              <a:buNone/>
            </a:pPr>
            <a:endParaRPr lang="de-DE" dirty="0"/>
          </a:p>
          <a:p>
            <a:pPr marL="0" indent="0">
              <a:buNone/>
            </a:pPr>
            <a:endParaRPr lang="de-DE" dirty="0"/>
          </a:p>
          <a:p>
            <a:endParaRPr lang="de-DE" dirty="0"/>
          </a:p>
        </p:txBody>
      </p:sp>
      <p:sp>
        <p:nvSpPr>
          <p:cNvPr id="4" name="Datumsplatzhalter 3">
            <a:extLst>
              <a:ext uri="{FF2B5EF4-FFF2-40B4-BE49-F238E27FC236}">
                <a16:creationId xmlns:a16="http://schemas.microsoft.com/office/drawing/2014/main" id="{0C6F591B-7514-470B-B0ED-BC65ED09F5CB}"/>
              </a:ext>
            </a:extLst>
          </p:cNvPr>
          <p:cNvSpPr>
            <a:spLocks noGrp="1"/>
          </p:cNvSpPr>
          <p:nvPr>
            <p:ph type="dt" sz="half" idx="10"/>
          </p:nvPr>
        </p:nvSpPr>
        <p:spPr/>
        <p:txBody>
          <a:bodyPr/>
          <a:lstStyle/>
          <a:p>
            <a:fld id="{1A7D8D9F-68EA-406A-BF55-5ADD6B5583AE}" type="datetime1">
              <a:rPr lang="de-DE" smtClean="0"/>
              <a:t>13.01.2022</a:t>
            </a:fld>
            <a:endParaRPr lang="de-DE" dirty="0"/>
          </a:p>
        </p:txBody>
      </p:sp>
      <p:sp>
        <p:nvSpPr>
          <p:cNvPr id="6" name="Foliennummernplatzhalter 5">
            <a:extLst>
              <a:ext uri="{FF2B5EF4-FFF2-40B4-BE49-F238E27FC236}">
                <a16:creationId xmlns:a16="http://schemas.microsoft.com/office/drawing/2014/main" id="{1EC69702-1C59-4C8B-AD1E-A6C488C8D4C0}"/>
              </a:ext>
            </a:extLst>
          </p:cNvPr>
          <p:cNvSpPr>
            <a:spLocks noGrp="1"/>
          </p:cNvSpPr>
          <p:nvPr>
            <p:ph type="sldNum" sz="quarter" idx="12"/>
          </p:nvPr>
        </p:nvSpPr>
        <p:spPr/>
        <p:txBody>
          <a:bodyPr/>
          <a:lstStyle/>
          <a:p>
            <a:fld id="{AF37DF20-EDB0-4B2C-BB00-AEF0D14163FC}" type="slidenum">
              <a:rPr lang="de-DE" smtClean="0"/>
              <a:pPr/>
              <a:t>28</a:t>
            </a:fld>
            <a:endParaRPr lang="de-DE" dirty="0"/>
          </a:p>
        </p:txBody>
      </p:sp>
      <p:pic>
        <p:nvPicPr>
          <p:cNvPr id="7" name="Grafik 6">
            <a:extLst>
              <a:ext uri="{FF2B5EF4-FFF2-40B4-BE49-F238E27FC236}">
                <a16:creationId xmlns:a16="http://schemas.microsoft.com/office/drawing/2014/main" id="{D4A0C2E1-2C77-4D9C-9697-E6E9EF385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9" name="Rechteck 8">
            <a:extLst>
              <a:ext uri="{FF2B5EF4-FFF2-40B4-BE49-F238E27FC236}">
                <a16:creationId xmlns:a16="http://schemas.microsoft.com/office/drawing/2014/main" id="{9FCEECAE-100B-47EC-9867-D080DA5FAF79}"/>
              </a:ext>
            </a:extLst>
          </p:cNvPr>
          <p:cNvSpPr/>
          <p:nvPr/>
        </p:nvSpPr>
        <p:spPr>
          <a:xfrm>
            <a:off x="467841" y="4941168"/>
            <a:ext cx="2663999"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algn="ctr">
              <a:spcAft>
                <a:spcPts val="400"/>
              </a:spcAft>
              <a:buSzPct val="100000"/>
            </a:pPr>
            <a:r>
              <a:rPr lang="de-DE" dirty="0">
                <a:solidFill>
                  <a:schemeClr val="accent6">
                    <a:lumMod val="75000"/>
                  </a:schemeClr>
                </a:solidFill>
              </a:rPr>
              <a:t>Stoppelbearbeitung</a:t>
            </a:r>
          </a:p>
          <a:p>
            <a:pPr marL="285750" indent="-198438">
              <a:spcAft>
                <a:spcPts val="400"/>
              </a:spcAft>
              <a:buSzPct val="100000"/>
              <a:buFont typeface="Wingdings" panose="05000000000000000000" pitchFamily="2" charset="2"/>
              <a:buChar char="§"/>
            </a:pPr>
            <a:r>
              <a:rPr lang="de-DE" sz="1400" dirty="0">
                <a:solidFill>
                  <a:schemeClr val="tx1"/>
                </a:solidFill>
              </a:rPr>
              <a:t>Keimung von Ausfallsamen &amp; Unkräutern anregen</a:t>
            </a:r>
          </a:p>
          <a:p>
            <a:pPr marL="285750" indent="-198438">
              <a:spcAft>
                <a:spcPts val="400"/>
              </a:spcAft>
              <a:buSzPct val="100000"/>
              <a:buFont typeface="Wingdings" panose="05000000000000000000" pitchFamily="2" charset="2"/>
              <a:buChar char="§"/>
            </a:pPr>
            <a:r>
              <a:rPr lang="de-DE" sz="1400" dirty="0">
                <a:solidFill>
                  <a:schemeClr val="tx1"/>
                </a:solidFill>
              </a:rPr>
              <a:t>Kapillarität brechen</a:t>
            </a:r>
          </a:p>
          <a:p>
            <a:pPr marL="285750" indent="-198438">
              <a:spcAft>
                <a:spcPts val="400"/>
              </a:spcAft>
              <a:buSzPct val="100000"/>
              <a:buFont typeface="Wingdings" panose="05000000000000000000" pitchFamily="2" charset="2"/>
              <a:buChar char="§"/>
            </a:pPr>
            <a:r>
              <a:rPr lang="de-DE" sz="1400" dirty="0">
                <a:solidFill>
                  <a:schemeClr val="tx1"/>
                </a:solidFill>
              </a:rPr>
              <a:t>gleichmäßige Einarbeitung der Erntereste</a:t>
            </a:r>
          </a:p>
          <a:p>
            <a:pPr algn="l">
              <a:spcAft>
                <a:spcPts val="400"/>
              </a:spcAft>
              <a:buSzPct val="100000"/>
            </a:pPr>
            <a:endParaRPr lang="de-DE" dirty="0" err="1"/>
          </a:p>
        </p:txBody>
      </p:sp>
      <p:sp>
        <p:nvSpPr>
          <p:cNvPr id="10" name="Rechteck 9">
            <a:extLst>
              <a:ext uri="{FF2B5EF4-FFF2-40B4-BE49-F238E27FC236}">
                <a16:creationId xmlns:a16="http://schemas.microsoft.com/office/drawing/2014/main" id="{0619E923-56B2-4611-A7EA-314A23FCBA99}"/>
              </a:ext>
            </a:extLst>
          </p:cNvPr>
          <p:cNvSpPr/>
          <p:nvPr/>
        </p:nvSpPr>
        <p:spPr>
          <a:xfrm>
            <a:off x="3275955" y="4941168"/>
            <a:ext cx="2664197" cy="144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400"/>
              </a:spcAft>
              <a:buSzPct val="100000"/>
            </a:pPr>
            <a:r>
              <a:rPr lang="de-DE" dirty="0">
                <a:solidFill>
                  <a:schemeClr val="accent6">
                    <a:lumMod val="75000"/>
                  </a:schemeClr>
                </a:solidFill>
              </a:rPr>
              <a:t>Grundbodenbearbeitung</a:t>
            </a:r>
          </a:p>
          <a:p>
            <a:pPr marL="285750" indent="-285750">
              <a:spcAft>
                <a:spcPts val="400"/>
              </a:spcAft>
              <a:buSzPct val="100000"/>
              <a:buFont typeface="Wingdings" panose="05000000000000000000" pitchFamily="2" charset="2"/>
              <a:buChar char="§"/>
            </a:pPr>
            <a:r>
              <a:rPr lang="de-DE" sz="1400" dirty="0">
                <a:solidFill>
                  <a:schemeClr val="tx1"/>
                </a:solidFill>
              </a:rPr>
              <a:t>Lockerung des Bodens</a:t>
            </a:r>
          </a:p>
          <a:p>
            <a:pPr marL="285750" indent="-285750">
              <a:spcAft>
                <a:spcPts val="400"/>
              </a:spcAft>
              <a:buSzPct val="100000"/>
              <a:buFont typeface="Wingdings" panose="05000000000000000000" pitchFamily="2" charset="2"/>
              <a:buChar char="§"/>
            </a:pPr>
            <a:r>
              <a:rPr lang="de-DE" sz="1400" dirty="0">
                <a:solidFill>
                  <a:schemeClr val="tx1"/>
                </a:solidFill>
              </a:rPr>
              <a:t>ermöglicht ungestörtes Wurzelwachstum der Folgekultur</a:t>
            </a:r>
          </a:p>
          <a:p>
            <a:pPr algn="l">
              <a:spcAft>
                <a:spcPts val="400"/>
              </a:spcAft>
              <a:buSzPct val="100000"/>
            </a:pPr>
            <a:endParaRPr lang="de-DE" dirty="0" err="1"/>
          </a:p>
        </p:txBody>
      </p:sp>
      <p:sp>
        <p:nvSpPr>
          <p:cNvPr id="11" name="Rechteck 10">
            <a:extLst>
              <a:ext uri="{FF2B5EF4-FFF2-40B4-BE49-F238E27FC236}">
                <a16:creationId xmlns:a16="http://schemas.microsoft.com/office/drawing/2014/main" id="{3D50E353-7261-4C47-A4EE-4415BF6549A0}"/>
              </a:ext>
            </a:extLst>
          </p:cNvPr>
          <p:cNvSpPr/>
          <p:nvPr/>
        </p:nvSpPr>
        <p:spPr>
          <a:xfrm>
            <a:off x="6156374" y="4941168"/>
            <a:ext cx="2592090" cy="1509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400"/>
              </a:spcAft>
              <a:buSzPct val="100000"/>
            </a:pPr>
            <a:r>
              <a:rPr lang="de-DE" dirty="0">
                <a:solidFill>
                  <a:schemeClr val="accent6">
                    <a:lumMod val="75000"/>
                  </a:schemeClr>
                </a:solidFill>
              </a:rPr>
              <a:t>Saatbettbereitung</a:t>
            </a:r>
          </a:p>
          <a:p>
            <a:pPr marL="285750" indent="-285750">
              <a:spcAft>
                <a:spcPts val="400"/>
              </a:spcAft>
              <a:buSzPct val="100000"/>
              <a:buFont typeface="Wingdings" panose="05000000000000000000" pitchFamily="2" charset="2"/>
              <a:buChar char="§"/>
            </a:pPr>
            <a:r>
              <a:rPr lang="de-DE" sz="1400" dirty="0">
                <a:solidFill>
                  <a:schemeClr val="tx1"/>
                </a:solidFill>
              </a:rPr>
              <a:t>abschließende Aussaatvorbereitung</a:t>
            </a:r>
          </a:p>
          <a:p>
            <a:pPr marL="285750" indent="-285750">
              <a:spcAft>
                <a:spcPts val="400"/>
              </a:spcAft>
              <a:buSzPct val="100000"/>
              <a:buFont typeface="Wingdings" panose="05000000000000000000" pitchFamily="2" charset="2"/>
              <a:buChar char="§"/>
            </a:pPr>
            <a:r>
              <a:rPr lang="de-DE" sz="1400" dirty="0">
                <a:solidFill>
                  <a:schemeClr val="tx1"/>
                </a:solidFill>
              </a:rPr>
              <a:t>Einebnung</a:t>
            </a:r>
          </a:p>
          <a:p>
            <a:pPr marL="285750" indent="-285750">
              <a:spcAft>
                <a:spcPts val="400"/>
              </a:spcAft>
              <a:buSzPct val="100000"/>
              <a:buFont typeface="Wingdings" panose="05000000000000000000" pitchFamily="2" charset="2"/>
              <a:buChar char="§"/>
            </a:pPr>
            <a:r>
              <a:rPr lang="de-DE" sz="1400" dirty="0">
                <a:solidFill>
                  <a:schemeClr val="tx1"/>
                </a:solidFill>
              </a:rPr>
              <a:t>Rückverfestigung</a:t>
            </a:r>
          </a:p>
          <a:p>
            <a:pPr algn="l">
              <a:spcAft>
                <a:spcPts val="400"/>
              </a:spcAft>
              <a:buSzPct val="100000"/>
            </a:pPr>
            <a:endParaRPr lang="de-DE" dirty="0" err="1"/>
          </a:p>
        </p:txBody>
      </p:sp>
      <p:pic>
        <p:nvPicPr>
          <p:cNvPr id="12" name="Grafik 11">
            <a:extLst>
              <a:ext uri="{FF2B5EF4-FFF2-40B4-BE49-F238E27FC236}">
                <a16:creationId xmlns:a16="http://schemas.microsoft.com/office/drawing/2014/main" id="{571A7DCB-67CA-4D41-9AF2-31EB9770F3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341" y="3418601"/>
            <a:ext cx="2446214" cy="1512169"/>
          </a:xfrm>
          <a:prstGeom prst="rect">
            <a:avLst/>
          </a:prstGeom>
        </p:spPr>
      </p:pic>
      <p:pic>
        <p:nvPicPr>
          <p:cNvPr id="14" name="Grafik 13">
            <a:extLst>
              <a:ext uri="{FF2B5EF4-FFF2-40B4-BE49-F238E27FC236}">
                <a16:creationId xmlns:a16="http://schemas.microsoft.com/office/drawing/2014/main" id="{3CAA8434-F8B3-443E-8849-5E8937F8E0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74432" y="3425306"/>
            <a:ext cx="2446215" cy="1507097"/>
          </a:xfrm>
          <a:prstGeom prst="rect">
            <a:avLst/>
          </a:prstGeom>
        </p:spPr>
      </p:pic>
      <p:pic>
        <p:nvPicPr>
          <p:cNvPr id="16" name="Grafik 15">
            <a:extLst>
              <a:ext uri="{FF2B5EF4-FFF2-40B4-BE49-F238E27FC236}">
                <a16:creationId xmlns:a16="http://schemas.microsoft.com/office/drawing/2014/main" id="{2FB7A5C9-4EBE-4987-9677-5D08F63686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57204" y="3434074"/>
            <a:ext cx="2447046" cy="1507094"/>
          </a:xfrm>
          <a:prstGeom prst="rect">
            <a:avLst/>
          </a:prstGeom>
        </p:spPr>
      </p:pic>
      <p:sp>
        <p:nvSpPr>
          <p:cNvPr id="15" name="Fußzeilenplatzhalter 7">
            <a:extLst>
              <a:ext uri="{FF2B5EF4-FFF2-40B4-BE49-F238E27FC236}">
                <a16:creationId xmlns:a16="http://schemas.microsoft.com/office/drawing/2014/main" id="{5397BE0F-4897-4DB3-8E9F-8B3CC596B023}"/>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49266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6FAC2-A615-40D6-904A-B008411FA5F6}"/>
              </a:ext>
            </a:extLst>
          </p:cNvPr>
          <p:cNvSpPr>
            <a:spLocks noGrp="1"/>
          </p:cNvSpPr>
          <p:nvPr>
            <p:ph type="title"/>
          </p:nvPr>
        </p:nvSpPr>
        <p:spPr/>
        <p:txBody>
          <a:bodyPr/>
          <a:lstStyle/>
          <a:p>
            <a:r>
              <a:rPr lang="de-DE" dirty="0"/>
              <a:t>Folgen einer fehlerhaften Bodenbearbeitung</a:t>
            </a:r>
          </a:p>
        </p:txBody>
      </p:sp>
      <p:sp>
        <p:nvSpPr>
          <p:cNvPr id="3" name="Inhaltsplatzhalter 2">
            <a:extLst>
              <a:ext uri="{FF2B5EF4-FFF2-40B4-BE49-F238E27FC236}">
                <a16:creationId xmlns:a16="http://schemas.microsoft.com/office/drawing/2014/main" id="{ED24CB7C-6B56-4D93-9081-D8A86C895B3F}"/>
              </a:ext>
            </a:extLst>
          </p:cNvPr>
          <p:cNvSpPr>
            <a:spLocks noGrp="1"/>
          </p:cNvSpPr>
          <p:nvPr>
            <p:ph sz="half" idx="1"/>
          </p:nvPr>
        </p:nvSpPr>
        <p:spPr>
          <a:xfrm>
            <a:off x="539750" y="1412875"/>
            <a:ext cx="3816226" cy="2989391"/>
          </a:xfrm>
          <a:solidFill>
            <a:schemeClr val="bg1">
              <a:lumMod val="85000"/>
            </a:schemeClr>
          </a:solidFill>
          <a:ln w="19050">
            <a:noFill/>
          </a:ln>
        </p:spPr>
        <p:txBody>
          <a:bodyPr/>
          <a:lstStyle/>
          <a:p>
            <a:pPr marL="0" indent="0">
              <a:buNone/>
            </a:pPr>
            <a:r>
              <a:rPr lang="de-DE" dirty="0">
                <a:solidFill>
                  <a:schemeClr val="accent6">
                    <a:lumMod val="75000"/>
                  </a:schemeClr>
                </a:solidFill>
              </a:rPr>
              <a:t>Folgen von Verdichtungen sind</a:t>
            </a:r>
          </a:p>
          <a:p>
            <a:pPr indent="-182563">
              <a:buClrTx/>
            </a:pPr>
            <a:r>
              <a:rPr lang="de-DE" dirty="0"/>
              <a:t>Verschlämmung &amp; Erosion </a:t>
            </a:r>
          </a:p>
          <a:p>
            <a:pPr indent="-182563">
              <a:buClrTx/>
            </a:pPr>
            <a:r>
              <a:rPr lang="de-DE" dirty="0"/>
              <a:t>Sauerstoffmangel im Boden </a:t>
            </a:r>
          </a:p>
          <a:p>
            <a:pPr indent="-182563">
              <a:buClrTx/>
            </a:pPr>
            <a:r>
              <a:rPr lang="de-DE" dirty="0"/>
              <a:t>reduzierte Aktivität von Mikroorganismen </a:t>
            </a:r>
          </a:p>
          <a:p>
            <a:pPr indent="-182563">
              <a:buClrTx/>
            </a:pPr>
            <a:r>
              <a:rPr lang="de-DE" dirty="0"/>
              <a:t>Störung der Mineralisation </a:t>
            </a:r>
          </a:p>
          <a:p>
            <a:pPr indent="-182563">
              <a:buClrTx/>
            </a:pPr>
            <a:r>
              <a:rPr lang="de-DE" dirty="0"/>
              <a:t>eingeschränktes Wurzelwachstum </a:t>
            </a:r>
          </a:p>
          <a:p>
            <a:pPr indent="-182563">
              <a:buClrTx/>
            </a:pPr>
            <a:r>
              <a:rPr lang="de-DE" dirty="0"/>
              <a:t>unterbrochener kapillarer Aufstieg des Bodenwassers</a:t>
            </a:r>
          </a:p>
          <a:p>
            <a:endParaRPr lang="de-DE" dirty="0"/>
          </a:p>
        </p:txBody>
      </p:sp>
      <p:sp>
        <p:nvSpPr>
          <p:cNvPr id="4" name="Inhaltsplatzhalter 3">
            <a:extLst>
              <a:ext uri="{FF2B5EF4-FFF2-40B4-BE49-F238E27FC236}">
                <a16:creationId xmlns:a16="http://schemas.microsoft.com/office/drawing/2014/main" id="{A8C43D7A-228E-42C6-971B-2F9929F8F254}"/>
              </a:ext>
            </a:extLst>
          </p:cNvPr>
          <p:cNvSpPr>
            <a:spLocks noGrp="1"/>
          </p:cNvSpPr>
          <p:nvPr>
            <p:ph sz="half" idx="2"/>
          </p:nvPr>
        </p:nvSpPr>
        <p:spPr>
          <a:xfrm>
            <a:off x="4860032" y="1412875"/>
            <a:ext cx="3744218" cy="2989391"/>
          </a:xfrm>
          <a:solidFill>
            <a:schemeClr val="bg1">
              <a:lumMod val="85000"/>
            </a:schemeClr>
          </a:solidFill>
          <a:ln w="19050">
            <a:noFill/>
          </a:ln>
        </p:spPr>
        <p:txBody>
          <a:bodyPr/>
          <a:lstStyle/>
          <a:p>
            <a:pPr marL="0" indent="0">
              <a:buNone/>
            </a:pPr>
            <a:r>
              <a:rPr lang="de-DE" dirty="0">
                <a:solidFill>
                  <a:schemeClr val="accent6">
                    <a:lumMod val="75000"/>
                  </a:schemeClr>
                </a:solidFill>
              </a:rPr>
              <a:t>Dies führt wiederum zu</a:t>
            </a:r>
          </a:p>
          <a:p>
            <a:pPr indent="-182563">
              <a:buClrTx/>
            </a:pPr>
            <a:r>
              <a:rPr lang="de-DE" dirty="0"/>
              <a:t>Nährstoffmangel </a:t>
            </a:r>
          </a:p>
          <a:p>
            <a:pPr indent="-182563">
              <a:buClrTx/>
            </a:pPr>
            <a:r>
              <a:rPr lang="de-DE" dirty="0"/>
              <a:t>Kümmerwuchs &amp; Blattverfärbungen </a:t>
            </a:r>
          </a:p>
          <a:p>
            <a:pPr indent="-182563">
              <a:buClrTx/>
            </a:pPr>
            <a:r>
              <a:rPr lang="de-DE" dirty="0"/>
              <a:t>deutlichen Mindererträgen</a:t>
            </a:r>
          </a:p>
        </p:txBody>
      </p:sp>
      <p:sp>
        <p:nvSpPr>
          <p:cNvPr id="5" name="Datumsplatzhalter 4">
            <a:extLst>
              <a:ext uri="{FF2B5EF4-FFF2-40B4-BE49-F238E27FC236}">
                <a16:creationId xmlns:a16="http://schemas.microsoft.com/office/drawing/2014/main" id="{8494DF50-70AA-4249-929E-E8E02EEA14EF}"/>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5BC43BE6-3A4F-47A1-9B2B-ED677D556B26}"/>
              </a:ext>
            </a:extLst>
          </p:cNvPr>
          <p:cNvSpPr>
            <a:spLocks noGrp="1"/>
          </p:cNvSpPr>
          <p:nvPr>
            <p:ph type="sldNum" sz="quarter" idx="12"/>
          </p:nvPr>
        </p:nvSpPr>
        <p:spPr/>
        <p:txBody>
          <a:bodyPr/>
          <a:lstStyle/>
          <a:p>
            <a:fld id="{AF37DF20-EDB0-4B2C-BB00-AEF0D14163FC}" type="slidenum">
              <a:rPr lang="de-DE" smtClean="0"/>
              <a:pPr/>
              <a:t>29</a:t>
            </a:fld>
            <a:endParaRPr lang="de-DE" dirty="0"/>
          </a:p>
        </p:txBody>
      </p:sp>
      <p:sp>
        <p:nvSpPr>
          <p:cNvPr id="8" name="Gleichschenkliges Dreieck 7">
            <a:extLst>
              <a:ext uri="{FF2B5EF4-FFF2-40B4-BE49-F238E27FC236}">
                <a16:creationId xmlns:a16="http://schemas.microsoft.com/office/drawing/2014/main" id="{04C6E86B-2574-4C5A-9F44-EC44E61378BF}"/>
              </a:ext>
            </a:extLst>
          </p:cNvPr>
          <p:cNvSpPr/>
          <p:nvPr/>
        </p:nvSpPr>
        <p:spPr>
          <a:xfrm rot="5400000">
            <a:off x="3122202" y="2808454"/>
            <a:ext cx="2971604" cy="21602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0" name="Textfeld 9">
            <a:extLst>
              <a:ext uri="{FF2B5EF4-FFF2-40B4-BE49-F238E27FC236}">
                <a16:creationId xmlns:a16="http://schemas.microsoft.com/office/drawing/2014/main" id="{8B885AE0-C14A-44F7-B182-3108FB1807F7}"/>
              </a:ext>
            </a:extLst>
          </p:cNvPr>
          <p:cNvSpPr txBox="1"/>
          <p:nvPr/>
        </p:nvSpPr>
        <p:spPr>
          <a:xfrm>
            <a:off x="539749" y="4540185"/>
            <a:ext cx="8064500" cy="1985159"/>
          </a:xfrm>
          <a:prstGeom prst="rect">
            <a:avLst/>
          </a:prstGeom>
          <a:solidFill>
            <a:srgbClr val="CCC8A8"/>
          </a:solidFill>
        </p:spPr>
        <p:txBody>
          <a:bodyPr wrap="square" rtlCol="0">
            <a:spAutoFit/>
          </a:bodyPr>
          <a:lstStyle/>
          <a:p>
            <a:r>
              <a:rPr lang="de-DE" dirty="0">
                <a:solidFill>
                  <a:schemeClr val="accent6">
                    <a:lumMod val="75000"/>
                  </a:schemeClr>
                </a:solidFill>
              </a:rPr>
              <a:t>Gegenmaßnahmen</a:t>
            </a:r>
          </a:p>
          <a:p>
            <a:pPr marL="266700" indent="-266700">
              <a:spcAft>
                <a:spcPts val="600"/>
              </a:spcAft>
              <a:buSzPct val="100000"/>
              <a:buFont typeface="Wingdings" panose="05000000000000000000" pitchFamily="2" charset="2"/>
              <a:buChar char="§"/>
              <a:tabLst>
                <a:tab pos="266700" algn="l"/>
              </a:tabLst>
            </a:pPr>
            <a:r>
              <a:rPr lang="de-DE" dirty="0"/>
              <a:t>tiefgründiges Lockern </a:t>
            </a:r>
          </a:p>
          <a:p>
            <a:pPr marL="266700" indent="-266700">
              <a:spcAft>
                <a:spcPts val="600"/>
              </a:spcAft>
              <a:buSzPct val="100000"/>
              <a:buFont typeface="Wingdings" panose="05000000000000000000" pitchFamily="2" charset="2"/>
              <a:buChar char="§"/>
              <a:tabLst>
                <a:tab pos="266700" algn="l"/>
              </a:tabLst>
            </a:pPr>
            <a:r>
              <a:rPr lang="de-DE" dirty="0"/>
              <a:t>bodenschonende Bereifung </a:t>
            </a:r>
          </a:p>
          <a:p>
            <a:pPr marL="266700" indent="-266700">
              <a:spcAft>
                <a:spcPts val="600"/>
              </a:spcAft>
              <a:buSzPct val="100000"/>
              <a:buFont typeface="Wingdings" panose="05000000000000000000" pitchFamily="2" charset="2"/>
              <a:buChar char="§"/>
              <a:tabLst>
                <a:tab pos="266700" algn="l"/>
              </a:tabLst>
            </a:pPr>
            <a:r>
              <a:rPr lang="de-DE" dirty="0"/>
              <a:t>Steigerung des Humusgehaltes durch Zwischenfrüchte, organische Düngung und Einstellung des richtigen pH-Wertes </a:t>
            </a:r>
          </a:p>
          <a:p>
            <a:pPr marL="266700" indent="-266700">
              <a:spcAft>
                <a:spcPts val="600"/>
              </a:spcAft>
              <a:buSzPct val="100000"/>
              <a:buFont typeface="Wingdings" panose="05000000000000000000" pitchFamily="2" charset="2"/>
              <a:buChar char="§"/>
              <a:tabLst>
                <a:tab pos="266700" algn="l"/>
              </a:tabLst>
            </a:pPr>
            <a:r>
              <a:rPr lang="de-DE" dirty="0"/>
              <a:t>Vermeidung von Bodenbearbeitungen unter zu feuchten Bedingungen</a:t>
            </a:r>
          </a:p>
        </p:txBody>
      </p:sp>
      <p:pic>
        <p:nvPicPr>
          <p:cNvPr id="11" name="Grafik 10">
            <a:extLst>
              <a:ext uri="{FF2B5EF4-FFF2-40B4-BE49-F238E27FC236}">
                <a16:creationId xmlns:a16="http://schemas.microsoft.com/office/drawing/2014/main" id="{9DEAF6C2-75E1-4E70-87F9-FFA39D0C09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2" name="Fußzeilenplatzhalter 7">
            <a:extLst>
              <a:ext uri="{FF2B5EF4-FFF2-40B4-BE49-F238E27FC236}">
                <a16:creationId xmlns:a16="http://schemas.microsoft.com/office/drawing/2014/main" id="{CF2483E5-239B-4168-B054-33C309A4C77E}"/>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189513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8">
            <a:extLst>
              <a:ext uri="{FF2B5EF4-FFF2-40B4-BE49-F238E27FC236}">
                <a16:creationId xmlns:a16="http://schemas.microsoft.com/office/drawing/2014/main" id="{6B7381F9-5289-44B6-AB3C-61B68771A4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1428792"/>
            <a:ext cx="8075120" cy="5111582"/>
          </a:xfrm>
          <a:prstGeom prst="rect">
            <a:avLst/>
          </a:prstGeom>
        </p:spPr>
      </p:pic>
      <p:sp>
        <p:nvSpPr>
          <p:cNvPr id="2" name="Titel 1">
            <a:extLst>
              <a:ext uri="{FF2B5EF4-FFF2-40B4-BE49-F238E27FC236}">
                <a16:creationId xmlns:a16="http://schemas.microsoft.com/office/drawing/2014/main" id="{0350C728-06B7-4BE8-A3CA-67FE548717A0}"/>
              </a:ext>
            </a:extLst>
          </p:cNvPr>
          <p:cNvSpPr>
            <a:spLocks noGrp="1"/>
          </p:cNvSpPr>
          <p:nvPr>
            <p:ph type="title"/>
          </p:nvPr>
        </p:nvSpPr>
        <p:spPr/>
        <p:txBody>
          <a:bodyPr/>
          <a:lstStyle/>
          <a:p>
            <a:r>
              <a:rPr lang="de-DE" dirty="0"/>
              <a:t>Themenüberblick</a:t>
            </a:r>
          </a:p>
        </p:txBody>
      </p:sp>
      <p:sp>
        <p:nvSpPr>
          <p:cNvPr id="4" name="Datumsplatzhalter 3">
            <a:extLst>
              <a:ext uri="{FF2B5EF4-FFF2-40B4-BE49-F238E27FC236}">
                <a16:creationId xmlns:a16="http://schemas.microsoft.com/office/drawing/2014/main" id="{F5C99683-4139-4EB9-89A2-E92BB001D6CC}"/>
              </a:ext>
            </a:extLst>
          </p:cNvPr>
          <p:cNvSpPr>
            <a:spLocks noGrp="1"/>
          </p:cNvSpPr>
          <p:nvPr>
            <p:ph type="dt" sz="half" idx="10"/>
          </p:nvPr>
        </p:nvSpPr>
        <p:spPr/>
        <p:txBody>
          <a:bodyPr/>
          <a:lstStyle/>
          <a:p>
            <a:fld id="{09D34804-DA41-4004-988D-BE294D414E47}" type="datetime1">
              <a:rPr lang="de-DE" smtClean="0"/>
              <a:t>13.01.2022</a:t>
            </a:fld>
            <a:endParaRPr lang="de-DE" dirty="0"/>
          </a:p>
        </p:txBody>
      </p:sp>
      <p:sp>
        <p:nvSpPr>
          <p:cNvPr id="5" name="Fußzeilenplatzhalter 4">
            <a:extLst>
              <a:ext uri="{FF2B5EF4-FFF2-40B4-BE49-F238E27FC236}">
                <a16:creationId xmlns:a16="http://schemas.microsoft.com/office/drawing/2014/main" id="{CACB776F-46BA-4175-8B18-C66A761B0580}"/>
              </a:ext>
            </a:extLst>
          </p:cNvPr>
          <p:cNvSpPr>
            <a:spLocks noGrp="1"/>
          </p:cNvSpPr>
          <p:nvPr>
            <p:ph type="ftr" sz="quarter" idx="11"/>
          </p:nvPr>
        </p:nvSpPr>
        <p:spPr/>
        <p:txBody>
          <a:bodyPr/>
          <a:lstStyle/>
          <a:p>
            <a:r>
              <a:rPr lang="de-DE" dirty="0"/>
              <a:t>Grundlagen des Getreideanbaus</a:t>
            </a:r>
          </a:p>
        </p:txBody>
      </p:sp>
      <p:sp>
        <p:nvSpPr>
          <p:cNvPr id="6" name="Foliennummernplatzhalter 5">
            <a:extLst>
              <a:ext uri="{FF2B5EF4-FFF2-40B4-BE49-F238E27FC236}">
                <a16:creationId xmlns:a16="http://schemas.microsoft.com/office/drawing/2014/main" id="{453A82AD-70D5-4AC9-A6E5-3A2D5833F407}"/>
              </a:ext>
            </a:extLst>
          </p:cNvPr>
          <p:cNvSpPr>
            <a:spLocks noGrp="1"/>
          </p:cNvSpPr>
          <p:nvPr>
            <p:ph type="sldNum" sz="quarter" idx="12"/>
          </p:nvPr>
        </p:nvSpPr>
        <p:spPr/>
        <p:txBody>
          <a:bodyPr/>
          <a:lstStyle/>
          <a:p>
            <a:fld id="{AF37DF20-EDB0-4B2C-BB00-AEF0D14163FC}" type="slidenum">
              <a:rPr lang="de-DE" smtClean="0"/>
              <a:pPr/>
              <a:t>3</a:t>
            </a:fld>
            <a:endParaRPr lang="de-DE" dirty="0"/>
          </a:p>
        </p:txBody>
      </p:sp>
      <p:sp>
        <p:nvSpPr>
          <p:cNvPr id="8" name="Rechteck 7">
            <a:extLst>
              <a:ext uri="{FF2B5EF4-FFF2-40B4-BE49-F238E27FC236}">
                <a16:creationId xmlns:a16="http://schemas.microsoft.com/office/drawing/2014/main" id="{AEE62FFE-95C4-4E5C-9B58-1453566ECD6B}"/>
              </a:ext>
            </a:extLst>
          </p:cNvPr>
          <p:cNvSpPr/>
          <p:nvPr/>
        </p:nvSpPr>
        <p:spPr>
          <a:xfrm>
            <a:off x="755576" y="4941168"/>
            <a:ext cx="1440000" cy="14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Allgemeines</a:t>
            </a:r>
          </a:p>
        </p:txBody>
      </p:sp>
      <p:sp>
        <p:nvSpPr>
          <p:cNvPr id="11" name="Rechteck 10">
            <a:extLst>
              <a:ext uri="{FF2B5EF4-FFF2-40B4-BE49-F238E27FC236}">
                <a16:creationId xmlns:a16="http://schemas.microsoft.com/office/drawing/2014/main" id="{F89D85DC-0A95-495F-9BB6-F550B1F9CB79}"/>
              </a:ext>
            </a:extLst>
          </p:cNvPr>
          <p:cNvSpPr/>
          <p:nvPr/>
        </p:nvSpPr>
        <p:spPr>
          <a:xfrm>
            <a:off x="2339752" y="4936767"/>
            <a:ext cx="1440000" cy="14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Anbau</a:t>
            </a:r>
          </a:p>
        </p:txBody>
      </p:sp>
      <p:sp>
        <p:nvSpPr>
          <p:cNvPr id="12" name="Rechteck 11">
            <a:extLst>
              <a:ext uri="{FF2B5EF4-FFF2-40B4-BE49-F238E27FC236}">
                <a16:creationId xmlns:a16="http://schemas.microsoft.com/office/drawing/2014/main" id="{52D0CC0C-0D0C-43E0-80EE-B3B67BBF5261}"/>
              </a:ext>
            </a:extLst>
          </p:cNvPr>
          <p:cNvSpPr/>
          <p:nvPr/>
        </p:nvSpPr>
        <p:spPr>
          <a:xfrm>
            <a:off x="3913483" y="4936767"/>
            <a:ext cx="1440000" cy="14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Nährstoff-versorgung</a:t>
            </a:r>
          </a:p>
        </p:txBody>
      </p:sp>
      <p:sp>
        <p:nvSpPr>
          <p:cNvPr id="13" name="Rechteck 12">
            <a:extLst>
              <a:ext uri="{FF2B5EF4-FFF2-40B4-BE49-F238E27FC236}">
                <a16:creationId xmlns:a16="http://schemas.microsoft.com/office/drawing/2014/main" id="{F1F2B43E-B0C7-451E-A643-CAE7EF7256E2}"/>
              </a:ext>
            </a:extLst>
          </p:cNvPr>
          <p:cNvSpPr/>
          <p:nvPr/>
        </p:nvSpPr>
        <p:spPr>
          <a:xfrm>
            <a:off x="5487214" y="4932366"/>
            <a:ext cx="1440000" cy="14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a:t>Pflanzen-schutz und Krankheiten</a:t>
            </a:r>
          </a:p>
        </p:txBody>
      </p:sp>
      <p:sp>
        <p:nvSpPr>
          <p:cNvPr id="14" name="Rechteck 13">
            <a:extLst>
              <a:ext uri="{FF2B5EF4-FFF2-40B4-BE49-F238E27FC236}">
                <a16:creationId xmlns:a16="http://schemas.microsoft.com/office/drawing/2014/main" id="{07B4D0DB-ABB2-4F3B-9932-9DA556FDEE19}"/>
              </a:ext>
            </a:extLst>
          </p:cNvPr>
          <p:cNvSpPr/>
          <p:nvPr/>
        </p:nvSpPr>
        <p:spPr>
          <a:xfrm>
            <a:off x="7051042" y="4941168"/>
            <a:ext cx="1440000" cy="14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buSzPct val="100000"/>
            </a:pPr>
            <a:r>
              <a:rPr lang="de-DE" dirty="0" err="1"/>
              <a:t>Besonder-heiten</a:t>
            </a:r>
            <a:r>
              <a:rPr lang="de-DE" dirty="0"/>
              <a:t> Roggen</a:t>
            </a:r>
          </a:p>
        </p:txBody>
      </p:sp>
    </p:spTree>
    <p:extLst>
      <p:ext uri="{BB962C8B-B14F-4D97-AF65-F5344CB8AC3E}">
        <p14:creationId xmlns:p14="http://schemas.microsoft.com/office/powerpoint/2010/main" val="2092113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A843D-B36C-42B8-833B-6102211EB312}"/>
              </a:ext>
            </a:extLst>
          </p:cNvPr>
          <p:cNvSpPr>
            <a:spLocks noGrp="1"/>
          </p:cNvSpPr>
          <p:nvPr>
            <p:ph type="title"/>
          </p:nvPr>
        </p:nvSpPr>
        <p:spPr/>
        <p:txBody>
          <a:bodyPr/>
          <a:lstStyle/>
          <a:p>
            <a:r>
              <a:rPr lang="de-DE" dirty="0"/>
              <a:t>Wie kann fehlerhafte Bodenbearbeitung </a:t>
            </a:r>
            <a:br>
              <a:rPr lang="de-DE" dirty="0"/>
            </a:br>
            <a:r>
              <a:rPr lang="de-DE" dirty="0"/>
              <a:t>auf dem Acker aussehen?</a:t>
            </a:r>
          </a:p>
        </p:txBody>
      </p:sp>
      <p:sp>
        <p:nvSpPr>
          <p:cNvPr id="4" name="Datumsplatzhalter 3">
            <a:extLst>
              <a:ext uri="{FF2B5EF4-FFF2-40B4-BE49-F238E27FC236}">
                <a16:creationId xmlns:a16="http://schemas.microsoft.com/office/drawing/2014/main" id="{2352F8C0-8CFD-4FA1-8676-7E206F6FDD97}"/>
              </a:ext>
            </a:extLst>
          </p:cNvPr>
          <p:cNvSpPr>
            <a:spLocks noGrp="1"/>
          </p:cNvSpPr>
          <p:nvPr>
            <p:ph type="dt" sz="half" idx="10"/>
          </p:nvPr>
        </p:nvSpPr>
        <p:spPr/>
        <p:txBody>
          <a:bodyPr/>
          <a:lstStyle/>
          <a:p>
            <a:fld id="{EB023A76-C7B5-4D71-B389-6450EBE6CA08}" type="datetime1">
              <a:rPr lang="de-DE" smtClean="0"/>
              <a:t>13.01.2022</a:t>
            </a:fld>
            <a:endParaRPr lang="de-DE" dirty="0"/>
          </a:p>
        </p:txBody>
      </p:sp>
      <p:sp>
        <p:nvSpPr>
          <p:cNvPr id="6" name="Foliennummernplatzhalter 5">
            <a:extLst>
              <a:ext uri="{FF2B5EF4-FFF2-40B4-BE49-F238E27FC236}">
                <a16:creationId xmlns:a16="http://schemas.microsoft.com/office/drawing/2014/main" id="{7D6E4214-9D4B-4475-8820-B5F7B897C2DA}"/>
              </a:ext>
            </a:extLst>
          </p:cNvPr>
          <p:cNvSpPr>
            <a:spLocks noGrp="1"/>
          </p:cNvSpPr>
          <p:nvPr>
            <p:ph type="sldNum" sz="quarter" idx="12"/>
          </p:nvPr>
        </p:nvSpPr>
        <p:spPr/>
        <p:txBody>
          <a:bodyPr/>
          <a:lstStyle/>
          <a:p>
            <a:fld id="{AF37DF20-EDB0-4B2C-BB00-AEF0D14163FC}" type="slidenum">
              <a:rPr lang="de-DE" smtClean="0"/>
              <a:pPr/>
              <a:t>30</a:t>
            </a:fld>
            <a:endParaRPr lang="de-DE" dirty="0"/>
          </a:p>
        </p:txBody>
      </p:sp>
      <p:sp>
        <p:nvSpPr>
          <p:cNvPr id="8" name="Textfeld 7">
            <a:extLst>
              <a:ext uri="{FF2B5EF4-FFF2-40B4-BE49-F238E27FC236}">
                <a16:creationId xmlns:a16="http://schemas.microsoft.com/office/drawing/2014/main" id="{994DD558-0908-4FD1-89C0-DB5D22C756A0}"/>
              </a:ext>
            </a:extLst>
          </p:cNvPr>
          <p:cNvSpPr txBox="1"/>
          <p:nvPr/>
        </p:nvSpPr>
        <p:spPr>
          <a:xfrm>
            <a:off x="6444208" y="5022715"/>
            <a:ext cx="1872208" cy="807913"/>
          </a:xfrm>
          <a:prstGeom prst="rect">
            <a:avLst/>
          </a:prstGeom>
          <a:noFill/>
        </p:spPr>
        <p:txBody>
          <a:bodyPr wrap="square" rtlCol="0">
            <a:spAutoFit/>
          </a:bodyPr>
          <a:lstStyle/>
          <a:p>
            <a:r>
              <a:rPr lang="de-DE" dirty="0"/>
              <a:t>Verschlämmung</a:t>
            </a:r>
          </a:p>
          <a:p>
            <a:r>
              <a:rPr lang="de-DE" sz="1050" dirty="0"/>
              <a:t>       (hier im Maisanbau)</a:t>
            </a:r>
          </a:p>
          <a:p>
            <a:endParaRPr lang="de-DE" dirty="0"/>
          </a:p>
        </p:txBody>
      </p:sp>
      <p:sp>
        <p:nvSpPr>
          <p:cNvPr id="9" name="Textfeld 8">
            <a:extLst>
              <a:ext uri="{FF2B5EF4-FFF2-40B4-BE49-F238E27FC236}">
                <a16:creationId xmlns:a16="http://schemas.microsoft.com/office/drawing/2014/main" id="{7EF18821-49F0-46DB-AF3E-7E810AAEB944}"/>
              </a:ext>
            </a:extLst>
          </p:cNvPr>
          <p:cNvSpPr txBox="1"/>
          <p:nvPr/>
        </p:nvSpPr>
        <p:spPr>
          <a:xfrm>
            <a:off x="3548474" y="2411596"/>
            <a:ext cx="966931" cy="369332"/>
          </a:xfrm>
          <a:prstGeom prst="rect">
            <a:avLst/>
          </a:prstGeom>
          <a:noFill/>
        </p:spPr>
        <p:txBody>
          <a:bodyPr wrap="none" rtlCol="0">
            <a:spAutoFit/>
          </a:bodyPr>
          <a:lstStyle/>
          <a:p>
            <a:r>
              <a:rPr lang="de-DE" dirty="0"/>
              <a:t>Erosion</a:t>
            </a:r>
          </a:p>
        </p:txBody>
      </p:sp>
      <p:pic>
        <p:nvPicPr>
          <p:cNvPr id="13" name="Grafik 12">
            <a:extLst>
              <a:ext uri="{FF2B5EF4-FFF2-40B4-BE49-F238E27FC236}">
                <a16:creationId xmlns:a16="http://schemas.microsoft.com/office/drawing/2014/main" id="{1CC396D4-BE31-4D01-BDAA-C1E8FDC1CB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6463" y="1412875"/>
            <a:ext cx="3887787" cy="2603126"/>
          </a:xfrm>
          <a:prstGeom prst="rect">
            <a:avLst/>
          </a:prstGeom>
        </p:spPr>
      </p:pic>
      <p:pic>
        <p:nvPicPr>
          <p:cNvPr id="14" name="Picture 2" descr="J:\FB-MAIS\6_Bilder\2014\Mais\Schäden\Witterungsschäden\Erosion\Erosion (7).JPG">
            <a:extLst>
              <a:ext uri="{FF2B5EF4-FFF2-40B4-BE49-F238E27FC236}">
                <a16:creationId xmlns:a16="http://schemas.microsoft.com/office/drawing/2014/main" id="{FA88799F-4018-4105-9580-AB76A3B3E3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bwMode="auto">
          <a:xfrm>
            <a:off x="573038" y="4088540"/>
            <a:ext cx="5871170" cy="2446777"/>
          </a:xfrm>
          <a:prstGeom prst="rect">
            <a:avLst/>
          </a:prstGeom>
          <a:noFill/>
          <a:extLst>
            <a:ext uri="{909E8E84-426E-40DD-AFC4-6F175D3DCCD1}">
              <a14:hiddenFill xmlns:a14="http://schemas.microsoft.com/office/drawing/2010/main">
                <a:solidFill>
                  <a:srgbClr val="FFFFFF"/>
                </a:solidFill>
              </a14:hiddenFill>
            </a:ext>
          </a:extLst>
        </p:spPr>
      </p:pic>
      <p:sp>
        <p:nvSpPr>
          <p:cNvPr id="10" name="Fußzeilenplatzhalter 7">
            <a:extLst>
              <a:ext uri="{FF2B5EF4-FFF2-40B4-BE49-F238E27FC236}">
                <a16:creationId xmlns:a16="http://schemas.microsoft.com/office/drawing/2014/main" id="{91912764-9FFB-4FF0-A72B-3FCEB413615D}"/>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807658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AA8F05E9-962F-4689-831D-10240AF87C4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7" name="Titel 6">
            <a:extLst>
              <a:ext uri="{FF2B5EF4-FFF2-40B4-BE49-F238E27FC236}">
                <a16:creationId xmlns:a16="http://schemas.microsoft.com/office/drawing/2014/main" id="{7A7A9BFF-F31F-45FB-9724-A2DF43870F6F}"/>
              </a:ext>
            </a:extLst>
          </p:cNvPr>
          <p:cNvSpPr>
            <a:spLocks noGrp="1"/>
          </p:cNvSpPr>
          <p:nvPr>
            <p:ph type="title"/>
          </p:nvPr>
        </p:nvSpPr>
        <p:spPr/>
        <p:txBody>
          <a:bodyPr/>
          <a:lstStyle/>
          <a:p>
            <a:r>
              <a:rPr lang="de-DE" dirty="0"/>
              <a:t>Wie sieht die optimale Bodenbeschaffenheit aus?</a:t>
            </a:r>
          </a:p>
        </p:txBody>
      </p:sp>
      <p:sp>
        <p:nvSpPr>
          <p:cNvPr id="8" name="Inhaltsplatzhalter 7">
            <a:extLst>
              <a:ext uri="{FF2B5EF4-FFF2-40B4-BE49-F238E27FC236}">
                <a16:creationId xmlns:a16="http://schemas.microsoft.com/office/drawing/2014/main" id="{AD18B4DD-3D0F-4852-8B7D-13241826DBD8}"/>
              </a:ext>
            </a:extLst>
          </p:cNvPr>
          <p:cNvSpPr>
            <a:spLocks noGrp="1"/>
          </p:cNvSpPr>
          <p:nvPr>
            <p:ph sz="half" idx="1"/>
          </p:nvPr>
        </p:nvSpPr>
        <p:spPr/>
        <p:txBody>
          <a:bodyPr/>
          <a:lstStyle/>
          <a:p>
            <a:pPr marL="0" indent="0" algn="ctr">
              <a:buNone/>
            </a:pPr>
            <a:endParaRPr lang="de-DE" dirty="0">
              <a:solidFill>
                <a:schemeClr val="accent1"/>
              </a:solidFill>
            </a:endParaRPr>
          </a:p>
          <a:p>
            <a:pPr marL="0" indent="0" algn="ctr">
              <a:buNone/>
            </a:pPr>
            <a:endParaRPr lang="de-DE" dirty="0">
              <a:solidFill>
                <a:schemeClr val="accent1"/>
              </a:solidFill>
            </a:endParaRPr>
          </a:p>
          <a:p>
            <a:pPr marL="0" indent="0" algn="ctr">
              <a:buNone/>
            </a:pPr>
            <a:endParaRPr lang="de-DE" dirty="0">
              <a:solidFill>
                <a:schemeClr val="accent1"/>
              </a:solidFill>
            </a:endParaRPr>
          </a:p>
          <a:p>
            <a:pPr marL="0" indent="0" algn="ctr">
              <a:buNone/>
            </a:pPr>
            <a:endParaRPr lang="de-DE" dirty="0">
              <a:solidFill>
                <a:schemeClr val="accent1"/>
              </a:solidFill>
            </a:endParaRPr>
          </a:p>
          <a:p>
            <a:pPr marL="0" indent="0" algn="ctr">
              <a:buNone/>
            </a:pPr>
            <a:r>
              <a:rPr lang="de-DE" dirty="0">
                <a:solidFill>
                  <a:schemeClr val="accent6">
                    <a:lumMod val="75000"/>
                  </a:schemeClr>
                </a:solidFill>
              </a:rPr>
              <a:t>Ein optimaler Boden sollte:</a:t>
            </a:r>
          </a:p>
          <a:p>
            <a:pPr algn="ctr">
              <a:buClr>
                <a:schemeClr val="accent6">
                  <a:lumMod val="75000"/>
                </a:schemeClr>
              </a:buClr>
              <a:buFont typeface="Wingdings" panose="05000000000000000000" pitchFamily="2" charset="2"/>
              <a:buChar char="ü"/>
            </a:pPr>
            <a:r>
              <a:rPr lang="de-DE" dirty="0"/>
              <a:t>locker</a:t>
            </a:r>
          </a:p>
          <a:p>
            <a:pPr algn="ctr">
              <a:buClr>
                <a:schemeClr val="accent6">
                  <a:lumMod val="75000"/>
                </a:schemeClr>
              </a:buClr>
              <a:buFont typeface="Wingdings" panose="05000000000000000000" pitchFamily="2" charset="2"/>
              <a:buChar char="ü"/>
            </a:pPr>
            <a:r>
              <a:rPr lang="de-DE" dirty="0"/>
              <a:t>verdichtungsfrei</a:t>
            </a:r>
          </a:p>
          <a:p>
            <a:pPr algn="ctr">
              <a:buClr>
                <a:schemeClr val="accent6">
                  <a:lumMod val="75000"/>
                </a:schemeClr>
              </a:buClr>
              <a:buFont typeface="Wingdings" panose="05000000000000000000" pitchFamily="2" charset="2"/>
              <a:buChar char="ü"/>
            </a:pPr>
            <a:r>
              <a:rPr lang="de-DE" dirty="0"/>
              <a:t>krümelig</a:t>
            </a:r>
          </a:p>
          <a:p>
            <a:pPr algn="ctr">
              <a:buClr>
                <a:schemeClr val="accent6">
                  <a:lumMod val="75000"/>
                </a:schemeClr>
              </a:buClr>
              <a:buFont typeface="Wingdings" panose="05000000000000000000" pitchFamily="2" charset="2"/>
              <a:buChar char="ü"/>
            </a:pPr>
            <a:r>
              <a:rPr lang="de-DE" dirty="0"/>
              <a:t>rückverfestigt sein</a:t>
            </a:r>
          </a:p>
        </p:txBody>
      </p:sp>
      <p:sp>
        <p:nvSpPr>
          <p:cNvPr id="4" name="Datumsplatzhalter 3">
            <a:extLst>
              <a:ext uri="{FF2B5EF4-FFF2-40B4-BE49-F238E27FC236}">
                <a16:creationId xmlns:a16="http://schemas.microsoft.com/office/drawing/2014/main" id="{4C6DB01D-6932-4E56-88AC-7F58DF0B719A}"/>
              </a:ext>
            </a:extLst>
          </p:cNvPr>
          <p:cNvSpPr>
            <a:spLocks noGrp="1"/>
          </p:cNvSpPr>
          <p:nvPr>
            <p:ph type="dt" sz="half" idx="10"/>
          </p:nvPr>
        </p:nvSpPr>
        <p:spPr/>
        <p:txBody>
          <a:bodyPr/>
          <a:lstStyle/>
          <a:p>
            <a:fld id="{B47AB6EB-3599-4830-973A-31BB367DE0B2}" type="datetime1">
              <a:rPr lang="de-DE" smtClean="0"/>
              <a:t>13.01.2022</a:t>
            </a:fld>
            <a:endParaRPr lang="de-DE" dirty="0"/>
          </a:p>
        </p:txBody>
      </p:sp>
      <p:sp>
        <p:nvSpPr>
          <p:cNvPr id="6" name="Foliennummernplatzhalter 5">
            <a:extLst>
              <a:ext uri="{FF2B5EF4-FFF2-40B4-BE49-F238E27FC236}">
                <a16:creationId xmlns:a16="http://schemas.microsoft.com/office/drawing/2014/main" id="{D05F78E8-358C-4A12-A520-8D0602519FC3}"/>
              </a:ext>
            </a:extLst>
          </p:cNvPr>
          <p:cNvSpPr>
            <a:spLocks noGrp="1"/>
          </p:cNvSpPr>
          <p:nvPr>
            <p:ph type="sldNum" sz="quarter" idx="12"/>
          </p:nvPr>
        </p:nvSpPr>
        <p:spPr/>
        <p:txBody>
          <a:bodyPr/>
          <a:lstStyle/>
          <a:p>
            <a:fld id="{AF37DF20-EDB0-4B2C-BB00-AEF0D14163FC}" type="slidenum">
              <a:rPr lang="de-DE" smtClean="0"/>
              <a:pPr/>
              <a:t>31</a:t>
            </a:fld>
            <a:endParaRPr lang="de-DE" dirty="0"/>
          </a:p>
        </p:txBody>
      </p:sp>
      <p:pic>
        <p:nvPicPr>
          <p:cNvPr id="16" name="Grafik 15">
            <a:extLst>
              <a:ext uri="{FF2B5EF4-FFF2-40B4-BE49-F238E27FC236}">
                <a16:creationId xmlns:a16="http://schemas.microsoft.com/office/drawing/2014/main" id="{07C70CF1-06FF-4725-A762-1B41A8A88A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9" name="Fußzeilenplatzhalter 7">
            <a:extLst>
              <a:ext uri="{FF2B5EF4-FFF2-40B4-BE49-F238E27FC236}">
                <a16:creationId xmlns:a16="http://schemas.microsoft.com/office/drawing/2014/main" id="{9CA6EF22-5D5C-425F-9D45-9608F8ED3B4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384992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443F88-8211-405E-A28A-4B37C74824F1}"/>
              </a:ext>
            </a:extLst>
          </p:cNvPr>
          <p:cNvSpPr>
            <a:spLocks noGrp="1"/>
          </p:cNvSpPr>
          <p:nvPr>
            <p:ph type="title"/>
          </p:nvPr>
        </p:nvSpPr>
        <p:spPr/>
        <p:txBody>
          <a:bodyPr/>
          <a:lstStyle/>
          <a:p>
            <a:r>
              <a:rPr lang="de-DE" dirty="0"/>
              <a:t>Wie hoch ist die Bedeutung </a:t>
            </a:r>
            <a:br>
              <a:rPr lang="de-DE" dirty="0"/>
            </a:br>
            <a:r>
              <a:rPr lang="de-DE" dirty="0"/>
              <a:t>der Saatbettbereitung?</a:t>
            </a:r>
          </a:p>
        </p:txBody>
      </p:sp>
      <p:sp>
        <p:nvSpPr>
          <p:cNvPr id="3" name="Inhaltsplatzhalter 2">
            <a:extLst>
              <a:ext uri="{FF2B5EF4-FFF2-40B4-BE49-F238E27FC236}">
                <a16:creationId xmlns:a16="http://schemas.microsoft.com/office/drawing/2014/main" id="{645CD48B-2643-41CF-B31F-0F0B6CAFA936}"/>
              </a:ext>
            </a:extLst>
          </p:cNvPr>
          <p:cNvSpPr>
            <a:spLocks noGrp="1"/>
          </p:cNvSpPr>
          <p:nvPr>
            <p:ph idx="1"/>
          </p:nvPr>
        </p:nvSpPr>
        <p:spPr/>
        <p:txBody>
          <a:bodyPr/>
          <a:lstStyle/>
          <a:p>
            <a:pPr>
              <a:spcAft>
                <a:spcPts val="1200"/>
              </a:spcAft>
              <a:buClrTx/>
            </a:pPr>
            <a:r>
              <a:rPr lang="de-DE" dirty="0">
                <a:solidFill>
                  <a:schemeClr val="accent6">
                    <a:lumMod val="75000"/>
                  </a:schemeClr>
                </a:solidFill>
              </a:rPr>
              <a:t>Ziel: </a:t>
            </a:r>
            <a:r>
              <a:rPr lang="de-DE" dirty="0"/>
              <a:t>feinkrümelige obere Schicht</a:t>
            </a:r>
          </a:p>
          <a:p>
            <a:pPr>
              <a:spcAft>
                <a:spcPts val="1200"/>
              </a:spcAft>
              <a:buClrTx/>
            </a:pPr>
            <a:r>
              <a:rPr lang="de-DE" dirty="0"/>
              <a:t>Weniger bedeutend ist die Tiefe der Bodenbearbeitung</a:t>
            </a:r>
          </a:p>
          <a:p>
            <a:pPr>
              <a:buClrTx/>
            </a:pPr>
            <a:r>
              <a:rPr lang="de-DE" dirty="0"/>
              <a:t>erhöhte Verschlämmungsgefahr bei zu fein bereitetem </a:t>
            </a:r>
            <a:r>
              <a:rPr lang="de-DE" dirty="0" err="1"/>
              <a:t>Saatbett</a:t>
            </a:r>
            <a:endParaRPr lang="de-DE" dirty="0"/>
          </a:p>
          <a:p>
            <a:pPr lvl="1">
              <a:spcAft>
                <a:spcPts val="1200"/>
              </a:spcAft>
              <a:buClr>
                <a:schemeClr val="bg1">
                  <a:lumMod val="65000"/>
                </a:schemeClr>
              </a:buClr>
            </a:pPr>
            <a:r>
              <a:rPr lang="de-DE" dirty="0"/>
              <a:t>z.B. auf Böden mit hohem Feinanteil</a:t>
            </a:r>
          </a:p>
          <a:p>
            <a:pPr>
              <a:buClrTx/>
            </a:pPr>
            <a:r>
              <a:rPr lang="de-DE" dirty="0"/>
              <a:t>schlechtere Feldaufgänge</a:t>
            </a:r>
          </a:p>
          <a:p>
            <a:pPr lvl="1">
              <a:buClr>
                <a:schemeClr val="bg1">
                  <a:lumMod val="65000"/>
                </a:schemeClr>
              </a:buClr>
            </a:pPr>
            <a:r>
              <a:rPr lang="de-DE" dirty="0"/>
              <a:t>durch Aussaat bei zu nasser Witterung</a:t>
            </a:r>
          </a:p>
          <a:p>
            <a:pPr lvl="1">
              <a:buClr>
                <a:schemeClr val="bg1">
                  <a:lumMod val="65000"/>
                </a:schemeClr>
              </a:buClr>
            </a:pPr>
            <a:r>
              <a:rPr lang="de-DE" dirty="0"/>
              <a:t>zu grobes Saatbeet</a:t>
            </a:r>
          </a:p>
          <a:p>
            <a:pPr lvl="1"/>
            <a:endParaRPr lang="de-DE" dirty="0"/>
          </a:p>
          <a:p>
            <a:pPr marL="0" indent="0">
              <a:buNone/>
            </a:pPr>
            <a:r>
              <a:rPr lang="de-DE" dirty="0">
                <a:solidFill>
                  <a:srgbClr val="96A02D"/>
                </a:solidFill>
              </a:rPr>
              <a:t>			</a:t>
            </a:r>
            <a:r>
              <a:rPr lang="de-DE" dirty="0">
                <a:solidFill>
                  <a:schemeClr val="accent6">
                    <a:lumMod val="75000"/>
                  </a:schemeClr>
                </a:solidFill>
              </a:rPr>
              <a:t>Saatbettqualität vor Saatzeit &amp; Aussaatstärke!</a:t>
            </a:r>
          </a:p>
          <a:p>
            <a:pPr marL="0" indent="0">
              <a:buNone/>
            </a:pPr>
            <a:endParaRPr lang="de-DE" dirty="0"/>
          </a:p>
          <a:p>
            <a:pPr marL="0" indent="0">
              <a:buNone/>
            </a:pPr>
            <a:r>
              <a:rPr lang="de-DE" dirty="0"/>
              <a:t>	</a:t>
            </a:r>
          </a:p>
        </p:txBody>
      </p:sp>
      <p:sp>
        <p:nvSpPr>
          <p:cNvPr id="4" name="Datumsplatzhalter 3">
            <a:extLst>
              <a:ext uri="{FF2B5EF4-FFF2-40B4-BE49-F238E27FC236}">
                <a16:creationId xmlns:a16="http://schemas.microsoft.com/office/drawing/2014/main" id="{0DD72F4D-4AE8-43BA-8A74-220F205F4158}"/>
              </a:ext>
            </a:extLst>
          </p:cNvPr>
          <p:cNvSpPr>
            <a:spLocks noGrp="1"/>
          </p:cNvSpPr>
          <p:nvPr>
            <p:ph type="dt" sz="half" idx="10"/>
          </p:nvPr>
        </p:nvSpPr>
        <p:spPr/>
        <p:txBody>
          <a:bodyPr/>
          <a:lstStyle/>
          <a:p>
            <a:fld id="{6A156C5B-B4BC-402C-9D83-367B05C2CB92}" type="datetime1">
              <a:rPr lang="de-DE" smtClean="0"/>
              <a:t>13.01.2022</a:t>
            </a:fld>
            <a:endParaRPr lang="de-DE" dirty="0"/>
          </a:p>
        </p:txBody>
      </p:sp>
      <p:sp>
        <p:nvSpPr>
          <p:cNvPr id="6" name="Foliennummernplatzhalter 5">
            <a:extLst>
              <a:ext uri="{FF2B5EF4-FFF2-40B4-BE49-F238E27FC236}">
                <a16:creationId xmlns:a16="http://schemas.microsoft.com/office/drawing/2014/main" id="{FDD40D77-AA85-427F-8895-C6CE8078592C}"/>
              </a:ext>
            </a:extLst>
          </p:cNvPr>
          <p:cNvSpPr>
            <a:spLocks noGrp="1"/>
          </p:cNvSpPr>
          <p:nvPr>
            <p:ph type="sldNum" sz="quarter" idx="12"/>
          </p:nvPr>
        </p:nvSpPr>
        <p:spPr/>
        <p:txBody>
          <a:bodyPr/>
          <a:lstStyle/>
          <a:p>
            <a:fld id="{AF37DF20-EDB0-4B2C-BB00-AEF0D14163FC}" type="slidenum">
              <a:rPr lang="de-DE" smtClean="0"/>
              <a:pPr/>
              <a:t>32</a:t>
            </a:fld>
            <a:endParaRPr lang="de-DE" dirty="0"/>
          </a:p>
        </p:txBody>
      </p:sp>
      <p:sp>
        <p:nvSpPr>
          <p:cNvPr id="8" name="Textfeld 7">
            <a:extLst>
              <a:ext uri="{FF2B5EF4-FFF2-40B4-BE49-F238E27FC236}">
                <a16:creationId xmlns:a16="http://schemas.microsoft.com/office/drawing/2014/main" id="{278B6DFC-FE75-43F0-901F-25AD784D80B4}"/>
              </a:ext>
            </a:extLst>
          </p:cNvPr>
          <p:cNvSpPr txBox="1"/>
          <p:nvPr/>
        </p:nvSpPr>
        <p:spPr>
          <a:xfrm>
            <a:off x="2859495" y="5517232"/>
            <a:ext cx="1841031" cy="954107"/>
          </a:xfrm>
          <a:prstGeom prst="rect">
            <a:avLst/>
          </a:prstGeom>
          <a:noFill/>
        </p:spPr>
        <p:txBody>
          <a:bodyPr wrap="square" rtlCol="0">
            <a:spAutoFit/>
          </a:bodyPr>
          <a:lstStyle/>
          <a:p>
            <a:r>
              <a:rPr lang="de-DE" sz="1400" dirty="0" err="1">
                <a:solidFill>
                  <a:schemeClr val="accent1"/>
                </a:solidFill>
              </a:rPr>
              <a:t>grobklutige</a:t>
            </a:r>
            <a:r>
              <a:rPr lang="de-DE" sz="1400" dirty="0">
                <a:solidFill>
                  <a:schemeClr val="accent1"/>
                </a:solidFill>
              </a:rPr>
              <a:t> Struktur</a:t>
            </a:r>
          </a:p>
          <a:p>
            <a:r>
              <a:rPr lang="de-DE" sz="1400" dirty="0"/>
              <a:t>mangelnder Bodenschluss des Saatkorns</a:t>
            </a:r>
          </a:p>
        </p:txBody>
      </p:sp>
      <p:cxnSp>
        <p:nvCxnSpPr>
          <p:cNvPr id="27" name="Gerader Verbinder 26">
            <a:extLst>
              <a:ext uri="{FF2B5EF4-FFF2-40B4-BE49-F238E27FC236}">
                <a16:creationId xmlns:a16="http://schemas.microsoft.com/office/drawing/2014/main" id="{9CF9FCF1-C282-48D9-ADAA-FC474A06F655}"/>
              </a:ext>
            </a:extLst>
          </p:cNvPr>
          <p:cNvCxnSpPr>
            <a:cxnSpLocks/>
          </p:cNvCxnSpPr>
          <p:nvPr/>
        </p:nvCxnSpPr>
        <p:spPr>
          <a:xfrm flipV="1">
            <a:off x="5364088" y="5057194"/>
            <a:ext cx="0" cy="460038"/>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31" name="Gerader Verbinder 30">
            <a:extLst>
              <a:ext uri="{FF2B5EF4-FFF2-40B4-BE49-F238E27FC236}">
                <a16:creationId xmlns:a16="http://schemas.microsoft.com/office/drawing/2014/main" id="{5CD32399-18E8-42C1-B524-791D35D647B9}"/>
              </a:ext>
            </a:extLst>
          </p:cNvPr>
          <p:cNvCxnSpPr>
            <a:cxnSpLocks/>
          </p:cNvCxnSpPr>
          <p:nvPr/>
        </p:nvCxnSpPr>
        <p:spPr>
          <a:xfrm flipV="1">
            <a:off x="3573275" y="5052713"/>
            <a:ext cx="0" cy="464519"/>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pic>
        <p:nvPicPr>
          <p:cNvPr id="18" name="Grafik 17">
            <a:extLst>
              <a:ext uri="{FF2B5EF4-FFF2-40B4-BE49-F238E27FC236}">
                <a16:creationId xmlns:a16="http://schemas.microsoft.com/office/drawing/2014/main" id="{FF71B3C3-B358-408B-8FDC-B72729412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pic>
        <p:nvPicPr>
          <p:cNvPr id="9" name="Grafik 8">
            <a:extLst>
              <a:ext uri="{FF2B5EF4-FFF2-40B4-BE49-F238E27FC236}">
                <a16:creationId xmlns:a16="http://schemas.microsoft.com/office/drawing/2014/main" id="{94EAF95E-D546-4FBE-BACB-5A5E991E8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39749" y="5052713"/>
            <a:ext cx="2379537" cy="1453919"/>
          </a:xfrm>
          <a:prstGeom prst="rect">
            <a:avLst/>
          </a:prstGeom>
        </p:spPr>
      </p:pic>
      <p:cxnSp>
        <p:nvCxnSpPr>
          <p:cNvPr id="17" name="Gerader Verbinder 16">
            <a:extLst>
              <a:ext uri="{FF2B5EF4-FFF2-40B4-BE49-F238E27FC236}">
                <a16:creationId xmlns:a16="http://schemas.microsoft.com/office/drawing/2014/main" id="{9727B624-80B8-4281-BE05-4342C961FBC9}"/>
              </a:ext>
            </a:extLst>
          </p:cNvPr>
          <p:cNvCxnSpPr>
            <a:cxnSpLocks/>
          </p:cNvCxnSpPr>
          <p:nvPr/>
        </p:nvCxnSpPr>
        <p:spPr>
          <a:xfrm flipV="1">
            <a:off x="1811154" y="5052713"/>
            <a:ext cx="1762121" cy="4481"/>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pic>
        <p:nvPicPr>
          <p:cNvPr id="10" name="Grafik 9">
            <a:extLst>
              <a:ext uri="{FF2B5EF4-FFF2-40B4-BE49-F238E27FC236}">
                <a16:creationId xmlns:a16="http://schemas.microsoft.com/office/drawing/2014/main" id="{631B3DF5-D007-4DA2-BF94-EED7819472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6242757" y="5066944"/>
            <a:ext cx="2337854" cy="1450722"/>
          </a:xfrm>
          <a:prstGeom prst="rect">
            <a:avLst/>
          </a:prstGeom>
        </p:spPr>
      </p:pic>
      <p:sp>
        <p:nvSpPr>
          <p:cNvPr id="11" name="Textfeld 10">
            <a:extLst>
              <a:ext uri="{FF2B5EF4-FFF2-40B4-BE49-F238E27FC236}">
                <a16:creationId xmlns:a16="http://schemas.microsoft.com/office/drawing/2014/main" id="{DA63D4AF-D0D0-4B44-9E40-97920F0D6C0F}"/>
              </a:ext>
            </a:extLst>
          </p:cNvPr>
          <p:cNvSpPr txBox="1"/>
          <p:nvPr/>
        </p:nvSpPr>
        <p:spPr>
          <a:xfrm>
            <a:off x="4572000" y="5517232"/>
            <a:ext cx="2106500" cy="954107"/>
          </a:xfrm>
          <a:prstGeom prst="rect">
            <a:avLst/>
          </a:prstGeom>
          <a:noFill/>
        </p:spPr>
        <p:txBody>
          <a:bodyPr wrap="square" rtlCol="0">
            <a:spAutoFit/>
          </a:bodyPr>
          <a:lstStyle/>
          <a:p>
            <a:r>
              <a:rPr lang="de-DE" sz="1400" dirty="0">
                <a:solidFill>
                  <a:schemeClr val="accent1"/>
                </a:solidFill>
              </a:rPr>
              <a:t>feinkrümelige Struktur</a:t>
            </a:r>
          </a:p>
          <a:p>
            <a:r>
              <a:rPr lang="de-DE" sz="1400" dirty="0"/>
              <a:t>sichert die </a:t>
            </a:r>
          </a:p>
          <a:p>
            <a:r>
              <a:rPr lang="de-DE" sz="1400" dirty="0"/>
              <a:t>Verfügbarkeit von Keimfeuchtigkeit</a:t>
            </a:r>
          </a:p>
        </p:txBody>
      </p:sp>
      <p:cxnSp>
        <p:nvCxnSpPr>
          <p:cNvPr id="19" name="Gerader Verbinder 18">
            <a:extLst>
              <a:ext uri="{FF2B5EF4-FFF2-40B4-BE49-F238E27FC236}">
                <a16:creationId xmlns:a16="http://schemas.microsoft.com/office/drawing/2014/main" id="{2553FB99-6F1D-4B2D-986D-67C05FEF6330}"/>
              </a:ext>
            </a:extLst>
          </p:cNvPr>
          <p:cNvCxnSpPr>
            <a:cxnSpLocks/>
          </p:cNvCxnSpPr>
          <p:nvPr/>
        </p:nvCxnSpPr>
        <p:spPr>
          <a:xfrm>
            <a:off x="5364088" y="5066944"/>
            <a:ext cx="1948169"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sp>
        <p:nvSpPr>
          <p:cNvPr id="23" name="Textfeld 22">
            <a:extLst>
              <a:ext uri="{FF2B5EF4-FFF2-40B4-BE49-F238E27FC236}">
                <a16:creationId xmlns:a16="http://schemas.microsoft.com/office/drawing/2014/main" id="{4C1C77D2-C693-49CD-B989-B2183B4A065B}"/>
              </a:ext>
            </a:extLst>
          </p:cNvPr>
          <p:cNvSpPr txBox="1"/>
          <p:nvPr/>
        </p:nvSpPr>
        <p:spPr>
          <a:xfrm>
            <a:off x="7621980" y="6312155"/>
            <a:ext cx="1223937" cy="230832"/>
          </a:xfrm>
          <a:prstGeom prst="rect">
            <a:avLst/>
          </a:prstGeom>
          <a:noFill/>
        </p:spPr>
        <p:txBody>
          <a:bodyPr wrap="square" rtlCol="0">
            <a:spAutoFit/>
          </a:bodyPr>
          <a:lstStyle/>
          <a:p>
            <a:r>
              <a:rPr lang="de-DE" sz="900" dirty="0"/>
              <a:t>(KWS LOCHOW)</a:t>
            </a:r>
          </a:p>
        </p:txBody>
      </p:sp>
      <p:sp>
        <p:nvSpPr>
          <p:cNvPr id="26" name="Pfeil: nach rechts 25">
            <a:extLst>
              <a:ext uri="{FF2B5EF4-FFF2-40B4-BE49-F238E27FC236}">
                <a16:creationId xmlns:a16="http://schemas.microsoft.com/office/drawing/2014/main" id="{A25FF1CD-63C7-4F6F-A6E3-60FED4C8A076}"/>
              </a:ext>
            </a:extLst>
          </p:cNvPr>
          <p:cNvSpPr/>
          <p:nvPr/>
        </p:nvSpPr>
        <p:spPr>
          <a:xfrm>
            <a:off x="1774530" y="4475747"/>
            <a:ext cx="489247" cy="17971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20" name="Fußzeilenplatzhalter 7">
            <a:extLst>
              <a:ext uri="{FF2B5EF4-FFF2-40B4-BE49-F238E27FC236}">
                <a16:creationId xmlns:a16="http://schemas.microsoft.com/office/drawing/2014/main" id="{ED005DC0-30AA-417F-95AA-53275F5EE168}"/>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31738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Kriterien für die Sortenwahl</a:t>
            </a:r>
          </a:p>
        </p:txBody>
      </p:sp>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33</a:t>
            </a:fld>
            <a:endParaRPr lang="de-DE" dirty="0"/>
          </a:p>
        </p:txBody>
      </p:sp>
      <p:pic>
        <p:nvPicPr>
          <p:cNvPr id="15" name="Grafik 14">
            <a:extLst>
              <a:ext uri="{FF2B5EF4-FFF2-40B4-BE49-F238E27FC236}">
                <a16:creationId xmlns:a16="http://schemas.microsoft.com/office/drawing/2014/main" id="{B611485C-1B8D-4848-9878-ED2662E210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9" name="Inhaltsplatzhalter 8">
            <a:extLst>
              <a:ext uri="{FF2B5EF4-FFF2-40B4-BE49-F238E27FC236}">
                <a16:creationId xmlns:a16="http://schemas.microsoft.com/office/drawing/2014/main" id="{5DF5D815-5349-4E1A-A7DB-1F268F57DF79}"/>
              </a:ext>
            </a:extLst>
          </p:cNvPr>
          <p:cNvSpPr>
            <a:spLocks noGrp="1"/>
          </p:cNvSpPr>
          <p:nvPr>
            <p:ph idx="1"/>
          </p:nvPr>
        </p:nvSpPr>
        <p:spPr>
          <a:xfrm>
            <a:off x="539749" y="1412875"/>
            <a:ext cx="8064501" cy="1991590"/>
          </a:xfrm>
        </p:spPr>
        <p:txBody>
          <a:bodyPr/>
          <a:lstStyle/>
          <a:p>
            <a:r>
              <a:rPr lang="de-DE" dirty="0"/>
              <a:t>Welche Kulturart?</a:t>
            </a:r>
          </a:p>
          <a:p>
            <a:r>
              <a:rPr lang="de-DE" dirty="0"/>
              <a:t>Welches Ziel wird mit dem Anbau verfolgt?</a:t>
            </a:r>
          </a:p>
          <a:p>
            <a:pPr lvl="1"/>
            <a:r>
              <a:rPr lang="de-DE" dirty="0"/>
              <a:t>Höchsterträge</a:t>
            </a:r>
          </a:p>
          <a:p>
            <a:pPr lvl="1"/>
            <a:r>
              <a:rPr lang="de-DE" dirty="0"/>
              <a:t>Ertragssicherung</a:t>
            </a:r>
          </a:p>
          <a:p>
            <a:pPr lvl="1"/>
            <a:r>
              <a:rPr lang="de-DE" dirty="0"/>
              <a:t>Spezielle Qualitäten</a:t>
            </a:r>
          </a:p>
          <a:p>
            <a:r>
              <a:rPr lang="de-DE" dirty="0"/>
              <a:t>Sortenwahl</a:t>
            </a:r>
          </a:p>
          <a:p>
            <a:pPr lvl="1"/>
            <a:r>
              <a:rPr lang="de-DE" dirty="0"/>
              <a:t>Vorgaben durch den Händler/Verarbeiter vorhanden (Vertragsanbau)?</a:t>
            </a:r>
          </a:p>
          <a:p>
            <a:pPr lvl="1"/>
            <a:r>
              <a:rPr lang="de-DE" dirty="0"/>
              <a:t>Informationen über die Sorte im Detail</a:t>
            </a:r>
          </a:p>
          <a:p>
            <a:pPr lvl="2"/>
            <a:r>
              <a:rPr lang="de-DE" dirty="0"/>
              <a:t>Beschreibende Sortenliste vom Bundessortenamt</a:t>
            </a:r>
          </a:p>
          <a:p>
            <a:pPr lvl="2"/>
            <a:r>
              <a:rPr lang="de-DE" dirty="0"/>
              <a:t>Züchterhomepage (z.B. </a:t>
            </a:r>
            <a:r>
              <a:rPr lang="de-DE" dirty="0">
                <a:hlinkClick r:id="rId4"/>
              </a:rPr>
              <a:t>Sorten-Berater</a:t>
            </a:r>
            <a:r>
              <a:rPr lang="de-DE" dirty="0"/>
              <a:t>)</a:t>
            </a:r>
          </a:p>
          <a:p>
            <a:pPr lvl="2"/>
            <a:r>
              <a:rPr lang="de-DE" dirty="0"/>
              <a:t>Landessortenversuche/Züchterversuche etc. </a:t>
            </a:r>
          </a:p>
          <a:p>
            <a:pPr lvl="2"/>
            <a:r>
              <a:rPr lang="de-DE" dirty="0"/>
              <a:t>Beratung</a:t>
            </a:r>
          </a:p>
          <a:p>
            <a:pPr lvl="1"/>
            <a:endParaRPr lang="de-DE" dirty="0"/>
          </a:p>
        </p:txBody>
      </p:sp>
      <p:sp>
        <p:nvSpPr>
          <p:cNvPr id="8" name="Fußzeilenplatzhalter 7">
            <a:extLst>
              <a:ext uri="{FF2B5EF4-FFF2-40B4-BE49-F238E27FC236}">
                <a16:creationId xmlns:a16="http://schemas.microsoft.com/office/drawing/2014/main" id="{BD1C8AF7-6F86-41F8-A51A-6523A474B73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023627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F47AA80-1553-4E48-BAD6-22EC9835D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1092917"/>
            <a:ext cx="4968552" cy="5457235"/>
          </a:xfrm>
          <a:prstGeom prst="rect">
            <a:avLst/>
          </a:prstGeom>
        </p:spPr>
      </p:pic>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Sortenwahl – Beschreibende Sortenliste </a:t>
            </a:r>
          </a:p>
        </p:txBody>
      </p:sp>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34</a:t>
            </a:fld>
            <a:endParaRPr lang="de-DE" dirty="0"/>
          </a:p>
        </p:txBody>
      </p:sp>
      <p:pic>
        <p:nvPicPr>
          <p:cNvPr id="8" name="Grafik 7">
            <a:extLst>
              <a:ext uri="{FF2B5EF4-FFF2-40B4-BE49-F238E27FC236}">
                <a16:creationId xmlns:a16="http://schemas.microsoft.com/office/drawing/2014/main" id="{A40E8CD4-D4BD-43DD-9F41-2B405351C5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38"/>
          <a:stretch/>
        </p:blipFill>
        <p:spPr>
          <a:xfrm>
            <a:off x="5076055" y="2377469"/>
            <a:ext cx="3137879" cy="2253219"/>
          </a:xfrm>
          <a:prstGeom prst="rect">
            <a:avLst/>
          </a:prstGeom>
        </p:spPr>
      </p:pic>
      <p:pic>
        <p:nvPicPr>
          <p:cNvPr id="10" name="Grafik 9">
            <a:extLst>
              <a:ext uri="{FF2B5EF4-FFF2-40B4-BE49-F238E27FC236}">
                <a16:creationId xmlns:a16="http://schemas.microsoft.com/office/drawing/2014/main" id="{C343B91E-4F62-4B20-BCA5-F6A93970A6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6767" y="2564904"/>
            <a:ext cx="585208" cy="766977"/>
          </a:xfrm>
          <a:prstGeom prst="rect">
            <a:avLst/>
          </a:prstGeom>
        </p:spPr>
      </p:pic>
      <p:pic>
        <p:nvPicPr>
          <p:cNvPr id="11" name="Grafik 10">
            <a:extLst>
              <a:ext uri="{FF2B5EF4-FFF2-40B4-BE49-F238E27FC236}">
                <a16:creationId xmlns:a16="http://schemas.microsoft.com/office/drawing/2014/main" id="{A2E7538B-772D-469D-82C7-A30EC55447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7911" y="3315431"/>
            <a:ext cx="894569" cy="1315258"/>
          </a:xfrm>
          <a:prstGeom prst="rect">
            <a:avLst/>
          </a:prstGeom>
        </p:spPr>
      </p:pic>
      <p:sp>
        <p:nvSpPr>
          <p:cNvPr id="12" name="Textfeld 11">
            <a:extLst>
              <a:ext uri="{FF2B5EF4-FFF2-40B4-BE49-F238E27FC236}">
                <a16:creationId xmlns:a16="http://schemas.microsoft.com/office/drawing/2014/main" id="{DA046F14-3710-4A7C-8544-EBDCE22EED14}"/>
              </a:ext>
            </a:extLst>
          </p:cNvPr>
          <p:cNvSpPr txBox="1"/>
          <p:nvPr/>
        </p:nvSpPr>
        <p:spPr>
          <a:xfrm>
            <a:off x="6084168" y="6207115"/>
            <a:ext cx="2701056" cy="246221"/>
          </a:xfrm>
          <a:prstGeom prst="rect">
            <a:avLst/>
          </a:prstGeom>
          <a:noFill/>
        </p:spPr>
        <p:txBody>
          <a:bodyPr wrap="square" rtlCol="0">
            <a:spAutoFit/>
          </a:bodyPr>
          <a:lstStyle/>
          <a:p>
            <a:r>
              <a:rPr lang="de-DE" sz="1000" dirty="0"/>
              <a:t>(Auszug, Beschreibende Sortenliste 2018)</a:t>
            </a:r>
          </a:p>
        </p:txBody>
      </p:sp>
      <p:sp>
        <p:nvSpPr>
          <p:cNvPr id="13" name="Ellipse 12">
            <a:extLst>
              <a:ext uri="{FF2B5EF4-FFF2-40B4-BE49-F238E27FC236}">
                <a16:creationId xmlns:a16="http://schemas.microsoft.com/office/drawing/2014/main" id="{141F10E8-E47A-4BB3-B1B3-2542E078B7A0}"/>
              </a:ext>
            </a:extLst>
          </p:cNvPr>
          <p:cNvSpPr/>
          <p:nvPr/>
        </p:nvSpPr>
        <p:spPr>
          <a:xfrm>
            <a:off x="2170336" y="4876651"/>
            <a:ext cx="216024" cy="21602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cxnSp>
        <p:nvCxnSpPr>
          <p:cNvPr id="16" name="Gerader Verbinder 15">
            <a:extLst>
              <a:ext uri="{FF2B5EF4-FFF2-40B4-BE49-F238E27FC236}">
                <a16:creationId xmlns:a16="http://schemas.microsoft.com/office/drawing/2014/main" id="{2C4216BE-A2DB-4550-A17F-8F6A1F3D7223}"/>
              </a:ext>
            </a:extLst>
          </p:cNvPr>
          <p:cNvCxnSpPr>
            <a:cxnSpLocks/>
          </p:cNvCxnSpPr>
          <p:nvPr/>
        </p:nvCxnSpPr>
        <p:spPr>
          <a:xfrm>
            <a:off x="8028384" y="3710682"/>
            <a:ext cx="288032"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Fußzeilenplatzhalter 7">
            <a:extLst>
              <a:ext uri="{FF2B5EF4-FFF2-40B4-BE49-F238E27FC236}">
                <a16:creationId xmlns:a16="http://schemas.microsoft.com/office/drawing/2014/main" id="{22389D76-B8EB-408C-A8E4-8905186FCA41}"/>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7186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Sortenwahl - Qualitätseinstufungen beim Weizen</a:t>
            </a:r>
          </a:p>
        </p:txBody>
      </p:sp>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35</a:t>
            </a:fld>
            <a:endParaRPr lang="de-DE" dirty="0"/>
          </a:p>
        </p:txBody>
      </p:sp>
      <p:sp>
        <p:nvSpPr>
          <p:cNvPr id="12" name="Textfeld 11">
            <a:extLst>
              <a:ext uri="{FF2B5EF4-FFF2-40B4-BE49-F238E27FC236}">
                <a16:creationId xmlns:a16="http://schemas.microsoft.com/office/drawing/2014/main" id="{DA046F14-3710-4A7C-8544-EBDCE22EED14}"/>
              </a:ext>
            </a:extLst>
          </p:cNvPr>
          <p:cNvSpPr txBox="1"/>
          <p:nvPr/>
        </p:nvSpPr>
        <p:spPr>
          <a:xfrm>
            <a:off x="3635896" y="6567155"/>
            <a:ext cx="5400600" cy="246221"/>
          </a:xfrm>
          <a:prstGeom prst="rect">
            <a:avLst/>
          </a:prstGeom>
          <a:noFill/>
        </p:spPr>
        <p:txBody>
          <a:bodyPr wrap="square" rtlCol="0">
            <a:spAutoFit/>
          </a:bodyPr>
          <a:lstStyle/>
          <a:p>
            <a:r>
              <a:rPr lang="de-DE" sz="1000" dirty="0"/>
              <a:t>(Auszug mit wichtigen Qualitätseigenschaften, Beschreibende Sortenliste 2018)</a:t>
            </a:r>
          </a:p>
        </p:txBody>
      </p:sp>
      <p:graphicFrame>
        <p:nvGraphicFramePr>
          <p:cNvPr id="15" name="Inhaltsplatzhalter 14">
            <a:extLst>
              <a:ext uri="{FF2B5EF4-FFF2-40B4-BE49-F238E27FC236}">
                <a16:creationId xmlns:a16="http://schemas.microsoft.com/office/drawing/2014/main" id="{ED2918C8-87F3-4B1F-80E4-3E0F463573CC}"/>
              </a:ext>
            </a:extLst>
          </p:cNvPr>
          <p:cNvGraphicFramePr>
            <a:graphicFrameLocks noGrp="1"/>
          </p:cNvGraphicFramePr>
          <p:nvPr>
            <p:ph idx="1"/>
            <p:extLst>
              <p:ext uri="{D42A27DB-BD31-4B8C-83A1-F6EECF244321}">
                <p14:modId xmlns:p14="http://schemas.microsoft.com/office/powerpoint/2010/main" val="226321877"/>
              </p:ext>
            </p:extLst>
          </p:nvPr>
        </p:nvGraphicFramePr>
        <p:xfrm>
          <a:off x="539750" y="1412875"/>
          <a:ext cx="8064500" cy="3484880"/>
        </p:xfrm>
        <a:graphic>
          <a:graphicData uri="http://schemas.openxmlformats.org/drawingml/2006/table">
            <a:tbl>
              <a:tblPr firstRow="1" bandRow="1">
                <a:tableStyleId>{5C22544A-7EE6-4342-B048-85BDC9FD1C3A}</a:tableStyleId>
              </a:tblPr>
              <a:tblGrid>
                <a:gridCol w="2088034">
                  <a:extLst>
                    <a:ext uri="{9D8B030D-6E8A-4147-A177-3AD203B41FA5}">
                      <a16:colId xmlns:a16="http://schemas.microsoft.com/office/drawing/2014/main" val="340671463"/>
                    </a:ext>
                  </a:extLst>
                </a:gridCol>
                <a:gridCol w="1368152">
                  <a:extLst>
                    <a:ext uri="{9D8B030D-6E8A-4147-A177-3AD203B41FA5}">
                      <a16:colId xmlns:a16="http://schemas.microsoft.com/office/drawing/2014/main" val="1901796811"/>
                    </a:ext>
                  </a:extLst>
                </a:gridCol>
                <a:gridCol w="1584176">
                  <a:extLst>
                    <a:ext uri="{9D8B030D-6E8A-4147-A177-3AD203B41FA5}">
                      <a16:colId xmlns:a16="http://schemas.microsoft.com/office/drawing/2014/main" val="1753278447"/>
                    </a:ext>
                  </a:extLst>
                </a:gridCol>
                <a:gridCol w="1512168">
                  <a:extLst>
                    <a:ext uri="{9D8B030D-6E8A-4147-A177-3AD203B41FA5}">
                      <a16:colId xmlns:a16="http://schemas.microsoft.com/office/drawing/2014/main" val="2165309577"/>
                    </a:ext>
                  </a:extLst>
                </a:gridCol>
                <a:gridCol w="1511970">
                  <a:extLst>
                    <a:ext uri="{9D8B030D-6E8A-4147-A177-3AD203B41FA5}">
                      <a16:colId xmlns:a16="http://schemas.microsoft.com/office/drawing/2014/main" val="3137446637"/>
                    </a:ext>
                  </a:extLst>
                </a:gridCol>
              </a:tblGrid>
              <a:tr h="1440061">
                <a:tc>
                  <a:txBody>
                    <a:bodyPr/>
                    <a:lstStyle/>
                    <a:p>
                      <a:r>
                        <a:rPr lang="de-DE" dirty="0"/>
                        <a:t>Qualitätsgruppen</a:t>
                      </a:r>
                    </a:p>
                    <a:p>
                      <a:endParaRPr lang="de-DE" dirty="0"/>
                    </a:p>
                    <a:p>
                      <a:endParaRPr lang="de-DE" dirty="0"/>
                    </a:p>
                    <a:p>
                      <a:endParaRPr lang="de-DE" dirty="0"/>
                    </a:p>
                    <a:p>
                      <a:r>
                        <a:rPr lang="de-DE" dirty="0"/>
                        <a:t>Eigenschaften</a:t>
                      </a:r>
                    </a:p>
                  </a:txBody>
                  <a:tcPr>
                    <a:solidFill>
                      <a:schemeClr val="accent6"/>
                    </a:solidFill>
                  </a:tcPr>
                </a:tc>
                <a:tc>
                  <a:txBody>
                    <a:bodyPr/>
                    <a:lstStyle/>
                    <a:p>
                      <a:r>
                        <a:rPr lang="de-DE" dirty="0"/>
                        <a:t>E-Gruppe</a:t>
                      </a:r>
                    </a:p>
                    <a:p>
                      <a:endParaRPr lang="de-DE" dirty="0"/>
                    </a:p>
                    <a:p>
                      <a:r>
                        <a:rPr lang="de-DE" b="0" dirty="0"/>
                        <a:t>Elite-weizen</a:t>
                      </a:r>
                    </a:p>
                  </a:txBody>
                  <a:tcPr>
                    <a:solidFill>
                      <a:schemeClr val="accent6"/>
                    </a:solidFill>
                  </a:tcPr>
                </a:tc>
                <a:tc>
                  <a:txBody>
                    <a:bodyPr/>
                    <a:lstStyle/>
                    <a:p>
                      <a:r>
                        <a:rPr lang="de-DE" dirty="0"/>
                        <a:t>A-Gruppe</a:t>
                      </a:r>
                    </a:p>
                    <a:p>
                      <a:endParaRPr lang="de-DE" dirty="0"/>
                    </a:p>
                    <a:p>
                      <a:r>
                        <a:rPr lang="de-DE" b="0" dirty="0"/>
                        <a:t>Qualitäts-weizen</a:t>
                      </a:r>
                    </a:p>
                  </a:txBody>
                  <a:tcPr>
                    <a:solidFill>
                      <a:schemeClr val="accent6"/>
                    </a:solidFill>
                  </a:tcPr>
                </a:tc>
                <a:tc>
                  <a:txBody>
                    <a:bodyPr/>
                    <a:lstStyle/>
                    <a:p>
                      <a:r>
                        <a:rPr lang="de-DE" dirty="0"/>
                        <a:t>B-Gruppe</a:t>
                      </a:r>
                    </a:p>
                    <a:p>
                      <a:endParaRPr lang="de-DE" dirty="0"/>
                    </a:p>
                    <a:p>
                      <a:r>
                        <a:rPr lang="de-DE" b="0" dirty="0"/>
                        <a:t>Brotweizen</a:t>
                      </a:r>
                    </a:p>
                  </a:txBody>
                  <a:tcPr>
                    <a:solidFill>
                      <a:schemeClr val="accent6"/>
                    </a:solidFill>
                  </a:tcPr>
                </a:tc>
                <a:tc>
                  <a:txBody>
                    <a:bodyPr/>
                    <a:lstStyle/>
                    <a:p>
                      <a:r>
                        <a:rPr lang="de-DE" dirty="0"/>
                        <a:t>C-Gruppe</a:t>
                      </a:r>
                    </a:p>
                    <a:p>
                      <a:endParaRPr lang="de-DE" dirty="0"/>
                    </a:p>
                    <a:p>
                      <a:r>
                        <a:rPr lang="de-DE" b="0" dirty="0"/>
                        <a:t>Sonstiger Weizen </a:t>
                      </a:r>
                    </a:p>
                  </a:txBody>
                  <a:tcPr>
                    <a:solidFill>
                      <a:schemeClr val="accent6"/>
                    </a:solidFill>
                  </a:tcPr>
                </a:tc>
                <a:extLst>
                  <a:ext uri="{0D108BD9-81ED-4DB2-BD59-A6C34878D82A}">
                    <a16:rowId xmlns:a16="http://schemas.microsoft.com/office/drawing/2014/main" val="2820779941"/>
                  </a:ext>
                </a:extLst>
              </a:tr>
              <a:tr h="370840">
                <a:tc>
                  <a:txBody>
                    <a:bodyPr/>
                    <a:lstStyle/>
                    <a:p>
                      <a:r>
                        <a:rPr lang="de-DE" dirty="0"/>
                        <a:t>Fallzahl</a:t>
                      </a:r>
                    </a:p>
                  </a:txBody>
                  <a:tcPr>
                    <a:solidFill>
                      <a:schemeClr val="accent6">
                        <a:lumMod val="60000"/>
                        <a:lumOff val="40000"/>
                      </a:schemeClr>
                    </a:solidFill>
                  </a:tcPr>
                </a:tc>
                <a:tc>
                  <a:txBody>
                    <a:bodyPr/>
                    <a:lstStyle/>
                    <a:p>
                      <a:r>
                        <a:rPr lang="de-DE" dirty="0"/>
                        <a:t>Mind.6</a:t>
                      </a:r>
                    </a:p>
                  </a:txBody>
                  <a:tcPr>
                    <a:solidFill>
                      <a:schemeClr val="accent6">
                        <a:lumMod val="60000"/>
                        <a:lumOff val="40000"/>
                      </a:schemeClr>
                    </a:solidFill>
                  </a:tcPr>
                </a:tc>
                <a:tc>
                  <a:txBody>
                    <a:bodyPr/>
                    <a:lstStyle/>
                    <a:p>
                      <a:r>
                        <a:rPr lang="de-DE" dirty="0"/>
                        <a:t>Mind.5</a:t>
                      </a:r>
                    </a:p>
                  </a:txBody>
                  <a:tcPr>
                    <a:solidFill>
                      <a:schemeClr val="accent6">
                        <a:lumMod val="60000"/>
                        <a:lumOff val="40000"/>
                      </a:schemeClr>
                    </a:solidFill>
                  </a:tcPr>
                </a:tc>
                <a:tc>
                  <a:txBody>
                    <a:bodyPr/>
                    <a:lstStyle/>
                    <a:p>
                      <a:r>
                        <a:rPr lang="de-DE" dirty="0"/>
                        <a:t>Mind.4</a:t>
                      </a:r>
                    </a:p>
                  </a:txBody>
                  <a:tcPr>
                    <a:solidFill>
                      <a:schemeClr val="accent6">
                        <a:lumMod val="60000"/>
                        <a:lumOff val="40000"/>
                      </a:schemeClr>
                    </a:solidFill>
                  </a:tcPr>
                </a:tc>
                <a:tc>
                  <a:txBody>
                    <a:bodyPr/>
                    <a:lstStyle/>
                    <a:p>
                      <a:r>
                        <a:rPr lang="de-DE" dirty="0"/>
                        <a:t>-</a:t>
                      </a:r>
                    </a:p>
                  </a:txBody>
                  <a:tcPr>
                    <a:solidFill>
                      <a:schemeClr val="accent6">
                        <a:lumMod val="60000"/>
                        <a:lumOff val="40000"/>
                      </a:schemeClr>
                    </a:solidFill>
                  </a:tcPr>
                </a:tc>
                <a:extLst>
                  <a:ext uri="{0D108BD9-81ED-4DB2-BD59-A6C34878D82A}">
                    <a16:rowId xmlns:a16="http://schemas.microsoft.com/office/drawing/2014/main" val="3170503673"/>
                  </a:ext>
                </a:extLst>
              </a:tr>
              <a:tr h="370840">
                <a:tc>
                  <a:txBody>
                    <a:bodyPr/>
                    <a:lstStyle/>
                    <a:p>
                      <a:r>
                        <a:rPr lang="de-DE" dirty="0"/>
                        <a:t>Rohproteingehalt</a:t>
                      </a:r>
                    </a:p>
                  </a:txBody>
                  <a:tcPr>
                    <a:solidFill>
                      <a:schemeClr val="accent6">
                        <a:lumMod val="20000"/>
                        <a:lumOff val="80000"/>
                      </a:schemeClr>
                    </a:solidFill>
                  </a:tcPr>
                </a:tc>
                <a:tc>
                  <a:txBody>
                    <a:bodyPr/>
                    <a:lstStyle/>
                    <a:p>
                      <a:r>
                        <a:rPr lang="de-DE" dirty="0"/>
                        <a:t>Mind.6</a:t>
                      </a:r>
                    </a:p>
                  </a:txBody>
                  <a:tcPr>
                    <a:solidFill>
                      <a:schemeClr val="accent6">
                        <a:lumMod val="20000"/>
                        <a:lumOff val="80000"/>
                      </a:schemeClr>
                    </a:solidFill>
                  </a:tcPr>
                </a:tc>
                <a:tc>
                  <a:txBody>
                    <a:bodyPr/>
                    <a:lstStyle/>
                    <a:p>
                      <a:r>
                        <a:rPr lang="de-DE" dirty="0"/>
                        <a:t>Mind.4</a:t>
                      </a:r>
                    </a:p>
                  </a:txBody>
                  <a:tcPr>
                    <a:solidFill>
                      <a:schemeClr val="accent6">
                        <a:lumMod val="20000"/>
                        <a:lumOff val="80000"/>
                      </a:schemeClr>
                    </a:solidFill>
                  </a:tcPr>
                </a:tc>
                <a:tc>
                  <a:txBody>
                    <a:bodyPr/>
                    <a:lstStyle/>
                    <a:p>
                      <a:r>
                        <a:rPr lang="de-DE" dirty="0"/>
                        <a:t>Mind.2</a:t>
                      </a:r>
                    </a:p>
                  </a:txBody>
                  <a:tcPr>
                    <a:solidFill>
                      <a:schemeClr val="accent6">
                        <a:lumMod val="20000"/>
                        <a:lumOff val="80000"/>
                      </a:schemeClr>
                    </a:solidFill>
                  </a:tcPr>
                </a:tc>
                <a:tc>
                  <a:txBody>
                    <a:bodyPr/>
                    <a:lstStyle/>
                    <a:p>
                      <a:r>
                        <a:rPr lang="de-DE" dirty="0"/>
                        <a:t>-</a:t>
                      </a:r>
                    </a:p>
                  </a:txBody>
                  <a:tcPr>
                    <a:solidFill>
                      <a:schemeClr val="accent6">
                        <a:lumMod val="20000"/>
                        <a:lumOff val="80000"/>
                      </a:schemeClr>
                    </a:solidFill>
                  </a:tcPr>
                </a:tc>
                <a:extLst>
                  <a:ext uri="{0D108BD9-81ED-4DB2-BD59-A6C34878D82A}">
                    <a16:rowId xmlns:a16="http://schemas.microsoft.com/office/drawing/2014/main" val="432311867"/>
                  </a:ext>
                </a:extLst>
              </a:tr>
              <a:tr h="370840">
                <a:tc>
                  <a:txBody>
                    <a:bodyPr/>
                    <a:lstStyle/>
                    <a:p>
                      <a:r>
                        <a:rPr lang="de-DE" dirty="0"/>
                        <a:t>Sedimentations-wert</a:t>
                      </a:r>
                    </a:p>
                  </a:txBody>
                  <a:tcPr>
                    <a:solidFill>
                      <a:schemeClr val="accent6">
                        <a:lumMod val="60000"/>
                        <a:lumOff val="40000"/>
                      </a:schemeClr>
                    </a:solidFill>
                  </a:tcPr>
                </a:tc>
                <a:tc>
                  <a:txBody>
                    <a:bodyPr/>
                    <a:lstStyle/>
                    <a:p>
                      <a:r>
                        <a:rPr lang="de-DE" dirty="0"/>
                        <a:t>Mind.7</a:t>
                      </a:r>
                    </a:p>
                  </a:txBody>
                  <a:tcPr>
                    <a:solidFill>
                      <a:schemeClr val="accent6">
                        <a:lumMod val="60000"/>
                        <a:lumOff val="40000"/>
                      </a:schemeClr>
                    </a:solidFill>
                  </a:tcPr>
                </a:tc>
                <a:tc>
                  <a:txBody>
                    <a:bodyPr/>
                    <a:lstStyle/>
                    <a:p>
                      <a:r>
                        <a:rPr lang="de-DE" dirty="0"/>
                        <a:t>Mind.5</a:t>
                      </a:r>
                    </a:p>
                  </a:txBody>
                  <a:tcPr>
                    <a:solidFill>
                      <a:schemeClr val="accent6">
                        <a:lumMod val="60000"/>
                        <a:lumOff val="40000"/>
                      </a:schemeClr>
                    </a:solidFill>
                  </a:tcPr>
                </a:tc>
                <a:tc>
                  <a:txBody>
                    <a:bodyPr/>
                    <a:lstStyle/>
                    <a:p>
                      <a:r>
                        <a:rPr lang="de-DE" dirty="0"/>
                        <a:t>Mind.3</a:t>
                      </a:r>
                    </a:p>
                  </a:txBody>
                  <a:tcPr>
                    <a:solidFill>
                      <a:schemeClr val="accent6">
                        <a:lumMod val="60000"/>
                        <a:lumOff val="40000"/>
                      </a:schemeClr>
                    </a:solidFill>
                  </a:tcPr>
                </a:tc>
                <a:tc>
                  <a:txBody>
                    <a:bodyPr/>
                    <a:lstStyle/>
                    <a:p>
                      <a:r>
                        <a:rPr lang="de-DE" dirty="0"/>
                        <a:t>-</a:t>
                      </a:r>
                    </a:p>
                  </a:txBody>
                  <a:tcPr>
                    <a:solidFill>
                      <a:schemeClr val="accent6">
                        <a:lumMod val="60000"/>
                        <a:lumOff val="40000"/>
                      </a:schemeClr>
                    </a:solidFill>
                  </a:tcPr>
                </a:tc>
                <a:extLst>
                  <a:ext uri="{0D108BD9-81ED-4DB2-BD59-A6C34878D82A}">
                    <a16:rowId xmlns:a16="http://schemas.microsoft.com/office/drawing/2014/main" val="401742758"/>
                  </a:ext>
                </a:extLst>
              </a:tr>
              <a:tr h="370840">
                <a:tc>
                  <a:txBody>
                    <a:bodyPr/>
                    <a:lstStyle/>
                    <a:p>
                      <a:r>
                        <a:rPr lang="de-DE" dirty="0"/>
                        <a:t>Volumenausbeute (RMT)</a:t>
                      </a:r>
                    </a:p>
                  </a:txBody>
                  <a:tcPr>
                    <a:solidFill>
                      <a:schemeClr val="accent6">
                        <a:lumMod val="20000"/>
                        <a:lumOff val="80000"/>
                      </a:schemeClr>
                    </a:solidFill>
                  </a:tcPr>
                </a:tc>
                <a:tc>
                  <a:txBody>
                    <a:bodyPr/>
                    <a:lstStyle/>
                    <a:p>
                      <a:r>
                        <a:rPr lang="de-DE" dirty="0"/>
                        <a:t>Mind.8</a:t>
                      </a:r>
                    </a:p>
                  </a:txBody>
                  <a:tcPr>
                    <a:solidFill>
                      <a:schemeClr val="accent6">
                        <a:lumMod val="20000"/>
                        <a:lumOff val="80000"/>
                      </a:schemeClr>
                    </a:solidFill>
                  </a:tcPr>
                </a:tc>
                <a:tc>
                  <a:txBody>
                    <a:bodyPr/>
                    <a:lstStyle/>
                    <a:p>
                      <a:r>
                        <a:rPr lang="de-DE" dirty="0"/>
                        <a:t>Mind.6</a:t>
                      </a:r>
                    </a:p>
                  </a:txBody>
                  <a:tcPr>
                    <a:solidFill>
                      <a:schemeClr val="accent6">
                        <a:lumMod val="20000"/>
                        <a:lumOff val="80000"/>
                      </a:schemeClr>
                    </a:solidFill>
                  </a:tcPr>
                </a:tc>
                <a:tc>
                  <a:txBody>
                    <a:bodyPr/>
                    <a:lstStyle/>
                    <a:p>
                      <a:r>
                        <a:rPr lang="de-DE" dirty="0"/>
                        <a:t>Mind.4</a:t>
                      </a:r>
                    </a:p>
                  </a:txBody>
                  <a:tcPr>
                    <a:solidFill>
                      <a:schemeClr val="accent6">
                        <a:lumMod val="20000"/>
                        <a:lumOff val="80000"/>
                      </a:schemeClr>
                    </a:solidFill>
                  </a:tcPr>
                </a:tc>
                <a:tc>
                  <a:txBody>
                    <a:bodyPr/>
                    <a:lstStyle/>
                    <a:p>
                      <a:r>
                        <a:rPr lang="de-DE" dirty="0"/>
                        <a:t>-</a:t>
                      </a:r>
                    </a:p>
                  </a:txBody>
                  <a:tcPr>
                    <a:solidFill>
                      <a:schemeClr val="accent6">
                        <a:lumMod val="20000"/>
                        <a:lumOff val="80000"/>
                      </a:schemeClr>
                    </a:solidFill>
                  </a:tcPr>
                </a:tc>
                <a:extLst>
                  <a:ext uri="{0D108BD9-81ED-4DB2-BD59-A6C34878D82A}">
                    <a16:rowId xmlns:a16="http://schemas.microsoft.com/office/drawing/2014/main" val="3794844491"/>
                  </a:ext>
                </a:extLst>
              </a:tr>
            </a:tbl>
          </a:graphicData>
        </a:graphic>
      </p:graphicFrame>
      <p:graphicFrame>
        <p:nvGraphicFramePr>
          <p:cNvPr id="9" name="Tabelle 8">
            <a:extLst>
              <a:ext uri="{FF2B5EF4-FFF2-40B4-BE49-F238E27FC236}">
                <a16:creationId xmlns:a16="http://schemas.microsoft.com/office/drawing/2014/main" id="{A6C0237D-F0C2-4D00-B3DC-AB10AB5AA97C}"/>
              </a:ext>
            </a:extLst>
          </p:cNvPr>
          <p:cNvGraphicFramePr>
            <a:graphicFrameLocks noGrp="1"/>
          </p:cNvGraphicFramePr>
          <p:nvPr>
            <p:extLst>
              <p:ext uri="{D42A27DB-BD31-4B8C-83A1-F6EECF244321}">
                <p14:modId xmlns:p14="http://schemas.microsoft.com/office/powerpoint/2010/main" val="4134867302"/>
              </p:ext>
            </p:extLst>
          </p:nvPr>
        </p:nvGraphicFramePr>
        <p:xfrm>
          <a:off x="539552" y="4955624"/>
          <a:ext cx="7893901" cy="1483360"/>
        </p:xfrm>
        <a:graphic>
          <a:graphicData uri="http://schemas.openxmlformats.org/drawingml/2006/table">
            <a:tbl>
              <a:tblPr firstRow="1" bandRow="1">
                <a:tableStyleId>{00A15C55-8517-42AA-B614-E9B94910E393}</a:tableStyleId>
              </a:tblPr>
              <a:tblGrid>
                <a:gridCol w="1443355">
                  <a:extLst>
                    <a:ext uri="{9D8B030D-6E8A-4147-A177-3AD203B41FA5}">
                      <a16:colId xmlns:a16="http://schemas.microsoft.com/office/drawing/2014/main" val="2785751659"/>
                    </a:ext>
                  </a:extLst>
                </a:gridCol>
                <a:gridCol w="563880">
                  <a:extLst>
                    <a:ext uri="{9D8B030D-6E8A-4147-A177-3AD203B41FA5}">
                      <a16:colId xmlns:a16="http://schemas.microsoft.com/office/drawing/2014/main" val="3302480712"/>
                    </a:ext>
                  </a:extLst>
                </a:gridCol>
                <a:gridCol w="1751330">
                  <a:extLst>
                    <a:ext uri="{9D8B030D-6E8A-4147-A177-3AD203B41FA5}">
                      <a16:colId xmlns:a16="http://schemas.microsoft.com/office/drawing/2014/main" val="4179982445"/>
                    </a:ext>
                  </a:extLst>
                </a:gridCol>
                <a:gridCol w="563880">
                  <a:extLst>
                    <a:ext uri="{9D8B030D-6E8A-4147-A177-3AD203B41FA5}">
                      <a16:colId xmlns:a16="http://schemas.microsoft.com/office/drawing/2014/main" val="1781675772"/>
                    </a:ext>
                  </a:extLst>
                </a:gridCol>
                <a:gridCol w="1507071">
                  <a:extLst>
                    <a:ext uri="{9D8B030D-6E8A-4147-A177-3AD203B41FA5}">
                      <a16:colId xmlns:a16="http://schemas.microsoft.com/office/drawing/2014/main" val="2784141737"/>
                    </a:ext>
                  </a:extLst>
                </a:gridCol>
                <a:gridCol w="563880">
                  <a:extLst>
                    <a:ext uri="{9D8B030D-6E8A-4147-A177-3AD203B41FA5}">
                      <a16:colId xmlns:a16="http://schemas.microsoft.com/office/drawing/2014/main" val="1745544762"/>
                    </a:ext>
                  </a:extLst>
                </a:gridCol>
                <a:gridCol w="1500505">
                  <a:extLst>
                    <a:ext uri="{9D8B030D-6E8A-4147-A177-3AD203B41FA5}">
                      <a16:colId xmlns:a16="http://schemas.microsoft.com/office/drawing/2014/main" val="2487573103"/>
                    </a:ext>
                  </a:extLst>
                </a:gridCol>
              </a:tblGrid>
              <a:tr h="370840">
                <a:tc rowSpan="4">
                  <a:txBody>
                    <a:bodyPr/>
                    <a:lstStyle/>
                    <a:p>
                      <a:r>
                        <a:rPr lang="de-DE" sz="1200" dirty="0">
                          <a:solidFill>
                            <a:schemeClr val="tx1"/>
                          </a:solidFill>
                        </a:rPr>
                        <a:t>Erträge</a:t>
                      </a:r>
                    </a:p>
                    <a:p>
                      <a:r>
                        <a:rPr lang="de-DE" sz="1200" dirty="0">
                          <a:solidFill>
                            <a:schemeClr val="tx1"/>
                          </a:solidFill>
                        </a:rPr>
                        <a:t>Anteile </a:t>
                      </a:r>
                    </a:p>
                    <a:p>
                      <a:r>
                        <a:rPr lang="de-DE" sz="1200" dirty="0">
                          <a:solidFill>
                            <a:schemeClr val="tx1"/>
                          </a:solidFill>
                        </a:rPr>
                        <a:t>Gehalte</a:t>
                      </a:r>
                    </a:p>
                    <a:p>
                      <a:r>
                        <a:rPr lang="de-DE" sz="1200" dirty="0" err="1">
                          <a:solidFill>
                            <a:schemeClr val="tx1"/>
                          </a:solidFill>
                        </a:rPr>
                        <a:t>Bestandesdichte</a:t>
                      </a:r>
                      <a:endParaRPr lang="de-DE" sz="1200" dirty="0">
                        <a:solidFill>
                          <a:schemeClr val="tx1"/>
                        </a:solidFill>
                      </a:endParaRPr>
                    </a:p>
                    <a:p>
                      <a:r>
                        <a:rPr lang="de-DE" sz="1200" dirty="0">
                          <a:solidFill>
                            <a:schemeClr val="tx1"/>
                          </a:solidFill>
                        </a:rPr>
                        <a:t>TKM </a:t>
                      </a:r>
                    </a:p>
                    <a:p>
                      <a:r>
                        <a:rPr lang="de-DE" sz="1200" dirty="0">
                          <a:solidFill>
                            <a:schemeClr val="tx1"/>
                          </a:solidFill>
                        </a:rPr>
                        <a:t>u.a.</a:t>
                      </a:r>
                    </a:p>
                    <a:p>
                      <a:endParaRPr lang="de-D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solidFill>
                            <a:schemeClr val="tx1"/>
                          </a:solidFill>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solidFill>
                            <a:schemeClr val="tx1"/>
                          </a:solidFill>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solidFill>
                            <a:schemeClr val="tx1"/>
                          </a:solidFill>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7092874"/>
                  </a:ext>
                </a:extLst>
              </a:tr>
              <a:tr h="370840">
                <a:tc vMerge="1">
                  <a:txBody>
                    <a:bodyPr/>
                    <a:lstStyle/>
                    <a:p>
                      <a:endParaRPr lang="de-DE" dirty="0"/>
                    </a:p>
                  </a:txBody>
                  <a:tcPr/>
                </a:tc>
                <a:tc>
                  <a:txBody>
                    <a:bodyPr/>
                    <a:lstStyle/>
                    <a:p>
                      <a:pPr algn="ctr"/>
                      <a:r>
                        <a:rPr lang="de-DE"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t>sehr niedrig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t>niedrig bis mittel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2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t>hoch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02565658"/>
                  </a:ext>
                </a:extLst>
              </a:tr>
              <a:tr h="370840">
                <a:tc vMerge="1">
                  <a:txBody>
                    <a:bodyPr/>
                    <a:lstStyle/>
                    <a:p>
                      <a:endParaRPr lang="de-DE" dirty="0"/>
                    </a:p>
                  </a:txBody>
                  <a:tcPr/>
                </a:tc>
                <a:tc>
                  <a:txBody>
                    <a:bodyPr/>
                    <a:lstStyle/>
                    <a:p>
                      <a:pPr algn="ctr"/>
                      <a:r>
                        <a:rPr lang="de-DE"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t>sehr niedrig bis niedrig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t>mittel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2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de-DE" sz="1200" dirty="0"/>
                        <a:t>hoch bis sehr hoch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09480314"/>
                  </a:ext>
                </a:extLst>
              </a:tr>
              <a:tr h="370840">
                <a:tc vMerge="1">
                  <a:txBody>
                    <a:bodyPr/>
                    <a:lstStyle/>
                    <a:p>
                      <a:endParaRPr lang="de-DE" dirty="0"/>
                    </a:p>
                  </a:txBody>
                  <a:tcPr/>
                </a:tc>
                <a:tc>
                  <a:txBody>
                    <a:bodyPr/>
                    <a:lstStyle/>
                    <a:p>
                      <a:pPr algn="ctr"/>
                      <a:r>
                        <a:rPr lang="de-DE"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t>niedrig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mittel bis hoch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2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t>sehr hoch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7092769"/>
                  </a:ext>
                </a:extLst>
              </a:tr>
            </a:tbl>
          </a:graphicData>
        </a:graphic>
      </p:graphicFrame>
      <p:sp>
        <p:nvSpPr>
          <p:cNvPr id="10" name="Fußzeilenplatzhalter 7">
            <a:extLst>
              <a:ext uri="{FF2B5EF4-FFF2-40B4-BE49-F238E27FC236}">
                <a16:creationId xmlns:a16="http://schemas.microsoft.com/office/drawing/2014/main" id="{460DD554-5A93-4E3C-B1DE-721C75381DB3}"/>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694508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Sortenwahl – Sorten-Berater beim Weizen</a:t>
            </a:r>
          </a:p>
        </p:txBody>
      </p:sp>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36</a:t>
            </a:fld>
            <a:endParaRPr lang="de-DE" dirty="0"/>
          </a:p>
        </p:txBody>
      </p:sp>
      <p:grpSp>
        <p:nvGrpSpPr>
          <p:cNvPr id="27" name="Gruppieren 26">
            <a:extLst>
              <a:ext uri="{FF2B5EF4-FFF2-40B4-BE49-F238E27FC236}">
                <a16:creationId xmlns:a16="http://schemas.microsoft.com/office/drawing/2014/main" id="{A161BA85-29B3-4752-AB46-5A123F3DD7EC}"/>
              </a:ext>
            </a:extLst>
          </p:cNvPr>
          <p:cNvGrpSpPr/>
          <p:nvPr/>
        </p:nvGrpSpPr>
        <p:grpSpPr>
          <a:xfrm rot="345962">
            <a:off x="7165912" y="828515"/>
            <a:ext cx="1337469" cy="1333767"/>
            <a:chOff x="5354052" y="4160894"/>
            <a:chExt cx="1704568" cy="1704564"/>
          </a:xfrm>
        </p:grpSpPr>
        <p:sp>
          <p:nvSpPr>
            <p:cNvPr id="28" name="Oval 6">
              <a:extLst>
                <a:ext uri="{FF2B5EF4-FFF2-40B4-BE49-F238E27FC236}">
                  <a16:creationId xmlns:a16="http://schemas.microsoft.com/office/drawing/2014/main" id="{5E5E298D-7E13-4179-B6FE-F33A8A4BC346}"/>
                </a:ext>
              </a:extLst>
            </p:cNvPr>
            <p:cNvSpPr>
              <a:spLocks noChangeAspect="1"/>
            </p:cNvSpPr>
            <p:nvPr/>
          </p:nvSpPr>
          <p:spPr bwMode="auto">
            <a:xfrm>
              <a:off x="5354052" y="4160894"/>
              <a:ext cx="1704568" cy="1704564"/>
            </a:xfrm>
            <a:prstGeom prst="ellipse">
              <a:avLst/>
            </a:prstGeom>
            <a:solidFill>
              <a:srgbClr val="004132"/>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r>
                <a:rPr lang="de-DE" sz="1200" u="sng" dirty="0">
                  <a:ln>
                    <a:solidFill>
                      <a:schemeClr val="bg1"/>
                    </a:solidFill>
                  </a:ln>
                  <a:solidFill>
                    <a:schemeClr val="bg1"/>
                  </a:solidFill>
                  <a:hlinkClick r:id="rId3"/>
                </a:rPr>
                <a:t>Hier geht´s</a:t>
              </a:r>
            </a:p>
            <a:p>
              <a:pPr marL="284163" indent="-284163" algn="ctr" eaLnBrk="0" fontAlgn="base" hangingPunct="0">
                <a:spcAft>
                  <a:spcPct val="0"/>
                </a:spcAft>
                <a:buClr>
                  <a:srgbClr val="FF6900"/>
                </a:buClr>
                <a:buSzPct val="60000"/>
                <a:defRPr/>
              </a:pPr>
              <a:r>
                <a:rPr lang="de-DE" sz="1200" u="sng" dirty="0">
                  <a:ln>
                    <a:solidFill>
                      <a:schemeClr val="bg1"/>
                    </a:solidFill>
                  </a:ln>
                  <a:solidFill>
                    <a:schemeClr val="bg1"/>
                  </a:solidFill>
                  <a:hlinkClick r:id="rId3"/>
                </a:rPr>
                <a:t> zum Sorten-</a:t>
              </a:r>
            </a:p>
            <a:p>
              <a:pPr marL="284163" indent="-284163" algn="ctr" eaLnBrk="0" fontAlgn="base" hangingPunct="0">
                <a:spcAft>
                  <a:spcPct val="0"/>
                </a:spcAft>
                <a:buClr>
                  <a:srgbClr val="FF6900"/>
                </a:buClr>
                <a:buSzPct val="60000"/>
                <a:defRPr/>
              </a:pPr>
              <a:r>
                <a:rPr lang="de-DE" sz="1200" u="sng" dirty="0">
                  <a:ln>
                    <a:solidFill>
                      <a:schemeClr val="bg1"/>
                    </a:solidFill>
                  </a:ln>
                  <a:solidFill>
                    <a:schemeClr val="bg1"/>
                  </a:solidFill>
                  <a:hlinkClick r:id="rId3"/>
                </a:rPr>
                <a:t>Berater</a:t>
              </a:r>
              <a:endParaRPr lang="de-DE" sz="1200" u="sng" dirty="0">
                <a:ln>
                  <a:solidFill>
                    <a:schemeClr val="bg1"/>
                  </a:solidFill>
                </a:ln>
                <a:solidFill>
                  <a:schemeClr val="bg1"/>
                </a:solidFil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p:txBody>
        </p:sp>
        <p:pic>
          <p:nvPicPr>
            <p:cNvPr id="29" name="Grafik 28" descr="Projektorleinwand">
              <a:extLst>
                <a:ext uri="{FF2B5EF4-FFF2-40B4-BE49-F238E27FC236}">
                  <a16:creationId xmlns:a16="http://schemas.microsoft.com/office/drawing/2014/main" id="{5CD34B24-AF21-4B67-96CB-20C2508C3A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39713" y="4365104"/>
              <a:ext cx="533246" cy="533246"/>
            </a:xfrm>
            <a:prstGeom prst="rect">
              <a:avLst/>
            </a:prstGeom>
          </p:spPr>
        </p:pic>
      </p:grpSp>
      <p:pic>
        <p:nvPicPr>
          <p:cNvPr id="3" name="Grafik 2">
            <a:extLst>
              <a:ext uri="{FF2B5EF4-FFF2-40B4-BE49-F238E27FC236}">
                <a16:creationId xmlns:a16="http://schemas.microsoft.com/office/drawing/2014/main" id="{E8A45615-1D02-4897-BA20-22098E433CA4}"/>
              </a:ext>
            </a:extLst>
          </p:cNvPr>
          <p:cNvPicPr>
            <a:picLocks noChangeAspect="1"/>
          </p:cNvPicPr>
          <p:nvPr/>
        </p:nvPicPr>
        <p:blipFill>
          <a:blip r:embed="rId6"/>
          <a:stretch>
            <a:fillRect/>
          </a:stretch>
        </p:blipFill>
        <p:spPr>
          <a:xfrm>
            <a:off x="589796" y="1359788"/>
            <a:ext cx="2974092" cy="5167885"/>
          </a:xfrm>
          <a:prstGeom prst="rect">
            <a:avLst/>
          </a:prstGeom>
        </p:spPr>
      </p:pic>
      <p:pic>
        <p:nvPicPr>
          <p:cNvPr id="7" name="Grafik 6">
            <a:extLst>
              <a:ext uri="{FF2B5EF4-FFF2-40B4-BE49-F238E27FC236}">
                <a16:creationId xmlns:a16="http://schemas.microsoft.com/office/drawing/2014/main" id="{4C26A83A-C4CD-43BC-8065-954C3B7AFF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26793" y="2445218"/>
            <a:ext cx="5113669" cy="2942772"/>
          </a:xfrm>
          <a:prstGeom prst="rect">
            <a:avLst/>
          </a:prstGeom>
        </p:spPr>
      </p:pic>
      <p:sp>
        <p:nvSpPr>
          <p:cNvPr id="30" name="Fußzeilenplatzhalter 7">
            <a:extLst>
              <a:ext uri="{FF2B5EF4-FFF2-40B4-BE49-F238E27FC236}">
                <a16:creationId xmlns:a16="http://schemas.microsoft.com/office/drawing/2014/main" id="{4D4825E3-12C5-4AF1-81B7-019FA14BC58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44199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Woran erkenne ich eine gute Saatgutqualität?</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37</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graphicFrame>
        <p:nvGraphicFramePr>
          <p:cNvPr id="8" name="Tabelle 7">
            <a:extLst>
              <a:ext uri="{FF2B5EF4-FFF2-40B4-BE49-F238E27FC236}">
                <a16:creationId xmlns:a16="http://schemas.microsoft.com/office/drawing/2014/main" id="{49ADA349-FCBE-4135-B3D1-086098360A91}"/>
              </a:ext>
            </a:extLst>
          </p:cNvPr>
          <p:cNvGraphicFramePr>
            <a:graphicFrameLocks noGrp="1"/>
          </p:cNvGraphicFramePr>
          <p:nvPr>
            <p:extLst>
              <p:ext uri="{D42A27DB-BD31-4B8C-83A1-F6EECF244321}">
                <p14:modId xmlns:p14="http://schemas.microsoft.com/office/powerpoint/2010/main" val="3201245251"/>
              </p:ext>
            </p:extLst>
          </p:nvPr>
        </p:nvGraphicFramePr>
        <p:xfrm>
          <a:off x="1295636" y="1654296"/>
          <a:ext cx="6552728" cy="4672528"/>
        </p:xfrm>
        <a:graphic>
          <a:graphicData uri="http://schemas.openxmlformats.org/drawingml/2006/table">
            <a:tbl>
              <a:tblPr firstRow="1" bandRow="1">
                <a:tableStyleId>{5C22544A-7EE6-4342-B048-85BDC9FD1C3A}</a:tableStyleId>
              </a:tblPr>
              <a:tblGrid>
                <a:gridCol w="4860540">
                  <a:extLst>
                    <a:ext uri="{9D8B030D-6E8A-4147-A177-3AD203B41FA5}">
                      <a16:colId xmlns:a16="http://schemas.microsoft.com/office/drawing/2014/main" val="3791466392"/>
                    </a:ext>
                  </a:extLst>
                </a:gridCol>
                <a:gridCol w="1692188">
                  <a:extLst>
                    <a:ext uri="{9D8B030D-6E8A-4147-A177-3AD203B41FA5}">
                      <a16:colId xmlns:a16="http://schemas.microsoft.com/office/drawing/2014/main" val="888050188"/>
                    </a:ext>
                  </a:extLst>
                </a:gridCol>
              </a:tblGrid>
              <a:tr h="740522">
                <a:tc>
                  <a:txBody>
                    <a:bodyPr/>
                    <a:lstStyle/>
                    <a:p>
                      <a:pPr algn="l"/>
                      <a:r>
                        <a:rPr lang="de-DE" dirty="0"/>
                        <a:t>Kriterien</a:t>
                      </a:r>
                    </a:p>
                  </a:txBody>
                  <a:tcPr>
                    <a:solidFill>
                      <a:schemeClr val="accent6"/>
                    </a:solidFill>
                  </a:tcPr>
                </a:tc>
                <a:tc>
                  <a:txBody>
                    <a:bodyPr/>
                    <a:lstStyle/>
                    <a:p>
                      <a:pPr algn="l"/>
                      <a:r>
                        <a:rPr lang="de-DE" dirty="0"/>
                        <a:t>Gesetzliche Mindestnorm</a:t>
                      </a:r>
                    </a:p>
                  </a:txBody>
                  <a:tcPr>
                    <a:solidFill>
                      <a:schemeClr val="accent6"/>
                    </a:solidFill>
                  </a:tcPr>
                </a:tc>
                <a:extLst>
                  <a:ext uri="{0D108BD9-81ED-4DB2-BD59-A6C34878D82A}">
                    <a16:rowId xmlns:a16="http://schemas.microsoft.com/office/drawing/2014/main" val="62189307"/>
                  </a:ext>
                </a:extLst>
              </a:tr>
              <a:tr h="1347710">
                <a:tc>
                  <a:txBody>
                    <a:bodyPr/>
                    <a:lstStyle/>
                    <a:p>
                      <a:pPr algn="l"/>
                      <a:r>
                        <a:rPr lang="de-DE" b="1" dirty="0"/>
                        <a:t>Keimfähigkeit </a:t>
                      </a:r>
                    </a:p>
                    <a:p>
                      <a:pPr lvl="1" algn="l"/>
                      <a:r>
                        <a:rPr lang="de-DE" sz="1600" dirty="0">
                          <a:solidFill>
                            <a:schemeClr val="tx1"/>
                          </a:solidFill>
                        </a:rPr>
                        <a:t>Weizen, Gerste </a:t>
                      </a:r>
                    </a:p>
                    <a:p>
                      <a:pPr lvl="1" algn="l"/>
                      <a:r>
                        <a:rPr lang="de-DE" sz="1600" dirty="0">
                          <a:solidFill>
                            <a:schemeClr val="tx1"/>
                          </a:solidFill>
                        </a:rPr>
                        <a:t>Roggen, Triticale, Hafer </a:t>
                      </a:r>
                    </a:p>
                  </a:txBody>
                  <a:tcPr anchor="ctr">
                    <a:solidFill>
                      <a:schemeClr val="accent6">
                        <a:lumMod val="20000"/>
                        <a:lumOff val="80000"/>
                      </a:schemeClr>
                    </a:solidFill>
                  </a:tcPr>
                </a:tc>
                <a:tc>
                  <a:txBody>
                    <a:bodyPr/>
                    <a:lstStyle/>
                    <a:p>
                      <a:pPr algn="r"/>
                      <a:endParaRPr lang="de-DE" sz="1600" dirty="0"/>
                    </a:p>
                    <a:p>
                      <a:pPr algn="r"/>
                      <a:r>
                        <a:rPr lang="de-DE" sz="1600" dirty="0"/>
                        <a:t>92%</a:t>
                      </a:r>
                    </a:p>
                    <a:p>
                      <a:pPr algn="r"/>
                      <a:r>
                        <a:rPr lang="de-DE" sz="1600" dirty="0"/>
                        <a:t>85%</a:t>
                      </a:r>
                    </a:p>
                  </a:txBody>
                  <a:tcPr anchor="ctr">
                    <a:solidFill>
                      <a:schemeClr val="accent6">
                        <a:lumMod val="20000"/>
                        <a:lumOff val="80000"/>
                      </a:schemeClr>
                    </a:solidFill>
                  </a:tcPr>
                </a:tc>
                <a:extLst>
                  <a:ext uri="{0D108BD9-81ED-4DB2-BD59-A6C34878D82A}">
                    <a16:rowId xmlns:a16="http://schemas.microsoft.com/office/drawing/2014/main" val="1525919344"/>
                  </a:ext>
                </a:extLst>
              </a:tr>
              <a:tr h="833075">
                <a:tc>
                  <a:txBody>
                    <a:bodyPr/>
                    <a:lstStyle/>
                    <a:p>
                      <a:pPr algn="l"/>
                      <a:r>
                        <a:rPr lang="de-DE" b="1" dirty="0"/>
                        <a:t>Technische Reinheit </a:t>
                      </a:r>
                    </a:p>
                    <a:p>
                      <a:pPr algn="l"/>
                      <a:r>
                        <a:rPr lang="de-DE" sz="1600" dirty="0"/>
                        <a:t>(Bruch, Streu)</a:t>
                      </a:r>
                    </a:p>
                  </a:txBody>
                  <a:tcPr anchor="ctr">
                    <a:solidFill>
                      <a:schemeClr val="accent2">
                        <a:lumMod val="20000"/>
                        <a:lumOff val="80000"/>
                      </a:schemeClr>
                    </a:solidFill>
                  </a:tcPr>
                </a:tc>
                <a:tc>
                  <a:txBody>
                    <a:bodyPr/>
                    <a:lstStyle/>
                    <a:p>
                      <a:pPr algn="r"/>
                      <a:r>
                        <a:rPr lang="de-DE" sz="1600" dirty="0"/>
                        <a:t>98%</a:t>
                      </a:r>
                    </a:p>
                  </a:txBody>
                  <a:tcPr anchor="ctr">
                    <a:solidFill>
                      <a:schemeClr val="accent2">
                        <a:lumMod val="20000"/>
                        <a:lumOff val="80000"/>
                      </a:schemeClr>
                    </a:solidFill>
                  </a:tcPr>
                </a:tc>
                <a:extLst>
                  <a:ext uri="{0D108BD9-81ED-4DB2-BD59-A6C34878D82A}">
                    <a16:rowId xmlns:a16="http://schemas.microsoft.com/office/drawing/2014/main" val="491047071"/>
                  </a:ext>
                </a:extLst>
              </a:tr>
              <a:tr h="1111141">
                <a:tc>
                  <a:txBody>
                    <a:bodyPr/>
                    <a:lstStyle/>
                    <a:p>
                      <a:pPr algn="l"/>
                      <a:r>
                        <a:rPr lang="de-DE" b="1" dirty="0"/>
                        <a:t>Fremdbesatz </a:t>
                      </a:r>
                    </a:p>
                    <a:p>
                      <a:pPr algn="l"/>
                      <a:r>
                        <a:rPr lang="de-DE" sz="1600" dirty="0"/>
                        <a:t>(Fremdgetreide +</a:t>
                      </a:r>
                    </a:p>
                    <a:p>
                      <a:pPr algn="l"/>
                      <a:r>
                        <a:rPr lang="de-DE" sz="1600" dirty="0"/>
                        <a:t>andere Pflanzenarten in 500 g)</a:t>
                      </a:r>
                    </a:p>
                  </a:txBody>
                  <a:tcPr anchor="ctr">
                    <a:solidFill>
                      <a:schemeClr val="accent6">
                        <a:lumMod val="20000"/>
                        <a:lumOff val="80000"/>
                      </a:schemeClr>
                    </a:solidFill>
                  </a:tcPr>
                </a:tc>
                <a:tc>
                  <a:txBody>
                    <a:bodyPr/>
                    <a:lstStyle/>
                    <a:p>
                      <a:pPr algn="r"/>
                      <a:r>
                        <a:rPr lang="de-DE" sz="1600" dirty="0"/>
                        <a:t>max. 6 (3+3)</a:t>
                      </a:r>
                    </a:p>
                  </a:txBody>
                  <a:tcPr anchor="ctr">
                    <a:solidFill>
                      <a:schemeClr val="accent6">
                        <a:lumMod val="20000"/>
                        <a:lumOff val="80000"/>
                      </a:schemeClr>
                    </a:solidFill>
                  </a:tcPr>
                </a:tc>
                <a:extLst>
                  <a:ext uri="{0D108BD9-81ED-4DB2-BD59-A6C34878D82A}">
                    <a16:rowId xmlns:a16="http://schemas.microsoft.com/office/drawing/2014/main" val="88608493"/>
                  </a:ext>
                </a:extLst>
              </a:tr>
              <a:tr h="527707">
                <a:tc>
                  <a:txBody>
                    <a:bodyPr/>
                    <a:lstStyle/>
                    <a:p>
                      <a:pPr algn="l"/>
                      <a:r>
                        <a:rPr lang="de-DE" b="1" dirty="0" err="1"/>
                        <a:t>Beizgrad</a:t>
                      </a:r>
                      <a:endParaRPr lang="de-DE" b="1" dirty="0"/>
                    </a:p>
                  </a:txBody>
                  <a:tcPr anchor="ctr">
                    <a:solidFill>
                      <a:schemeClr val="accent2">
                        <a:lumMod val="20000"/>
                        <a:lumOff val="80000"/>
                      </a:schemeClr>
                    </a:solidFill>
                  </a:tcPr>
                </a:tc>
                <a:tc>
                  <a:txBody>
                    <a:bodyPr/>
                    <a:lstStyle/>
                    <a:p>
                      <a:pPr algn="l"/>
                      <a:r>
                        <a:rPr lang="de-DE" dirty="0"/>
                        <a:t>keine Vorgaben</a:t>
                      </a:r>
                    </a:p>
                  </a:txBody>
                  <a:tcPr anchor="ctr">
                    <a:solidFill>
                      <a:schemeClr val="accent2">
                        <a:lumMod val="20000"/>
                        <a:lumOff val="80000"/>
                      </a:schemeClr>
                    </a:solidFill>
                  </a:tcPr>
                </a:tc>
                <a:extLst>
                  <a:ext uri="{0D108BD9-81ED-4DB2-BD59-A6C34878D82A}">
                    <a16:rowId xmlns:a16="http://schemas.microsoft.com/office/drawing/2014/main" val="3578286519"/>
                  </a:ext>
                </a:extLst>
              </a:tr>
            </a:tbl>
          </a:graphicData>
        </a:graphic>
      </p:graphicFrame>
      <p:pic>
        <p:nvPicPr>
          <p:cNvPr id="7" name="Grafik 6" descr="Ein Bild, das Boden, Vogel, oben, draußen enthält.&#10;&#10;Automatisch generierte Beschreibung">
            <a:extLst>
              <a:ext uri="{FF2B5EF4-FFF2-40B4-BE49-F238E27FC236}">
                <a16:creationId xmlns:a16="http://schemas.microsoft.com/office/drawing/2014/main" id="{7B77BBCD-D566-4B6C-AF99-553D51D94E95}"/>
              </a:ext>
            </a:extLst>
          </p:cNvPr>
          <p:cNvPicPr>
            <a:picLocks noChangeAspect="1"/>
          </p:cNvPicPr>
          <p:nvPr/>
        </p:nvPicPr>
        <p:blipFill>
          <a:blip r:embed="rId4"/>
          <a:stretch>
            <a:fillRect/>
          </a:stretch>
        </p:blipFill>
        <p:spPr>
          <a:xfrm>
            <a:off x="4386216" y="2492896"/>
            <a:ext cx="1728192" cy="1152128"/>
          </a:xfrm>
          <a:prstGeom prst="rect">
            <a:avLst/>
          </a:prstGeom>
        </p:spPr>
      </p:pic>
      <p:pic>
        <p:nvPicPr>
          <p:cNvPr id="10" name="Grafik 9" descr="Ein Bild, das Himmel enthält.&#10;&#10;Automatisch generierte Beschreibung">
            <a:extLst>
              <a:ext uri="{FF2B5EF4-FFF2-40B4-BE49-F238E27FC236}">
                <a16:creationId xmlns:a16="http://schemas.microsoft.com/office/drawing/2014/main" id="{E3C6BA40-60F7-4C85-A294-62FFA35B730E}"/>
              </a:ext>
            </a:extLst>
          </p:cNvPr>
          <p:cNvPicPr>
            <a:picLocks noChangeAspect="1"/>
          </p:cNvPicPr>
          <p:nvPr/>
        </p:nvPicPr>
        <p:blipFill rotWithShape="1">
          <a:blip r:embed="rId5"/>
          <a:srcRect r="48141"/>
          <a:stretch/>
        </p:blipFill>
        <p:spPr>
          <a:xfrm>
            <a:off x="5629145" y="4653136"/>
            <a:ext cx="485263" cy="935748"/>
          </a:xfrm>
          <a:prstGeom prst="rect">
            <a:avLst/>
          </a:prstGeom>
        </p:spPr>
      </p:pic>
      <p:pic>
        <p:nvPicPr>
          <p:cNvPr id="12" name="Grafik 11" descr="Ein Bild, das Obst, Essen, Nuss, Tisch enthält.&#10;&#10;Automatisch generierte Beschreibung">
            <a:extLst>
              <a:ext uri="{FF2B5EF4-FFF2-40B4-BE49-F238E27FC236}">
                <a16:creationId xmlns:a16="http://schemas.microsoft.com/office/drawing/2014/main" id="{D5E24636-4311-45A4-BFE7-2E7D295C4D12}"/>
              </a:ext>
            </a:extLst>
          </p:cNvPr>
          <p:cNvPicPr>
            <a:picLocks noChangeAspect="1"/>
          </p:cNvPicPr>
          <p:nvPr/>
        </p:nvPicPr>
        <p:blipFill rotWithShape="1">
          <a:blip r:embed="rId6"/>
          <a:srcRect l="18009" t="49661" b="10567"/>
          <a:stretch/>
        </p:blipFill>
        <p:spPr>
          <a:xfrm>
            <a:off x="4386216" y="5733255"/>
            <a:ext cx="1728192" cy="360041"/>
          </a:xfrm>
          <a:prstGeom prst="rect">
            <a:avLst/>
          </a:prstGeom>
        </p:spPr>
      </p:pic>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7"/>
          <a:stretch>
            <a:fillRect/>
          </a:stretch>
        </p:blipFill>
        <p:spPr>
          <a:xfrm>
            <a:off x="6751599" y="323015"/>
            <a:ext cx="556705" cy="556705"/>
          </a:xfrm>
          <a:prstGeom prst="rect">
            <a:avLst/>
          </a:prstGeom>
        </p:spPr>
      </p:pic>
      <p:pic>
        <p:nvPicPr>
          <p:cNvPr id="13" name="Bild 5" descr="KWS Lochow Praesentation 1808alle.jpg">
            <a:extLst>
              <a:ext uri="{FF2B5EF4-FFF2-40B4-BE49-F238E27FC236}">
                <a16:creationId xmlns:a16="http://schemas.microsoft.com/office/drawing/2014/main" id="{AB05F87B-7328-4842-B766-723533742FD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16015" y="3789395"/>
            <a:ext cx="1376039" cy="76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887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Keimfähigkeit - </a:t>
            </a:r>
            <a:r>
              <a:rPr lang="de-DE" dirty="0" err="1"/>
              <a:t>Einkeimen</a:t>
            </a:r>
            <a:endParaRPr lang="de-DE" dirty="0"/>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38</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sp>
        <p:nvSpPr>
          <p:cNvPr id="12" name="Inhaltsplatzhalter 16">
            <a:extLst>
              <a:ext uri="{FF2B5EF4-FFF2-40B4-BE49-F238E27FC236}">
                <a16:creationId xmlns:a16="http://schemas.microsoft.com/office/drawing/2014/main" id="{EE945EAB-4294-40A2-9D07-4456D7171660}"/>
              </a:ext>
            </a:extLst>
          </p:cNvPr>
          <p:cNvSpPr txBox="1">
            <a:spLocks/>
          </p:cNvSpPr>
          <p:nvPr/>
        </p:nvSpPr>
        <p:spPr>
          <a:xfrm>
            <a:off x="539749" y="1412875"/>
            <a:ext cx="8064501" cy="5111750"/>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de-DE" dirty="0">
                <a:solidFill>
                  <a:schemeClr val="tx2"/>
                </a:solidFill>
              </a:rPr>
              <a:t>Keimfähigkeitsanalyse in Filterpapier</a:t>
            </a:r>
          </a:p>
          <a:p>
            <a:r>
              <a:rPr lang="de-DE" dirty="0"/>
              <a:t>Jeweils 4 </a:t>
            </a:r>
            <a:r>
              <a:rPr lang="de-DE" dirty="0" err="1"/>
              <a:t>Wdh</a:t>
            </a:r>
            <a:r>
              <a:rPr lang="de-DE" dirty="0"/>
              <a:t>. mit 100 Samen </a:t>
            </a:r>
            <a:r>
              <a:rPr lang="de-DE" dirty="0" err="1"/>
              <a:t>ungebeizt</a:t>
            </a:r>
            <a:r>
              <a:rPr lang="de-DE" dirty="0"/>
              <a:t> und gebeizt</a:t>
            </a:r>
          </a:p>
          <a:p>
            <a:r>
              <a:rPr lang="de-DE" dirty="0"/>
              <a:t>Filterpapier erhält eine definierte Wassermenge </a:t>
            </a:r>
            <a:r>
              <a:rPr lang="de-DE" dirty="0">
                <a:sym typeface="Wingdings" panose="05000000000000000000" pitchFamily="2" charset="2"/>
              </a:rPr>
              <a:t> konstante und gleiche Bedingungen für alle Proben. </a:t>
            </a:r>
            <a:endParaRPr lang="en-US" dirty="0"/>
          </a:p>
        </p:txBody>
      </p:sp>
      <p:pic>
        <p:nvPicPr>
          <p:cNvPr id="14" name="Picture 4">
            <a:extLst>
              <a:ext uri="{FF2B5EF4-FFF2-40B4-BE49-F238E27FC236}">
                <a16:creationId xmlns:a16="http://schemas.microsoft.com/office/drawing/2014/main" id="{80057F19-E358-4B7C-BC4F-1DF9B9FCFD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9750" y="2996952"/>
            <a:ext cx="3859213"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a:extLst>
              <a:ext uri="{FF2B5EF4-FFF2-40B4-BE49-F238E27FC236}">
                <a16:creationId xmlns:a16="http://schemas.microsoft.com/office/drawing/2014/main" id="{7A69D638-DB0E-4F56-9E3C-D2B82EC3850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43425" y="2996952"/>
            <a:ext cx="4060825"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229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Keimfähigkeit - Auswertung</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39</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sp>
        <p:nvSpPr>
          <p:cNvPr id="13" name="Inhaltsplatzhalter 2">
            <a:extLst>
              <a:ext uri="{FF2B5EF4-FFF2-40B4-BE49-F238E27FC236}">
                <a16:creationId xmlns:a16="http://schemas.microsoft.com/office/drawing/2014/main" id="{C19E17B3-0A22-46FB-A87E-75627786F2F7}"/>
              </a:ext>
            </a:extLst>
          </p:cNvPr>
          <p:cNvSpPr txBox="1">
            <a:spLocks/>
          </p:cNvSpPr>
          <p:nvPr/>
        </p:nvSpPr>
        <p:spPr>
          <a:xfrm>
            <a:off x="539749" y="1412875"/>
            <a:ext cx="8064501" cy="575965"/>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Auswertung der Filterpapierrolle durch Auszählen der normalen Keimlinge</a:t>
            </a:r>
          </a:p>
          <a:p>
            <a:endParaRPr lang="de-DE" b="1" dirty="0"/>
          </a:p>
          <a:p>
            <a:pPr marL="0" indent="0">
              <a:buFont typeface="Wingdings" panose="05000000000000000000" pitchFamily="2" charset="2"/>
              <a:buNone/>
            </a:pPr>
            <a:endParaRPr lang="de-DE" b="1" dirty="0"/>
          </a:p>
          <a:p>
            <a:pPr marL="0" indent="0">
              <a:buFont typeface="Wingdings" panose="05000000000000000000" pitchFamily="2" charset="2"/>
              <a:buNone/>
            </a:pPr>
            <a:endParaRPr lang="de-DE" b="1" dirty="0"/>
          </a:p>
          <a:p>
            <a:endParaRPr lang="de-DE" b="1" dirty="0"/>
          </a:p>
        </p:txBody>
      </p:sp>
      <p:pic>
        <p:nvPicPr>
          <p:cNvPr id="10" name="Inhaltsplatzhalter 6">
            <a:extLst>
              <a:ext uri="{FF2B5EF4-FFF2-40B4-BE49-F238E27FC236}">
                <a16:creationId xmlns:a16="http://schemas.microsoft.com/office/drawing/2014/main" id="{359DB0D3-900C-4C64-8E4B-133714F03F71}"/>
              </a:ext>
            </a:extLst>
          </p:cNvPr>
          <p:cNvPicPr>
            <a:picLocks noChangeAspect="1"/>
          </p:cNvPicPr>
          <p:nvPr/>
        </p:nvPicPr>
        <p:blipFill>
          <a:blip r:embed="rId5"/>
          <a:stretch>
            <a:fillRect/>
          </a:stretch>
        </p:blipFill>
        <p:spPr>
          <a:xfrm>
            <a:off x="539751" y="2008378"/>
            <a:ext cx="7272610" cy="4399824"/>
          </a:xfrm>
          <a:prstGeom prst="rect">
            <a:avLst/>
          </a:prstGeom>
        </p:spPr>
      </p:pic>
      <p:sp>
        <p:nvSpPr>
          <p:cNvPr id="14" name="Inhaltsplatzhalter 2">
            <a:extLst>
              <a:ext uri="{FF2B5EF4-FFF2-40B4-BE49-F238E27FC236}">
                <a16:creationId xmlns:a16="http://schemas.microsoft.com/office/drawing/2014/main" id="{E9C2AD53-8522-45BB-9557-BB4EB2A18954}"/>
              </a:ext>
            </a:extLst>
          </p:cNvPr>
          <p:cNvSpPr txBox="1">
            <a:spLocks/>
          </p:cNvSpPr>
          <p:nvPr/>
        </p:nvSpPr>
        <p:spPr>
          <a:xfrm>
            <a:off x="539749" y="5013176"/>
            <a:ext cx="3456188" cy="937587"/>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Analyse Ergebnis = Prozentsatz der normalen Keimlinge</a:t>
            </a:r>
          </a:p>
          <a:p>
            <a:endParaRPr lang="de-DE" b="1" dirty="0"/>
          </a:p>
          <a:p>
            <a:pPr marL="0" indent="0">
              <a:buFont typeface="Wingdings" panose="05000000000000000000" pitchFamily="2" charset="2"/>
              <a:buNone/>
            </a:pPr>
            <a:endParaRPr lang="de-DE" b="1" dirty="0"/>
          </a:p>
          <a:p>
            <a:pPr marL="0" indent="0">
              <a:buFont typeface="Wingdings" panose="05000000000000000000" pitchFamily="2" charset="2"/>
              <a:buNone/>
            </a:pPr>
            <a:endParaRPr lang="de-DE" b="1" dirty="0"/>
          </a:p>
          <a:p>
            <a:endParaRPr lang="de-DE" b="1" dirty="0"/>
          </a:p>
        </p:txBody>
      </p:sp>
    </p:spTree>
    <p:extLst>
      <p:ext uri="{BB962C8B-B14F-4D97-AF65-F5344CB8AC3E}">
        <p14:creationId xmlns:p14="http://schemas.microsoft.com/office/powerpoint/2010/main" val="1379230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CE682BFD-F556-4647-8F56-6CB3D47C4547}"/>
              </a:ext>
            </a:extLst>
          </p:cNvPr>
          <p:cNvSpPr/>
          <p:nvPr/>
        </p:nvSpPr>
        <p:spPr>
          <a:xfrm>
            <a:off x="539750" y="1412875"/>
            <a:ext cx="3960813" cy="5111750"/>
          </a:xfrm>
          <a:prstGeom prst="rect">
            <a:avLst/>
          </a:prstGeom>
          <a:solidFill>
            <a:srgbClr val="CCC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0" name="Rechteck 9">
            <a:extLst>
              <a:ext uri="{FF2B5EF4-FFF2-40B4-BE49-F238E27FC236}">
                <a16:creationId xmlns:a16="http://schemas.microsoft.com/office/drawing/2014/main" id="{0EAA7DCE-AAB9-40D0-8A9C-57500293AC33}"/>
              </a:ext>
            </a:extLst>
          </p:cNvPr>
          <p:cNvSpPr/>
          <p:nvPr/>
        </p:nvSpPr>
        <p:spPr>
          <a:xfrm>
            <a:off x="4643437" y="1412875"/>
            <a:ext cx="3960813" cy="5111750"/>
          </a:xfrm>
          <a:prstGeom prst="rect">
            <a:avLst/>
          </a:prstGeom>
          <a:solidFill>
            <a:srgbClr val="CCC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4" name="Inhaltsplatzhalter 3">
            <a:extLst>
              <a:ext uri="{FF2B5EF4-FFF2-40B4-BE49-F238E27FC236}">
                <a16:creationId xmlns:a16="http://schemas.microsoft.com/office/drawing/2014/main" id="{7A421A83-F796-4C08-A373-872F9E269DB4}"/>
              </a:ext>
            </a:extLst>
          </p:cNvPr>
          <p:cNvSpPr>
            <a:spLocks noGrp="1"/>
          </p:cNvSpPr>
          <p:nvPr>
            <p:ph sz="half" idx="2"/>
          </p:nvPr>
        </p:nvSpPr>
        <p:spPr/>
        <p:txBody>
          <a:bodyPr/>
          <a:lstStyle/>
          <a:p>
            <a:pPr marL="0" lvl="0" indent="0">
              <a:lnSpc>
                <a:spcPct val="150000"/>
              </a:lnSpc>
              <a:spcAft>
                <a:spcPts val="0"/>
              </a:spcAft>
              <a:buNone/>
            </a:pPr>
            <a:r>
              <a:rPr lang="de-DE" sz="1250" b="1" dirty="0"/>
              <a:t>Pflanzenschutz</a:t>
            </a:r>
          </a:p>
          <a:p>
            <a:pPr>
              <a:lnSpc>
                <a:spcPct val="150000"/>
              </a:lnSpc>
              <a:spcAft>
                <a:spcPts val="0"/>
              </a:spcAft>
            </a:pPr>
            <a:r>
              <a:rPr lang="de-DE" sz="1400" dirty="0">
                <a:solidFill>
                  <a:schemeClr val="bg2">
                    <a:lumMod val="75000"/>
                  </a:schemeClr>
                </a:solidFill>
              </a:rPr>
              <a:t>Pflanzenschutzmittel</a:t>
            </a:r>
          </a:p>
          <a:p>
            <a:pPr>
              <a:lnSpc>
                <a:spcPct val="150000"/>
              </a:lnSpc>
              <a:spcAft>
                <a:spcPts val="0"/>
              </a:spcAft>
            </a:pPr>
            <a:r>
              <a:rPr lang="de-DE" sz="1400" dirty="0">
                <a:solidFill>
                  <a:schemeClr val="bg2">
                    <a:lumMod val="75000"/>
                  </a:schemeClr>
                </a:solidFill>
              </a:rPr>
              <a:t>Wirtschaftliche Schadensschwelle</a:t>
            </a:r>
          </a:p>
          <a:p>
            <a:pPr>
              <a:lnSpc>
                <a:spcPct val="150000"/>
              </a:lnSpc>
              <a:spcAft>
                <a:spcPts val="0"/>
              </a:spcAft>
            </a:pPr>
            <a:r>
              <a:rPr lang="de-DE" sz="1400" dirty="0">
                <a:solidFill>
                  <a:schemeClr val="bg2">
                    <a:lumMod val="75000"/>
                  </a:schemeClr>
                </a:solidFill>
              </a:rPr>
              <a:t>Herbizide</a:t>
            </a:r>
          </a:p>
          <a:p>
            <a:pPr>
              <a:lnSpc>
                <a:spcPct val="150000"/>
              </a:lnSpc>
              <a:spcAft>
                <a:spcPts val="0"/>
              </a:spcAft>
            </a:pPr>
            <a:r>
              <a:rPr lang="de-DE" sz="1400" dirty="0">
                <a:solidFill>
                  <a:schemeClr val="bg2">
                    <a:lumMod val="75000"/>
                  </a:schemeClr>
                </a:solidFill>
              </a:rPr>
              <a:t>Fungizide</a:t>
            </a:r>
          </a:p>
          <a:p>
            <a:pPr>
              <a:lnSpc>
                <a:spcPct val="150000"/>
              </a:lnSpc>
              <a:spcAft>
                <a:spcPts val="0"/>
              </a:spcAft>
            </a:pPr>
            <a:r>
              <a:rPr lang="de-DE" sz="1400" dirty="0">
                <a:solidFill>
                  <a:schemeClr val="bg2">
                    <a:lumMod val="75000"/>
                  </a:schemeClr>
                </a:solidFill>
              </a:rPr>
              <a:t>Einsatz von Wachstumsregulatoren</a:t>
            </a:r>
          </a:p>
          <a:p>
            <a:pPr>
              <a:lnSpc>
                <a:spcPct val="150000"/>
              </a:lnSpc>
              <a:spcAft>
                <a:spcPts val="0"/>
              </a:spcAft>
            </a:pPr>
            <a:r>
              <a:rPr lang="de-DE" sz="1400" dirty="0">
                <a:solidFill>
                  <a:schemeClr val="bg2">
                    <a:lumMod val="75000"/>
                  </a:schemeClr>
                </a:solidFill>
              </a:rPr>
              <a:t>Exkurs Lagerschafen</a:t>
            </a:r>
          </a:p>
          <a:p>
            <a:pPr marL="0" indent="0">
              <a:lnSpc>
                <a:spcPct val="150000"/>
              </a:lnSpc>
              <a:spcAft>
                <a:spcPts val="0"/>
              </a:spcAft>
              <a:buNone/>
            </a:pPr>
            <a:r>
              <a:rPr lang="de-DE" sz="1400" b="1" dirty="0"/>
              <a:t>Krankheiten</a:t>
            </a:r>
          </a:p>
          <a:p>
            <a:pPr>
              <a:lnSpc>
                <a:spcPct val="150000"/>
              </a:lnSpc>
              <a:spcAft>
                <a:spcPts val="0"/>
              </a:spcAft>
            </a:pPr>
            <a:r>
              <a:rPr lang="de-DE" sz="1400" dirty="0">
                <a:solidFill>
                  <a:schemeClr val="bg2">
                    <a:lumMod val="75000"/>
                  </a:schemeClr>
                </a:solidFill>
              </a:rPr>
              <a:t>Überblick: Krankheiten im Getreide</a:t>
            </a:r>
          </a:p>
          <a:p>
            <a:pPr>
              <a:lnSpc>
                <a:spcPct val="150000"/>
              </a:lnSpc>
              <a:spcAft>
                <a:spcPts val="0"/>
              </a:spcAft>
            </a:pPr>
            <a:r>
              <a:rPr lang="de-DE" sz="1400" dirty="0">
                <a:solidFill>
                  <a:schemeClr val="bg2">
                    <a:lumMod val="75000"/>
                  </a:schemeClr>
                </a:solidFill>
              </a:rPr>
              <a:t>Mutterkorn </a:t>
            </a:r>
            <a:r>
              <a:rPr lang="de-DE" sz="1400" u="sng" dirty="0">
                <a:solidFill>
                  <a:schemeClr val="bg2">
                    <a:lumMod val="75000"/>
                  </a:schemeClr>
                </a:solidFill>
              </a:rPr>
              <a:t>mit Video</a:t>
            </a:r>
          </a:p>
          <a:p>
            <a:pPr>
              <a:lnSpc>
                <a:spcPct val="150000"/>
              </a:lnSpc>
              <a:spcAft>
                <a:spcPts val="0"/>
              </a:spcAft>
            </a:pPr>
            <a:r>
              <a:rPr lang="de-DE" sz="1400" dirty="0">
                <a:solidFill>
                  <a:schemeClr val="tx2"/>
                </a:solidFill>
              </a:rPr>
              <a:t>Exkurs: </a:t>
            </a:r>
            <a:r>
              <a:rPr lang="de-DE" sz="1400" cap="small" dirty="0" err="1">
                <a:solidFill>
                  <a:schemeClr val="tx2"/>
                </a:solidFill>
              </a:rPr>
              <a:t>PollenPlus</a:t>
            </a:r>
            <a:r>
              <a:rPr lang="de-DE" sz="1400" baseline="30000" dirty="0">
                <a:solidFill>
                  <a:schemeClr val="tx2"/>
                </a:solidFill>
              </a:rPr>
              <a:t>®</a:t>
            </a:r>
            <a:r>
              <a:rPr lang="de-DE" sz="1400" cap="small" dirty="0">
                <a:solidFill>
                  <a:schemeClr val="tx2"/>
                </a:solidFill>
              </a:rPr>
              <a:t>-</a:t>
            </a:r>
            <a:r>
              <a:rPr lang="de-DE" sz="1400" dirty="0">
                <a:solidFill>
                  <a:schemeClr val="tx2"/>
                </a:solidFill>
              </a:rPr>
              <a:t> Hybride</a:t>
            </a:r>
          </a:p>
          <a:p>
            <a:pPr marL="0" lvl="0" indent="0">
              <a:lnSpc>
                <a:spcPct val="150000"/>
              </a:lnSpc>
              <a:spcAft>
                <a:spcPts val="0"/>
              </a:spcAft>
              <a:buNone/>
            </a:pPr>
            <a:r>
              <a:rPr lang="de-DE" sz="1250" b="1" dirty="0"/>
              <a:t>Besonderheiten des Roggens</a:t>
            </a:r>
          </a:p>
          <a:p>
            <a:pPr>
              <a:lnSpc>
                <a:spcPct val="150000"/>
              </a:lnSpc>
              <a:spcAft>
                <a:spcPts val="0"/>
              </a:spcAft>
            </a:pPr>
            <a:r>
              <a:rPr lang="de-DE" sz="1400" dirty="0">
                <a:solidFill>
                  <a:schemeClr val="bg2">
                    <a:lumMod val="75000"/>
                  </a:schemeClr>
                </a:solidFill>
              </a:rPr>
              <a:t>Kulturartenvergleich</a:t>
            </a:r>
          </a:p>
          <a:p>
            <a:pPr>
              <a:lnSpc>
                <a:spcPct val="150000"/>
              </a:lnSpc>
              <a:spcAft>
                <a:spcPts val="0"/>
              </a:spcAft>
            </a:pPr>
            <a:r>
              <a:rPr lang="de-DE" sz="1400" dirty="0">
                <a:solidFill>
                  <a:schemeClr val="bg2">
                    <a:lumMod val="75000"/>
                  </a:schemeClr>
                </a:solidFill>
              </a:rPr>
              <a:t>Stickstoffbedarf des Roggens</a:t>
            </a:r>
          </a:p>
          <a:p>
            <a:pPr>
              <a:lnSpc>
                <a:spcPct val="150000"/>
              </a:lnSpc>
              <a:spcAft>
                <a:spcPts val="0"/>
              </a:spcAft>
            </a:pPr>
            <a:r>
              <a:rPr lang="de-DE" sz="1400" dirty="0">
                <a:solidFill>
                  <a:schemeClr val="bg2">
                    <a:lumMod val="75000"/>
                  </a:schemeClr>
                </a:solidFill>
              </a:rPr>
              <a:t>Wasserbedarf des Roggens</a:t>
            </a:r>
          </a:p>
          <a:p>
            <a:pPr>
              <a:lnSpc>
                <a:spcPct val="150000"/>
              </a:lnSpc>
              <a:spcAft>
                <a:spcPts val="0"/>
              </a:spcAft>
            </a:pPr>
            <a:r>
              <a:rPr lang="de-DE" sz="1400" dirty="0">
                <a:solidFill>
                  <a:schemeClr val="bg2">
                    <a:lumMod val="75000"/>
                  </a:schemeClr>
                </a:solidFill>
              </a:rPr>
              <a:t>Verwertungsrichtungen</a:t>
            </a:r>
          </a:p>
          <a:p>
            <a:endParaRPr lang="de-DE" dirty="0"/>
          </a:p>
        </p:txBody>
      </p:sp>
      <p:sp>
        <p:nvSpPr>
          <p:cNvPr id="2" name="Titel 1">
            <a:extLst>
              <a:ext uri="{FF2B5EF4-FFF2-40B4-BE49-F238E27FC236}">
                <a16:creationId xmlns:a16="http://schemas.microsoft.com/office/drawing/2014/main" id="{CAECEA76-0A10-481A-90C5-A2C4200B18BE}"/>
              </a:ext>
            </a:extLst>
          </p:cNvPr>
          <p:cNvSpPr>
            <a:spLocks noGrp="1"/>
          </p:cNvSpPr>
          <p:nvPr>
            <p:ph type="title"/>
          </p:nvPr>
        </p:nvSpPr>
        <p:spPr/>
        <p:txBody>
          <a:bodyPr/>
          <a:lstStyle/>
          <a:p>
            <a:r>
              <a:rPr lang="de-DE" dirty="0"/>
              <a:t>Inhalt der Ausarbeitung Getreide</a:t>
            </a:r>
          </a:p>
        </p:txBody>
      </p:sp>
      <p:sp>
        <p:nvSpPr>
          <p:cNvPr id="3" name="Inhaltsplatzhalter 2">
            <a:extLst>
              <a:ext uri="{FF2B5EF4-FFF2-40B4-BE49-F238E27FC236}">
                <a16:creationId xmlns:a16="http://schemas.microsoft.com/office/drawing/2014/main" id="{A6CD8906-BA80-46E4-A7A3-D73429092799}"/>
              </a:ext>
            </a:extLst>
          </p:cNvPr>
          <p:cNvSpPr>
            <a:spLocks noGrp="1"/>
          </p:cNvSpPr>
          <p:nvPr>
            <p:ph sz="half" idx="1"/>
          </p:nvPr>
        </p:nvSpPr>
        <p:spPr/>
        <p:txBody>
          <a:bodyPr/>
          <a:lstStyle/>
          <a:p>
            <a:pPr marL="0" lvl="0" indent="0">
              <a:buNone/>
            </a:pPr>
            <a:r>
              <a:rPr lang="de-DE" sz="1250" b="1" dirty="0"/>
              <a:t>Allgemeines</a:t>
            </a:r>
          </a:p>
          <a:p>
            <a:pPr>
              <a:lnSpc>
                <a:spcPct val="150000"/>
              </a:lnSpc>
              <a:spcBef>
                <a:spcPts val="20"/>
              </a:spcBef>
              <a:spcAft>
                <a:spcPts val="0"/>
              </a:spcAft>
            </a:pPr>
            <a:r>
              <a:rPr lang="de-DE" sz="1400" dirty="0">
                <a:solidFill>
                  <a:schemeClr val="bg2">
                    <a:lumMod val="75000"/>
                  </a:schemeClr>
                </a:solidFill>
              </a:rPr>
              <a:t>Getreideanbau in Deutschland</a:t>
            </a:r>
          </a:p>
          <a:p>
            <a:pPr>
              <a:lnSpc>
                <a:spcPct val="150000"/>
              </a:lnSpc>
              <a:spcBef>
                <a:spcPts val="20"/>
              </a:spcBef>
              <a:spcAft>
                <a:spcPts val="0"/>
              </a:spcAft>
            </a:pPr>
            <a:r>
              <a:rPr lang="de-DE" sz="1400" dirty="0">
                <a:solidFill>
                  <a:schemeClr val="bg2">
                    <a:lumMod val="75000"/>
                  </a:schemeClr>
                </a:solidFill>
              </a:rPr>
              <a:t>Verwendungsmöglichkeiten von Roggen</a:t>
            </a:r>
            <a:endParaRPr lang="de-DE" sz="1400" dirty="0">
              <a:solidFill>
                <a:schemeClr val="tx2"/>
              </a:solidFill>
            </a:endParaRPr>
          </a:p>
          <a:p>
            <a:pPr>
              <a:lnSpc>
                <a:spcPct val="150000"/>
              </a:lnSpc>
              <a:spcBef>
                <a:spcPts val="20"/>
              </a:spcBef>
              <a:spcAft>
                <a:spcPts val="0"/>
              </a:spcAft>
            </a:pPr>
            <a:r>
              <a:rPr lang="de-DE" sz="1400" dirty="0">
                <a:solidFill>
                  <a:schemeClr val="tx2"/>
                </a:solidFill>
              </a:rPr>
              <a:t>Hybrid- &amp; Populationsroggen</a:t>
            </a:r>
          </a:p>
          <a:p>
            <a:pPr>
              <a:lnSpc>
                <a:spcPct val="150000"/>
              </a:lnSpc>
              <a:spcBef>
                <a:spcPts val="20"/>
              </a:spcBef>
              <a:spcAft>
                <a:spcPts val="0"/>
              </a:spcAft>
            </a:pPr>
            <a:r>
              <a:rPr lang="de-DE" sz="1400" dirty="0">
                <a:solidFill>
                  <a:schemeClr val="bg2">
                    <a:lumMod val="75000"/>
                  </a:schemeClr>
                </a:solidFill>
              </a:rPr>
              <a:t>Züchtung --- Exkurs: Hybridzüchtung</a:t>
            </a:r>
            <a:endParaRPr lang="de-DE" sz="1250" u="sng" dirty="0">
              <a:solidFill>
                <a:schemeClr val="bg2">
                  <a:lumMod val="75000"/>
                </a:schemeClr>
              </a:solidFill>
            </a:endParaRPr>
          </a:p>
          <a:p>
            <a:pPr marL="0" lvl="0" indent="0">
              <a:lnSpc>
                <a:spcPct val="150000"/>
              </a:lnSpc>
              <a:spcBef>
                <a:spcPts val="20"/>
              </a:spcBef>
              <a:buNone/>
            </a:pPr>
            <a:r>
              <a:rPr lang="de-DE" sz="1250" b="1" dirty="0"/>
              <a:t>Anbau</a:t>
            </a:r>
          </a:p>
          <a:p>
            <a:pPr>
              <a:lnSpc>
                <a:spcPct val="150000"/>
              </a:lnSpc>
              <a:spcBef>
                <a:spcPts val="20"/>
              </a:spcBef>
              <a:spcAft>
                <a:spcPts val="0"/>
              </a:spcAft>
            </a:pPr>
            <a:r>
              <a:rPr lang="de-DE" sz="1400" dirty="0">
                <a:solidFill>
                  <a:schemeClr val="bg2">
                    <a:lumMod val="75000"/>
                  </a:schemeClr>
                </a:solidFill>
              </a:rPr>
              <a:t>Fruchtfolge</a:t>
            </a:r>
          </a:p>
          <a:p>
            <a:pPr>
              <a:lnSpc>
                <a:spcPct val="150000"/>
              </a:lnSpc>
              <a:spcBef>
                <a:spcPts val="20"/>
              </a:spcBef>
              <a:spcAft>
                <a:spcPts val="0"/>
              </a:spcAft>
            </a:pPr>
            <a:r>
              <a:rPr lang="de-DE" sz="1400" dirty="0">
                <a:solidFill>
                  <a:schemeClr val="bg2">
                    <a:lumMod val="75000"/>
                  </a:schemeClr>
                </a:solidFill>
              </a:rPr>
              <a:t>Bodenbearbeitung &amp; Saatbettbereitung</a:t>
            </a:r>
          </a:p>
          <a:p>
            <a:pPr>
              <a:lnSpc>
                <a:spcPct val="150000"/>
              </a:lnSpc>
              <a:spcBef>
                <a:spcPts val="20"/>
              </a:spcBef>
              <a:spcAft>
                <a:spcPts val="0"/>
              </a:spcAft>
            </a:pPr>
            <a:r>
              <a:rPr lang="de-DE" sz="1400" dirty="0">
                <a:solidFill>
                  <a:schemeClr val="bg2">
                    <a:lumMod val="75000"/>
                  </a:schemeClr>
                </a:solidFill>
              </a:rPr>
              <a:t>Sortenwahl, Saatstärke, -</a:t>
            </a:r>
            <a:r>
              <a:rPr lang="de-DE" sz="1400" dirty="0" err="1">
                <a:solidFill>
                  <a:schemeClr val="bg2">
                    <a:lumMod val="75000"/>
                  </a:schemeClr>
                </a:solidFill>
              </a:rPr>
              <a:t>zeitpunkt</a:t>
            </a:r>
            <a:r>
              <a:rPr lang="de-DE" sz="1400" dirty="0">
                <a:solidFill>
                  <a:schemeClr val="bg2">
                    <a:lumMod val="75000"/>
                  </a:schemeClr>
                </a:solidFill>
              </a:rPr>
              <a:t> &amp; -tiefe</a:t>
            </a:r>
          </a:p>
          <a:p>
            <a:pPr>
              <a:lnSpc>
                <a:spcPct val="150000"/>
              </a:lnSpc>
              <a:spcBef>
                <a:spcPts val="20"/>
              </a:spcBef>
              <a:spcAft>
                <a:spcPts val="0"/>
              </a:spcAft>
            </a:pPr>
            <a:r>
              <a:rPr lang="de-DE" sz="1400" dirty="0">
                <a:solidFill>
                  <a:schemeClr val="bg2">
                    <a:lumMod val="75000"/>
                  </a:schemeClr>
                </a:solidFill>
              </a:rPr>
              <a:t>Standortansprüche der Kulturen</a:t>
            </a:r>
            <a:endParaRPr lang="de-DE" sz="1250" dirty="0">
              <a:solidFill>
                <a:schemeClr val="bg2">
                  <a:lumMod val="75000"/>
                </a:schemeClr>
              </a:solidFill>
            </a:endParaRPr>
          </a:p>
          <a:p>
            <a:pPr marL="0" lvl="0" indent="0">
              <a:lnSpc>
                <a:spcPct val="150000"/>
              </a:lnSpc>
              <a:spcBef>
                <a:spcPts val="20"/>
              </a:spcBef>
              <a:buNone/>
            </a:pPr>
            <a:r>
              <a:rPr lang="de-DE" sz="1250" b="1" dirty="0"/>
              <a:t>Nährstoffversorgung</a:t>
            </a:r>
            <a:r>
              <a:rPr lang="de-DE" sz="1250" dirty="0"/>
              <a:t> </a:t>
            </a:r>
          </a:p>
          <a:p>
            <a:pPr>
              <a:lnSpc>
                <a:spcPct val="150000"/>
              </a:lnSpc>
              <a:spcBef>
                <a:spcPts val="20"/>
              </a:spcBef>
              <a:spcAft>
                <a:spcPts val="0"/>
              </a:spcAft>
            </a:pPr>
            <a:r>
              <a:rPr lang="de-DE" sz="1400" dirty="0">
                <a:solidFill>
                  <a:schemeClr val="bg2">
                    <a:lumMod val="75000"/>
                  </a:schemeClr>
                </a:solidFill>
              </a:rPr>
              <a:t>Grundnährstoffe &amp; Spurenelemente</a:t>
            </a:r>
          </a:p>
          <a:p>
            <a:pPr>
              <a:lnSpc>
                <a:spcPct val="150000"/>
              </a:lnSpc>
              <a:spcBef>
                <a:spcPts val="20"/>
              </a:spcBef>
              <a:spcAft>
                <a:spcPts val="0"/>
              </a:spcAft>
            </a:pPr>
            <a:r>
              <a:rPr lang="de-DE" sz="1400" dirty="0">
                <a:solidFill>
                  <a:schemeClr val="bg2">
                    <a:lumMod val="75000"/>
                  </a:schemeClr>
                </a:solidFill>
              </a:rPr>
              <a:t>Stickstoffdüngung &amp; -bedarf</a:t>
            </a:r>
          </a:p>
          <a:p>
            <a:pPr>
              <a:lnSpc>
                <a:spcPct val="150000"/>
              </a:lnSpc>
              <a:spcBef>
                <a:spcPts val="20"/>
              </a:spcBef>
              <a:spcAft>
                <a:spcPts val="0"/>
              </a:spcAft>
            </a:pPr>
            <a:r>
              <a:rPr lang="de-DE" sz="1400" dirty="0">
                <a:solidFill>
                  <a:schemeClr val="bg2">
                    <a:lumMod val="75000"/>
                  </a:schemeClr>
                </a:solidFill>
              </a:rPr>
              <a:t>Stickstoffbedarf &amp; N-Entzüge des Roggens</a:t>
            </a:r>
          </a:p>
          <a:p>
            <a:pPr>
              <a:lnSpc>
                <a:spcPct val="150000"/>
              </a:lnSpc>
              <a:spcBef>
                <a:spcPts val="20"/>
              </a:spcBef>
              <a:spcAft>
                <a:spcPts val="0"/>
              </a:spcAft>
            </a:pPr>
            <a:r>
              <a:rPr lang="de-DE" sz="1400" dirty="0">
                <a:solidFill>
                  <a:schemeClr val="bg2">
                    <a:lumMod val="75000"/>
                  </a:schemeClr>
                </a:solidFill>
              </a:rPr>
              <a:t>Bedarf der Grundnährstoffe im Vergleich</a:t>
            </a:r>
          </a:p>
          <a:p>
            <a:pPr>
              <a:lnSpc>
                <a:spcPct val="150000"/>
              </a:lnSpc>
              <a:spcBef>
                <a:spcPts val="20"/>
              </a:spcBef>
              <a:spcAft>
                <a:spcPts val="0"/>
              </a:spcAft>
            </a:pPr>
            <a:r>
              <a:rPr lang="de-DE" sz="1400" dirty="0">
                <a:solidFill>
                  <a:schemeClr val="bg2">
                    <a:lumMod val="75000"/>
                  </a:schemeClr>
                </a:solidFill>
              </a:rPr>
              <a:t>Spurenelemente</a:t>
            </a:r>
          </a:p>
          <a:p>
            <a:endParaRPr lang="de-DE" dirty="0"/>
          </a:p>
        </p:txBody>
      </p:sp>
      <p:sp>
        <p:nvSpPr>
          <p:cNvPr id="5" name="Datumsplatzhalter 4">
            <a:extLst>
              <a:ext uri="{FF2B5EF4-FFF2-40B4-BE49-F238E27FC236}">
                <a16:creationId xmlns:a16="http://schemas.microsoft.com/office/drawing/2014/main" id="{0AE9B5FD-0A00-4A11-887C-A9DB955CCAAB}"/>
              </a:ext>
            </a:extLst>
          </p:cNvPr>
          <p:cNvSpPr>
            <a:spLocks noGrp="1"/>
          </p:cNvSpPr>
          <p:nvPr>
            <p:ph type="dt" sz="half" idx="10"/>
          </p:nvPr>
        </p:nvSpPr>
        <p:spPr/>
        <p:txBody>
          <a:bodyPr/>
          <a:lstStyle/>
          <a:p>
            <a:fld id="{9F24B6D2-48DE-475F-9DC7-21A31FE10137}" type="datetime1">
              <a:rPr lang="de-DE" smtClean="0"/>
              <a:t>13.01.2022</a:t>
            </a:fld>
            <a:endParaRPr lang="de-DE" dirty="0"/>
          </a:p>
        </p:txBody>
      </p:sp>
      <p:sp>
        <p:nvSpPr>
          <p:cNvPr id="7" name="Foliennummernplatzhalter 6">
            <a:extLst>
              <a:ext uri="{FF2B5EF4-FFF2-40B4-BE49-F238E27FC236}">
                <a16:creationId xmlns:a16="http://schemas.microsoft.com/office/drawing/2014/main" id="{A0B59EA1-47F3-4F62-9406-6D133660A742}"/>
              </a:ext>
            </a:extLst>
          </p:cNvPr>
          <p:cNvSpPr>
            <a:spLocks noGrp="1"/>
          </p:cNvSpPr>
          <p:nvPr>
            <p:ph type="sldNum" sz="quarter" idx="12"/>
          </p:nvPr>
        </p:nvSpPr>
        <p:spPr/>
        <p:txBody>
          <a:bodyPr/>
          <a:lstStyle/>
          <a:p>
            <a:fld id="{AF37DF20-EDB0-4B2C-BB00-AEF0D14163FC}" type="slidenum">
              <a:rPr lang="de-DE" smtClean="0"/>
              <a:pPr/>
              <a:t>4</a:t>
            </a:fld>
            <a:endParaRPr lang="de-DE" dirty="0"/>
          </a:p>
        </p:txBody>
      </p:sp>
      <p:sp>
        <p:nvSpPr>
          <p:cNvPr id="8" name="Fußzeilenplatzhalter 7">
            <a:extLst>
              <a:ext uri="{FF2B5EF4-FFF2-40B4-BE49-F238E27FC236}">
                <a16:creationId xmlns:a16="http://schemas.microsoft.com/office/drawing/2014/main" id="{886DCE7E-F115-4AAB-BBF8-4EA1FD5BBDD0}"/>
              </a:ext>
            </a:extLst>
          </p:cNvPr>
          <p:cNvSpPr>
            <a:spLocks noGrp="1"/>
          </p:cNvSpPr>
          <p:nvPr>
            <p:ph type="ftr" sz="quarter" idx="11"/>
          </p:nvPr>
        </p:nvSpPr>
        <p:spPr/>
        <p:txBody>
          <a:bodyPr/>
          <a:lstStyle/>
          <a:p>
            <a:r>
              <a:rPr lang="de-DE" dirty="0"/>
              <a:t>Grundlagen des Getreideanbaus</a:t>
            </a:r>
          </a:p>
        </p:txBody>
      </p:sp>
    </p:spTree>
    <p:extLst>
      <p:ext uri="{BB962C8B-B14F-4D97-AF65-F5344CB8AC3E}">
        <p14:creationId xmlns:p14="http://schemas.microsoft.com/office/powerpoint/2010/main" val="3091127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Keimfähigkeit - Auswertung</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40</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sp>
        <p:nvSpPr>
          <p:cNvPr id="10" name="Textfeld 9">
            <a:extLst>
              <a:ext uri="{FF2B5EF4-FFF2-40B4-BE49-F238E27FC236}">
                <a16:creationId xmlns:a16="http://schemas.microsoft.com/office/drawing/2014/main" id="{4A0B3F2B-A06E-4536-9402-CF083D1F62AB}"/>
              </a:ext>
            </a:extLst>
          </p:cNvPr>
          <p:cNvSpPr txBox="1"/>
          <p:nvPr/>
        </p:nvSpPr>
        <p:spPr>
          <a:xfrm>
            <a:off x="539750" y="1412874"/>
            <a:ext cx="8064500" cy="2308324"/>
          </a:xfrm>
          <a:prstGeom prst="rect">
            <a:avLst/>
          </a:prstGeom>
          <a:noFill/>
        </p:spPr>
        <p:txBody>
          <a:bodyPr wrap="square" rtlCol="0">
            <a:spAutoFit/>
          </a:bodyPr>
          <a:lstStyle/>
          <a:p>
            <a:pPr marL="285750" indent="-285750">
              <a:buFont typeface="Wingdings" panose="05000000000000000000" pitchFamily="2" charset="2"/>
              <a:buChar char="§"/>
            </a:pPr>
            <a:r>
              <a:rPr lang="de-DE" b="1" dirty="0"/>
              <a:t>Tote Samen: </a:t>
            </a:r>
            <a:r>
              <a:rPr lang="de-DE" dirty="0"/>
              <a:t>Samen haben Wasser aufgenommen, sind weich und oft verschimmelt. Keinerlei Keimlingsentwicklung sichtbar</a:t>
            </a: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de-DE" b="1" dirty="0"/>
              <a:t>Harte Samen: </a:t>
            </a:r>
            <a:r>
              <a:rPr lang="de-DE" dirty="0"/>
              <a:t>Kommen bei </a:t>
            </a:r>
            <a:r>
              <a:rPr lang="de-DE" dirty="0" err="1"/>
              <a:t>Fabaceaen</a:t>
            </a:r>
            <a:r>
              <a:rPr lang="de-DE" dirty="0"/>
              <a:t> vor. Sie sind nicht in der Lage Waser aufzunehmen.</a:t>
            </a: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de-DE" b="1" dirty="0"/>
              <a:t>Frische Samen: </a:t>
            </a:r>
            <a:r>
              <a:rPr lang="de-DE" dirty="0"/>
              <a:t>Nehmen Wasser auf, sind aber aufgrund der </a:t>
            </a:r>
            <a:r>
              <a:rPr lang="de-DE" dirty="0" err="1"/>
              <a:t>Dormanz</a:t>
            </a:r>
            <a:r>
              <a:rPr lang="de-DE" dirty="0"/>
              <a:t> in der Keimung blockiert.</a:t>
            </a:r>
            <a:endParaRPr lang="en-US" dirty="0"/>
          </a:p>
        </p:txBody>
      </p:sp>
      <p:pic>
        <p:nvPicPr>
          <p:cNvPr id="14" name="Picture 2">
            <a:extLst>
              <a:ext uri="{FF2B5EF4-FFF2-40B4-BE49-F238E27FC236}">
                <a16:creationId xmlns:a16="http://schemas.microsoft.com/office/drawing/2014/main" id="{DD2268BF-F53D-4DAA-B4DA-5C8F67F1664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9750" y="3844702"/>
            <a:ext cx="399644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1C86F5D-288D-4D10-9B96-753ADA00CC8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32040" y="3854455"/>
            <a:ext cx="3528962" cy="264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106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Technisches Reinheit und Fremdbesatz </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41</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pic>
        <p:nvPicPr>
          <p:cNvPr id="8" name="Inhaltsplatzhalter 5">
            <a:extLst>
              <a:ext uri="{FF2B5EF4-FFF2-40B4-BE49-F238E27FC236}">
                <a16:creationId xmlns:a16="http://schemas.microsoft.com/office/drawing/2014/main" id="{3C0C6B8D-6B0B-4A8A-96CE-E6215042B4D4}"/>
              </a:ext>
            </a:extLst>
          </p:cNvPr>
          <p:cNvPicPr>
            <a:picLocks noGrp="1" noChangeAspect="1"/>
          </p:cNvPicPr>
          <p:nvPr/>
        </p:nvPicPr>
        <p:blipFill>
          <a:blip r:embed="rId5"/>
          <a:stretch>
            <a:fillRect/>
          </a:stretch>
        </p:blipFill>
        <p:spPr>
          <a:xfrm>
            <a:off x="1392937" y="2603207"/>
            <a:ext cx="5854887" cy="3817097"/>
          </a:xfrm>
          <a:prstGeom prst="rect">
            <a:avLst/>
          </a:prstGeom>
        </p:spPr>
      </p:pic>
      <p:sp>
        <p:nvSpPr>
          <p:cNvPr id="9" name="Inhaltsplatzhalter 2">
            <a:extLst>
              <a:ext uri="{FF2B5EF4-FFF2-40B4-BE49-F238E27FC236}">
                <a16:creationId xmlns:a16="http://schemas.microsoft.com/office/drawing/2014/main" id="{08457732-58D7-464F-B799-86CE83AE4450}"/>
              </a:ext>
            </a:extLst>
          </p:cNvPr>
          <p:cNvSpPr txBox="1">
            <a:spLocks/>
          </p:cNvSpPr>
          <p:nvPr/>
        </p:nvSpPr>
        <p:spPr>
          <a:xfrm>
            <a:off x="539749" y="1412875"/>
            <a:ext cx="8064501" cy="1689453"/>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de-DE" dirty="0" err="1"/>
              <a:t>Reihheitsuntersuchung</a:t>
            </a:r>
            <a:r>
              <a:rPr lang="de-DE" dirty="0"/>
              <a:t> bei Getreide</a:t>
            </a:r>
          </a:p>
          <a:p>
            <a:pPr>
              <a:buClrTx/>
            </a:pPr>
            <a:r>
              <a:rPr lang="de-DE" dirty="0"/>
              <a:t>Untersuchungsmenge: 120g - mind. 2500 Samen </a:t>
            </a:r>
            <a:br>
              <a:rPr lang="de-DE" dirty="0"/>
            </a:br>
            <a:r>
              <a:rPr lang="de-DE" dirty="0"/>
              <a:t>(nach </a:t>
            </a:r>
            <a:r>
              <a:rPr lang="de-DE" dirty="0" err="1"/>
              <a:t>SaatgutVerkehrsgesetz</a:t>
            </a:r>
            <a:r>
              <a:rPr lang="de-DE" dirty="0"/>
              <a:t>)</a:t>
            </a:r>
          </a:p>
          <a:p>
            <a:endParaRPr lang="de-DE" dirty="0"/>
          </a:p>
          <a:p>
            <a:endParaRPr lang="de-DE" dirty="0"/>
          </a:p>
          <a:p>
            <a:endParaRPr 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a:p>
            <a:endParaRPr lang="de-DE" dirty="0"/>
          </a:p>
        </p:txBody>
      </p:sp>
    </p:spTree>
    <p:extLst>
      <p:ext uri="{BB962C8B-B14F-4D97-AF65-F5344CB8AC3E}">
        <p14:creationId xmlns:p14="http://schemas.microsoft.com/office/powerpoint/2010/main" val="153174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Beispiel: Technisches Reinheit</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42</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pic>
        <p:nvPicPr>
          <p:cNvPr id="12" name="Bild 5" descr="KWS Lochow Praesentation 1808alle.jpg">
            <a:extLst>
              <a:ext uri="{FF2B5EF4-FFF2-40B4-BE49-F238E27FC236}">
                <a16:creationId xmlns:a16="http://schemas.microsoft.com/office/drawing/2014/main" id="{C9499FEA-B553-47BE-8D78-84C81191F9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196752"/>
            <a:ext cx="7304087"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7">
            <a:extLst>
              <a:ext uri="{FF2B5EF4-FFF2-40B4-BE49-F238E27FC236}">
                <a16:creationId xmlns:a16="http://schemas.microsoft.com/office/drawing/2014/main" id="{9E081717-27E5-43DF-B8B4-EAC6229F61A9}"/>
              </a:ext>
            </a:extLst>
          </p:cNvPr>
          <p:cNvSpPr txBox="1">
            <a:spLocks noChangeArrowheads="1"/>
          </p:cNvSpPr>
          <p:nvPr/>
        </p:nvSpPr>
        <p:spPr bwMode="auto">
          <a:xfrm>
            <a:off x="729704" y="5265514"/>
            <a:ext cx="6578600" cy="549275"/>
          </a:xfrm>
          <a:prstGeom prst="rect">
            <a:avLst/>
          </a:prstGeom>
          <a:solidFill>
            <a:srgbClr val="3A7391"/>
          </a:solidFill>
          <a:ln>
            <a:noFill/>
          </a:ln>
          <a:effectLst/>
        </p:spPr>
        <p:txBody>
          <a:bodyPr rIns="0">
            <a:spAutoFit/>
          </a:bodyPr>
          <a:lstStyle>
            <a:lvl1pPr algn="l">
              <a:spcBef>
                <a:spcPct val="20000"/>
              </a:spcBef>
              <a:buClr>
                <a:srgbClr val="EE7F00"/>
              </a:buClr>
              <a:buFont typeface="Times" pitchFamily="18" charset="0"/>
              <a:buChar char="•"/>
              <a:defRPr sz="2000">
                <a:solidFill>
                  <a:schemeClr val="tx1"/>
                </a:solidFill>
                <a:latin typeface="Arial" charset="0"/>
              </a:defRPr>
            </a:lvl1pPr>
            <a:lvl2pPr marL="742950" indent="-285750" algn="l">
              <a:spcBef>
                <a:spcPct val="20000"/>
              </a:spcBef>
              <a:buClr>
                <a:srgbClr val="EE7F00"/>
              </a:buClr>
              <a:buFont typeface="Times" pitchFamily="18" charset="0"/>
              <a:buChar char="•"/>
              <a:defRPr sz="2000">
                <a:solidFill>
                  <a:schemeClr val="tx1"/>
                </a:solidFill>
                <a:latin typeface="Arial" charset="0"/>
              </a:defRPr>
            </a:lvl2pPr>
            <a:lvl3pPr marL="1143000" indent="-228600" algn="l">
              <a:spcBef>
                <a:spcPct val="20000"/>
              </a:spcBef>
              <a:buClr>
                <a:srgbClr val="EE7F00"/>
              </a:buClr>
              <a:buFont typeface="Times" pitchFamily="18" charset="0"/>
              <a:buChar char="•"/>
              <a:defRPr sz="2000">
                <a:solidFill>
                  <a:schemeClr val="tx1"/>
                </a:solidFill>
                <a:latin typeface="Arial" charset="0"/>
              </a:defRPr>
            </a:lvl3pPr>
            <a:lvl4pPr marL="1600200" indent="-228600" algn="l">
              <a:spcBef>
                <a:spcPct val="20000"/>
              </a:spcBef>
              <a:buClr>
                <a:srgbClr val="EE7F00"/>
              </a:buClr>
              <a:buFont typeface="Times" pitchFamily="18" charset="0"/>
              <a:buChar char="•"/>
              <a:defRPr sz="2000">
                <a:solidFill>
                  <a:schemeClr val="tx1"/>
                </a:solidFill>
                <a:latin typeface="Arial" charset="0"/>
              </a:defRPr>
            </a:lvl4pPr>
            <a:lvl5pPr marL="2057400" indent="-228600" algn="l">
              <a:spcBef>
                <a:spcPct val="20000"/>
              </a:spcBef>
              <a:buClr>
                <a:srgbClr val="EE7F00"/>
              </a:buClr>
              <a:buFont typeface="Times" pitchFamily="18" charset="0"/>
              <a:buChar char="•"/>
              <a:defRPr sz="2000">
                <a:solidFill>
                  <a:schemeClr val="tx1"/>
                </a:solidFill>
                <a:latin typeface="Arial" charset="0"/>
              </a:defRPr>
            </a:lvl5pPr>
            <a:lvl6pPr marL="25146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6pPr>
            <a:lvl7pPr marL="29718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7pPr>
            <a:lvl8pPr marL="34290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8pPr>
            <a:lvl9pPr marL="38862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9pPr>
          </a:lstStyle>
          <a:p>
            <a:pPr>
              <a:spcBef>
                <a:spcPct val="50000"/>
              </a:spcBef>
              <a:buClr>
                <a:schemeClr val="tx2"/>
              </a:buClr>
              <a:buSzPct val="60000"/>
              <a:buFont typeface="Wingdings" pitchFamily="2" charset="2"/>
              <a:buNone/>
            </a:pPr>
            <a:r>
              <a:rPr lang="de-DE" altLang="en-US" sz="1600" b="1" dirty="0">
                <a:solidFill>
                  <a:schemeClr val="bg1"/>
                </a:solidFill>
              </a:rPr>
              <a:t>Gesetzliche Norm*: max. 2 %  Verunreinigungen </a:t>
            </a:r>
            <a:br>
              <a:rPr lang="de-DE" altLang="en-US" sz="1600" b="1" dirty="0">
                <a:solidFill>
                  <a:schemeClr val="bg1"/>
                </a:solidFill>
              </a:rPr>
            </a:br>
            <a:r>
              <a:rPr lang="de-DE" altLang="en-US" sz="1400" dirty="0">
                <a:solidFill>
                  <a:schemeClr val="bg1"/>
                </a:solidFill>
              </a:rPr>
              <a:t>Beispiel: Erlaubte Menge Verunreinigungen  in 50 kg Saatgut</a:t>
            </a:r>
          </a:p>
        </p:txBody>
      </p:sp>
      <p:sp>
        <p:nvSpPr>
          <p:cNvPr id="14" name="Textfeld 7">
            <a:extLst>
              <a:ext uri="{FF2B5EF4-FFF2-40B4-BE49-F238E27FC236}">
                <a16:creationId xmlns:a16="http://schemas.microsoft.com/office/drawing/2014/main" id="{972E4535-F4E2-4097-9342-84BFD6392CB2}"/>
              </a:ext>
            </a:extLst>
          </p:cNvPr>
          <p:cNvSpPr txBox="1">
            <a:spLocks noChangeArrowheads="1"/>
          </p:cNvSpPr>
          <p:nvPr/>
        </p:nvSpPr>
        <p:spPr bwMode="auto">
          <a:xfrm>
            <a:off x="524491" y="6237312"/>
            <a:ext cx="3362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EE7F00"/>
              </a:buClr>
              <a:buFont typeface="Times" pitchFamily="18" charset="0"/>
              <a:buChar char="•"/>
              <a:defRPr sz="2000">
                <a:solidFill>
                  <a:schemeClr val="tx1"/>
                </a:solidFill>
                <a:latin typeface="Arial" charset="0"/>
              </a:defRPr>
            </a:lvl1pPr>
            <a:lvl2pPr marL="742950" indent="-285750" algn="l">
              <a:spcBef>
                <a:spcPct val="20000"/>
              </a:spcBef>
              <a:buClr>
                <a:srgbClr val="EE7F00"/>
              </a:buClr>
              <a:buFont typeface="Times" pitchFamily="18" charset="0"/>
              <a:buChar char="•"/>
              <a:defRPr sz="2000">
                <a:solidFill>
                  <a:schemeClr val="tx1"/>
                </a:solidFill>
                <a:latin typeface="Arial" charset="0"/>
              </a:defRPr>
            </a:lvl2pPr>
            <a:lvl3pPr marL="1143000" indent="-228600" algn="l">
              <a:spcBef>
                <a:spcPct val="20000"/>
              </a:spcBef>
              <a:buClr>
                <a:srgbClr val="EE7F00"/>
              </a:buClr>
              <a:buFont typeface="Times" pitchFamily="18" charset="0"/>
              <a:buChar char="•"/>
              <a:defRPr sz="2000">
                <a:solidFill>
                  <a:schemeClr val="tx1"/>
                </a:solidFill>
                <a:latin typeface="Arial" charset="0"/>
              </a:defRPr>
            </a:lvl3pPr>
            <a:lvl4pPr marL="1600200" indent="-228600" algn="l">
              <a:spcBef>
                <a:spcPct val="20000"/>
              </a:spcBef>
              <a:buClr>
                <a:srgbClr val="EE7F00"/>
              </a:buClr>
              <a:buFont typeface="Times" pitchFamily="18" charset="0"/>
              <a:buChar char="•"/>
              <a:defRPr sz="2000">
                <a:solidFill>
                  <a:schemeClr val="tx1"/>
                </a:solidFill>
                <a:latin typeface="Arial" charset="0"/>
              </a:defRPr>
            </a:lvl4pPr>
            <a:lvl5pPr marL="2057400" indent="-228600" algn="l">
              <a:spcBef>
                <a:spcPct val="20000"/>
              </a:spcBef>
              <a:buClr>
                <a:srgbClr val="EE7F00"/>
              </a:buClr>
              <a:buFont typeface="Times" pitchFamily="18" charset="0"/>
              <a:buChar char="•"/>
              <a:defRPr sz="2000">
                <a:solidFill>
                  <a:schemeClr val="tx1"/>
                </a:solidFill>
                <a:latin typeface="Arial" charset="0"/>
              </a:defRPr>
            </a:lvl5pPr>
            <a:lvl6pPr marL="25146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6pPr>
            <a:lvl7pPr marL="29718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7pPr>
            <a:lvl8pPr marL="34290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8pPr>
            <a:lvl9pPr marL="38862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9pPr>
          </a:lstStyle>
          <a:p>
            <a:pPr>
              <a:spcBef>
                <a:spcPct val="50000"/>
              </a:spcBef>
              <a:buClr>
                <a:schemeClr val="tx2"/>
              </a:buClr>
              <a:buSzPct val="60000"/>
              <a:buFont typeface="Wingdings" pitchFamily="2" charset="2"/>
              <a:buNone/>
            </a:pPr>
            <a:r>
              <a:rPr lang="de-DE" altLang="en-US" sz="1200" dirty="0"/>
              <a:t>* zulässig nach Saatgutverordnung</a:t>
            </a:r>
          </a:p>
        </p:txBody>
      </p:sp>
      <p:cxnSp>
        <p:nvCxnSpPr>
          <p:cNvPr id="15" name="Gerade Verbindung mit Pfeil 7">
            <a:extLst>
              <a:ext uri="{FF2B5EF4-FFF2-40B4-BE49-F238E27FC236}">
                <a16:creationId xmlns:a16="http://schemas.microsoft.com/office/drawing/2014/main" id="{6870AC13-6008-4060-95A7-9A110D8FD3DA}"/>
              </a:ext>
            </a:extLst>
          </p:cNvPr>
          <p:cNvCxnSpPr>
            <a:cxnSpLocks noChangeShapeType="1"/>
          </p:cNvCxnSpPr>
          <p:nvPr/>
        </p:nvCxnSpPr>
        <p:spPr bwMode="auto">
          <a:xfrm rot="5400000">
            <a:off x="6169026" y="3330575"/>
            <a:ext cx="2862262" cy="1587"/>
          </a:xfrm>
          <a:prstGeom prst="straightConnector1">
            <a:avLst/>
          </a:prstGeom>
          <a:noFill/>
          <a:ln w="53975" cap="sq">
            <a:solidFill>
              <a:schemeClr val="tx2"/>
            </a:solidFill>
            <a:round/>
            <a:headEnd type="triangle" w="lg" len="lg"/>
            <a:tailEnd/>
          </a:ln>
          <a:extLst>
            <a:ext uri="{909E8E84-426E-40DD-AFC4-6F175D3DCCD1}">
              <a14:hiddenFill xmlns:a14="http://schemas.microsoft.com/office/drawing/2010/main">
                <a:noFill/>
              </a14:hiddenFill>
            </a:ext>
          </a:extLst>
        </p:spPr>
      </p:cxnSp>
      <p:sp>
        <p:nvSpPr>
          <p:cNvPr id="17" name="Textfeld 16">
            <a:extLst>
              <a:ext uri="{FF2B5EF4-FFF2-40B4-BE49-F238E27FC236}">
                <a16:creationId xmlns:a16="http://schemas.microsoft.com/office/drawing/2014/main" id="{63B46BCC-1E62-42E0-82D7-C41E5D3FCF9C}"/>
              </a:ext>
            </a:extLst>
          </p:cNvPr>
          <p:cNvSpPr txBox="1"/>
          <p:nvPr/>
        </p:nvSpPr>
        <p:spPr>
          <a:xfrm>
            <a:off x="7628334" y="2686050"/>
            <a:ext cx="400050" cy="1219200"/>
          </a:xfrm>
          <a:prstGeom prst="rect">
            <a:avLst/>
          </a:prstGeom>
          <a:noFill/>
        </p:spPr>
        <p:txBody>
          <a:bodyPr vert="vert">
            <a:spAutoFit/>
          </a:bodyPr>
          <a:lstStyle/>
          <a:p>
            <a:pPr>
              <a:spcBef>
                <a:spcPct val="50000"/>
              </a:spcBef>
              <a:buClr>
                <a:schemeClr val="tx2"/>
              </a:buClr>
              <a:buSzPct val="60000"/>
              <a:buFont typeface="Wingdings" pitchFamily="-107" charset="2"/>
              <a:buNone/>
              <a:defRPr/>
            </a:pPr>
            <a:r>
              <a:rPr lang="de-DE" dirty="0">
                <a:latin typeface="Arial" pitchFamily="-107" charset="0"/>
              </a:rPr>
              <a:t>25 cm</a:t>
            </a:r>
          </a:p>
        </p:txBody>
      </p:sp>
    </p:spTree>
    <p:extLst>
      <p:ext uri="{BB962C8B-B14F-4D97-AF65-F5344CB8AC3E}">
        <p14:creationId xmlns:p14="http://schemas.microsoft.com/office/powerpoint/2010/main" val="9699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Beispiel: Fremdbesatz</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43</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pic>
        <p:nvPicPr>
          <p:cNvPr id="8" name="Bild 10" descr="Unbenannt-1.jpg">
            <a:extLst>
              <a:ext uri="{FF2B5EF4-FFF2-40B4-BE49-F238E27FC236}">
                <a16:creationId xmlns:a16="http://schemas.microsoft.com/office/drawing/2014/main" id="{B0D074A8-C04E-44AE-A942-01596ACD1E47}"/>
              </a:ext>
            </a:extLst>
          </p:cNvPr>
          <p:cNvPicPr>
            <a:picLocks noChangeAspect="1"/>
          </p:cNvPicPr>
          <p:nvPr/>
        </p:nvPicPr>
        <p:blipFill rotWithShape="1">
          <a:blip r:embed="rId5">
            <a:extLst>
              <a:ext uri="{28A0092B-C50C-407E-A947-70E740481C1C}">
                <a14:useLocalDpi xmlns:a14="http://schemas.microsoft.com/office/drawing/2010/main" val="0"/>
              </a:ext>
            </a:extLst>
          </a:blip>
          <a:srcRect r="45110"/>
          <a:stretch/>
        </p:blipFill>
        <p:spPr bwMode="auto">
          <a:xfrm>
            <a:off x="358775" y="1703817"/>
            <a:ext cx="254091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7">
            <a:extLst>
              <a:ext uri="{FF2B5EF4-FFF2-40B4-BE49-F238E27FC236}">
                <a16:creationId xmlns:a16="http://schemas.microsoft.com/office/drawing/2014/main" id="{478618CA-B2AF-49B9-B0B9-27A981B87F08}"/>
              </a:ext>
            </a:extLst>
          </p:cNvPr>
          <p:cNvSpPr txBox="1">
            <a:spLocks noChangeArrowheads="1"/>
          </p:cNvSpPr>
          <p:nvPr/>
        </p:nvSpPr>
        <p:spPr bwMode="auto">
          <a:xfrm>
            <a:off x="3563888" y="1955800"/>
            <a:ext cx="4464496"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lr>
                <a:srgbClr val="EE7F00"/>
              </a:buClr>
              <a:buFont typeface="Times" pitchFamily="18" charset="0"/>
              <a:buChar char="•"/>
              <a:defRPr sz="2000">
                <a:solidFill>
                  <a:schemeClr val="tx1"/>
                </a:solidFill>
                <a:latin typeface="Arial" charset="0"/>
              </a:defRPr>
            </a:lvl1pPr>
            <a:lvl2pPr marL="742950" indent="-285750" algn="l">
              <a:spcBef>
                <a:spcPct val="20000"/>
              </a:spcBef>
              <a:buClr>
                <a:srgbClr val="EE7F00"/>
              </a:buClr>
              <a:buFont typeface="Times" pitchFamily="18" charset="0"/>
              <a:buChar char="•"/>
              <a:defRPr sz="2000">
                <a:solidFill>
                  <a:schemeClr val="tx1"/>
                </a:solidFill>
                <a:latin typeface="Arial" charset="0"/>
              </a:defRPr>
            </a:lvl2pPr>
            <a:lvl3pPr marL="1143000" indent="-228600" algn="l">
              <a:spcBef>
                <a:spcPct val="20000"/>
              </a:spcBef>
              <a:buClr>
                <a:srgbClr val="EE7F00"/>
              </a:buClr>
              <a:buFont typeface="Times" pitchFamily="18" charset="0"/>
              <a:buChar char="•"/>
              <a:defRPr sz="2000">
                <a:solidFill>
                  <a:schemeClr val="tx1"/>
                </a:solidFill>
                <a:latin typeface="Arial" charset="0"/>
              </a:defRPr>
            </a:lvl3pPr>
            <a:lvl4pPr marL="1600200" indent="-228600" algn="l">
              <a:spcBef>
                <a:spcPct val="20000"/>
              </a:spcBef>
              <a:buClr>
                <a:srgbClr val="EE7F00"/>
              </a:buClr>
              <a:buFont typeface="Times" pitchFamily="18" charset="0"/>
              <a:buChar char="•"/>
              <a:defRPr sz="2000">
                <a:solidFill>
                  <a:schemeClr val="tx1"/>
                </a:solidFill>
                <a:latin typeface="Arial" charset="0"/>
              </a:defRPr>
            </a:lvl4pPr>
            <a:lvl5pPr marL="2057400" indent="-228600" algn="l">
              <a:spcBef>
                <a:spcPct val="20000"/>
              </a:spcBef>
              <a:buClr>
                <a:srgbClr val="EE7F00"/>
              </a:buClr>
              <a:buFont typeface="Times" pitchFamily="18" charset="0"/>
              <a:buChar char="•"/>
              <a:defRPr sz="2000">
                <a:solidFill>
                  <a:schemeClr val="tx1"/>
                </a:solidFill>
                <a:latin typeface="Arial" charset="0"/>
              </a:defRPr>
            </a:lvl5pPr>
            <a:lvl6pPr marL="25146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6pPr>
            <a:lvl7pPr marL="29718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7pPr>
            <a:lvl8pPr marL="34290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8pPr>
            <a:lvl9pPr marL="3886200" indent="-228600" eaLnBrk="0" fontAlgn="base" hangingPunct="0">
              <a:spcBef>
                <a:spcPct val="20000"/>
              </a:spcBef>
              <a:spcAft>
                <a:spcPct val="0"/>
              </a:spcAft>
              <a:buClr>
                <a:srgbClr val="EE7F00"/>
              </a:buClr>
              <a:buFont typeface="Times" pitchFamily="18" charset="0"/>
              <a:buChar char="•"/>
              <a:defRPr sz="2000">
                <a:solidFill>
                  <a:schemeClr val="tx1"/>
                </a:solidFill>
                <a:latin typeface="Arial" charset="0"/>
              </a:defRPr>
            </a:lvl9pPr>
          </a:lstStyle>
          <a:p>
            <a:pPr>
              <a:spcBef>
                <a:spcPct val="50000"/>
              </a:spcBef>
              <a:buClr>
                <a:schemeClr val="tx2"/>
              </a:buClr>
              <a:buSzPct val="60000"/>
              <a:buFont typeface="Wingdings" pitchFamily="2" charset="2"/>
              <a:buNone/>
            </a:pPr>
            <a:r>
              <a:rPr lang="de-DE" altLang="en-US" sz="1600" b="1" dirty="0"/>
              <a:t>Gesetzliche Mindestnorm:</a:t>
            </a:r>
          </a:p>
          <a:p>
            <a:pPr>
              <a:spcBef>
                <a:spcPct val="50000"/>
              </a:spcBef>
              <a:buClr>
                <a:schemeClr val="tx2"/>
              </a:buClr>
              <a:buSzPct val="60000"/>
              <a:buFont typeface="Wingdings" pitchFamily="2" charset="2"/>
              <a:buNone/>
            </a:pPr>
            <a:r>
              <a:rPr lang="de-DE" altLang="en-US" sz="1600" dirty="0"/>
              <a:t>3 Stück Fremdgetreide und </a:t>
            </a:r>
          </a:p>
          <a:p>
            <a:pPr>
              <a:spcBef>
                <a:spcPct val="50000"/>
              </a:spcBef>
              <a:buClr>
                <a:schemeClr val="tx2"/>
              </a:buClr>
              <a:buSzPct val="60000"/>
              <a:buFont typeface="Wingdings" pitchFamily="2" charset="2"/>
              <a:buNone/>
            </a:pPr>
            <a:r>
              <a:rPr lang="de-DE" altLang="en-US" sz="1600" dirty="0"/>
              <a:t>3 Stück andere Pflanzenarten pro 500 g </a:t>
            </a:r>
          </a:p>
          <a:p>
            <a:pPr>
              <a:spcBef>
                <a:spcPct val="50000"/>
              </a:spcBef>
              <a:buClr>
                <a:schemeClr val="tx2"/>
              </a:buClr>
              <a:buSzPct val="60000"/>
              <a:buFont typeface="Wingdings" pitchFamily="2" charset="2"/>
              <a:buNone/>
            </a:pPr>
            <a:r>
              <a:rPr lang="de-DE" altLang="en-US" sz="1200" dirty="0"/>
              <a:t>(Foto zeigt als Beispiel die gesetzlich erlaubte Menge in 50 kg)</a:t>
            </a:r>
          </a:p>
          <a:p>
            <a:pPr>
              <a:spcBef>
                <a:spcPct val="50000"/>
              </a:spcBef>
              <a:buClr>
                <a:schemeClr val="tx2"/>
              </a:buClr>
              <a:buSzPct val="60000"/>
              <a:buFont typeface="Wingdings" pitchFamily="2" charset="2"/>
              <a:buNone/>
            </a:pPr>
            <a:endParaRPr lang="de-DE" altLang="en-US" sz="1400" dirty="0"/>
          </a:p>
        </p:txBody>
      </p:sp>
    </p:spTree>
    <p:extLst>
      <p:ext uri="{BB962C8B-B14F-4D97-AF65-F5344CB8AC3E}">
        <p14:creationId xmlns:p14="http://schemas.microsoft.com/office/powerpoint/2010/main" val="516191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err="1"/>
              <a:t>Beizgrad</a:t>
            </a:r>
            <a:endParaRPr lang="de-DE" dirty="0"/>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44</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sp>
        <p:nvSpPr>
          <p:cNvPr id="9" name="Inhaltsplatzhalter 2">
            <a:extLst>
              <a:ext uri="{FF2B5EF4-FFF2-40B4-BE49-F238E27FC236}">
                <a16:creationId xmlns:a16="http://schemas.microsoft.com/office/drawing/2014/main" id="{08457732-58D7-464F-B799-86CE83AE4450}"/>
              </a:ext>
            </a:extLst>
          </p:cNvPr>
          <p:cNvSpPr txBox="1">
            <a:spLocks/>
          </p:cNvSpPr>
          <p:nvPr/>
        </p:nvSpPr>
        <p:spPr>
          <a:xfrm>
            <a:off x="539749" y="1412875"/>
            <a:ext cx="8064501" cy="575965"/>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Beizgrad-Vergleich bei Gerste</a:t>
            </a:r>
          </a:p>
          <a:p>
            <a:endParaRPr lang="de-DE" dirty="0"/>
          </a:p>
          <a:p>
            <a:endParaRPr 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a:p>
            <a:endParaRPr lang="de-DE" dirty="0"/>
          </a:p>
        </p:txBody>
      </p:sp>
      <p:pic>
        <p:nvPicPr>
          <p:cNvPr id="10" name="Picture 2">
            <a:extLst>
              <a:ext uri="{FF2B5EF4-FFF2-40B4-BE49-F238E27FC236}">
                <a16:creationId xmlns:a16="http://schemas.microsoft.com/office/drawing/2014/main" id="{7C0A208B-2381-4D80-869D-DE9D079FD8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5626" y="2492895"/>
            <a:ext cx="3944937"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160DE64A-BF32-4E22-BB47-A7DE743677B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60748" y="2492895"/>
            <a:ext cx="3943874"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a:extLst>
              <a:ext uri="{FF2B5EF4-FFF2-40B4-BE49-F238E27FC236}">
                <a16:creationId xmlns:a16="http://schemas.microsoft.com/office/drawing/2014/main" id="{754E374C-539E-4CBB-A97F-B2B6C47E5EDE}"/>
              </a:ext>
            </a:extLst>
          </p:cNvPr>
          <p:cNvSpPr txBox="1"/>
          <p:nvPr/>
        </p:nvSpPr>
        <p:spPr>
          <a:xfrm>
            <a:off x="639763" y="2038375"/>
            <a:ext cx="1299567" cy="307777"/>
          </a:xfrm>
          <a:prstGeom prst="rect">
            <a:avLst/>
          </a:prstGeom>
          <a:noFill/>
        </p:spPr>
        <p:txBody>
          <a:bodyPr wrap="square" rtlCol="0">
            <a:spAutoFit/>
          </a:bodyPr>
          <a:lstStyle/>
          <a:p>
            <a:pPr algn="ctr" eaLnBrk="0" fontAlgn="base" hangingPunct="0">
              <a:spcBef>
                <a:spcPct val="50000"/>
              </a:spcBef>
              <a:spcAft>
                <a:spcPct val="0"/>
              </a:spcAft>
              <a:buClr>
                <a:srgbClr val="EE7F00"/>
              </a:buClr>
              <a:buSzPct val="60000"/>
              <a:buFont typeface="Wingdings" pitchFamily="2" charset="2"/>
              <a:buNone/>
            </a:pPr>
            <a:r>
              <a:rPr lang="de-DE" sz="1400" dirty="0" err="1">
                <a:solidFill>
                  <a:prstClr val="black"/>
                </a:solidFill>
                <a:cs typeface="Arial" panose="020B0604020202020204" pitchFamily="34" charset="0"/>
              </a:rPr>
              <a:t>Beizbild</a:t>
            </a:r>
            <a:r>
              <a:rPr lang="de-DE" sz="1400" dirty="0">
                <a:solidFill>
                  <a:prstClr val="black"/>
                </a:solidFill>
                <a:cs typeface="Arial" panose="020B0604020202020204" pitchFamily="34" charset="0"/>
              </a:rPr>
              <a:t> OK</a:t>
            </a:r>
          </a:p>
        </p:txBody>
      </p:sp>
      <p:sp>
        <p:nvSpPr>
          <p:cNvPr id="14" name="Textfeld 13">
            <a:extLst>
              <a:ext uri="{FF2B5EF4-FFF2-40B4-BE49-F238E27FC236}">
                <a16:creationId xmlns:a16="http://schemas.microsoft.com/office/drawing/2014/main" id="{E5076560-A06D-4A9C-B1CF-81CF116C94B3}"/>
              </a:ext>
            </a:extLst>
          </p:cNvPr>
          <p:cNvSpPr txBox="1"/>
          <p:nvPr/>
        </p:nvSpPr>
        <p:spPr>
          <a:xfrm>
            <a:off x="2714776" y="2048905"/>
            <a:ext cx="1764196" cy="307777"/>
          </a:xfrm>
          <a:prstGeom prst="rect">
            <a:avLst/>
          </a:prstGeom>
          <a:noFill/>
        </p:spPr>
        <p:txBody>
          <a:bodyPr wrap="square" rtlCol="0">
            <a:spAutoFit/>
          </a:bodyPr>
          <a:lstStyle/>
          <a:p>
            <a:pPr algn="ctr" eaLnBrk="0" fontAlgn="base" hangingPunct="0">
              <a:spcBef>
                <a:spcPct val="50000"/>
              </a:spcBef>
              <a:spcAft>
                <a:spcPct val="0"/>
              </a:spcAft>
              <a:buClr>
                <a:srgbClr val="EE7F00"/>
              </a:buClr>
              <a:buSzPct val="60000"/>
              <a:buFont typeface="Wingdings" pitchFamily="2" charset="2"/>
              <a:buNone/>
            </a:pPr>
            <a:r>
              <a:rPr lang="de-DE" sz="1400" dirty="0" err="1">
                <a:solidFill>
                  <a:prstClr val="black"/>
                </a:solidFill>
                <a:cs typeface="Arial" panose="020B0604020202020204" pitchFamily="34" charset="0"/>
              </a:rPr>
              <a:t>Beizbild</a:t>
            </a:r>
            <a:r>
              <a:rPr lang="de-DE" sz="1400" dirty="0">
                <a:solidFill>
                  <a:prstClr val="black"/>
                </a:solidFill>
                <a:cs typeface="Arial" panose="020B0604020202020204" pitchFamily="34" charset="0"/>
              </a:rPr>
              <a:t> nicht OK</a:t>
            </a:r>
          </a:p>
        </p:txBody>
      </p:sp>
      <p:sp>
        <p:nvSpPr>
          <p:cNvPr id="15" name="Textfeld 14">
            <a:extLst>
              <a:ext uri="{FF2B5EF4-FFF2-40B4-BE49-F238E27FC236}">
                <a16:creationId xmlns:a16="http://schemas.microsoft.com/office/drawing/2014/main" id="{16472DF9-C5E7-4581-BB36-56F98D8D8056}"/>
              </a:ext>
            </a:extLst>
          </p:cNvPr>
          <p:cNvSpPr txBox="1"/>
          <p:nvPr/>
        </p:nvSpPr>
        <p:spPr>
          <a:xfrm>
            <a:off x="5035674" y="2069240"/>
            <a:ext cx="1299567" cy="307777"/>
          </a:xfrm>
          <a:prstGeom prst="rect">
            <a:avLst/>
          </a:prstGeom>
          <a:noFill/>
        </p:spPr>
        <p:txBody>
          <a:bodyPr wrap="square" rtlCol="0">
            <a:spAutoFit/>
          </a:bodyPr>
          <a:lstStyle/>
          <a:p>
            <a:pPr algn="ctr" eaLnBrk="0" fontAlgn="base" hangingPunct="0">
              <a:spcBef>
                <a:spcPct val="50000"/>
              </a:spcBef>
              <a:spcAft>
                <a:spcPct val="0"/>
              </a:spcAft>
              <a:buClr>
                <a:srgbClr val="EE7F00"/>
              </a:buClr>
              <a:buSzPct val="60000"/>
              <a:buFont typeface="Wingdings" pitchFamily="2" charset="2"/>
              <a:buNone/>
            </a:pPr>
            <a:r>
              <a:rPr lang="de-DE" sz="1400" dirty="0" err="1">
                <a:solidFill>
                  <a:prstClr val="black"/>
                </a:solidFill>
                <a:cs typeface="Arial" panose="020B0604020202020204" pitchFamily="34" charset="0"/>
              </a:rPr>
              <a:t>Beizbild</a:t>
            </a:r>
            <a:r>
              <a:rPr lang="de-DE" sz="1400" dirty="0">
                <a:solidFill>
                  <a:prstClr val="black"/>
                </a:solidFill>
                <a:cs typeface="Arial" panose="020B0604020202020204" pitchFamily="34" charset="0"/>
              </a:rPr>
              <a:t> OK</a:t>
            </a:r>
          </a:p>
        </p:txBody>
      </p:sp>
      <p:sp>
        <p:nvSpPr>
          <p:cNvPr id="17" name="Textfeld 16">
            <a:extLst>
              <a:ext uri="{FF2B5EF4-FFF2-40B4-BE49-F238E27FC236}">
                <a16:creationId xmlns:a16="http://schemas.microsoft.com/office/drawing/2014/main" id="{F34E4785-84E5-469B-8F63-5E2815AD0700}"/>
              </a:ext>
            </a:extLst>
          </p:cNvPr>
          <p:cNvSpPr txBox="1"/>
          <p:nvPr/>
        </p:nvSpPr>
        <p:spPr>
          <a:xfrm>
            <a:off x="6629806" y="2069240"/>
            <a:ext cx="1764196" cy="307777"/>
          </a:xfrm>
          <a:prstGeom prst="rect">
            <a:avLst/>
          </a:prstGeom>
          <a:noFill/>
        </p:spPr>
        <p:txBody>
          <a:bodyPr wrap="square" rtlCol="0">
            <a:spAutoFit/>
          </a:bodyPr>
          <a:lstStyle/>
          <a:p>
            <a:pPr algn="ctr" eaLnBrk="0" fontAlgn="base" hangingPunct="0">
              <a:spcBef>
                <a:spcPct val="50000"/>
              </a:spcBef>
              <a:spcAft>
                <a:spcPct val="0"/>
              </a:spcAft>
              <a:buClr>
                <a:srgbClr val="EE7F00"/>
              </a:buClr>
              <a:buSzPct val="60000"/>
              <a:buFont typeface="Wingdings" pitchFamily="2" charset="2"/>
              <a:buNone/>
            </a:pPr>
            <a:r>
              <a:rPr lang="de-DE" sz="1400" dirty="0" err="1">
                <a:solidFill>
                  <a:prstClr val="black"/>
                </a:solidFill>
                <a:cs typeface="Arial" panose="020B0604020202020204" pitchFamily="34" charset="0"/>
              </a:rPr>
              <a:t>Beizbild</a:t>
            </a:r>
            <a:r>
              <a:rPr lang="de-DE" sz="1400" dirty="0">
                <a:solidFill>
                  <a:prstClr val="black"/>
                </a:solidFill>
                <a:cs typeface="Arial" panose="020B0604020202020204" pitchFamily="34" charset="0"/>
              </a:rPr>
              <a:t> nicht OK</a:t>
            </a:r>
          </a:p>
        </p:txBody>
      </p:sp>
    </p:spTree>
    <p:extLst>
      <p:ext uri="{BB962C8B-B14F-4D97-AF65-F5344CB8AC3E}">
        <p14:creationId xmlns:p14="http://schemas.microsoft.com/office/powerpoint/2010/main" val="1544944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err="1"/>
              <a:t>Beizgrad</a:t>
            </a:r>
            <a:endParaRPr lang="de-DE" dirty="0"/>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45</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sp>
        <p:nvSpPr>
          <p:cNvPr id="9" name="Inhaltsplatzhalter 2">
            <a:extLst>
              <a:ext uri="{FF2B5EF4-FFF2-40B4-BE49-F238E27FC236}">
                <a16:creationId xmlns:a16="http://schemas.microsoft.com/office/drawing/2014/main" id="{08457732-58D7-464F-B799-86CE83AE4450}"/>
              </a:ext>
            </a:extLst>
          </p:cNvPr>
          <p:cNvSpPr txBox="1">
            <a:spLocks/>
          </p:cNvSpPr>
          <p:nvPr/>
        </p:nvSpPr>
        <p:spPr>
          <a:xfrm>
            <a:off x="539749" y="1412875"/>
            <a:ext cx="8064501" cy="575965"/>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Beizgrad-Vergleich bei Gerste</a:t>
            </a:r>
          </a:p>
          <a:p>
            <a:endParaRPr lang="de-DE" dirty="0"/>
          </a:p>
          <a:p>
            <a:endParaRPr 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a:p>
            <a:endParaRPr lang="de-DE" dirty="0"/>
          </a:p>
        </p:txBody>
      </p:sp>
      <p:sp>
        <p:nvSpPr>
          <p:cNvPr id="18" name="Textfeld 17">
            <a:extLst>
              <a:ext uri="{FF2B5EF4-FFF2-40B4-BE49-F238E27FC236}">
                <a16:creationId xmlns:a16="http://schemas.microsoft.com/office/drawing/2014/main" id="{0C6E0AAB-E2AD-4264-9E87-2879121E0738}"/>
              </a:ext>
            </a:extLst>
          </p:cNvPr>
          <p:cNvSpPr txBox="1"/>
          <p:nvPr/>
        </p:nvSpPr>
        <p:spPr>
          <a:xfrm>
            <a:off x="958999" y="2149986"/>
            <a:ext cx="2377403" cy="630942"/>
          </a:xfrm>
          <a:prstGeom prst="rect">
            <a:avLst/>
          </a:prstGeom>
          <a:noFill/>
        </p:spPr>
        <p:txBody>
          <a:bodyPr wrap="square" rtlCol="0">
            <a:spAutoFit/>
          </a:bodyPr>
          <a:lstStyle/>
          <a:p>
            <a:pPr algn="ctr" eaLnBrk="0" fontAlgn="base" hangingPunct="0">
              <a:spcBef>
                <a:spcPct val="50000"/>
              </a:spcBef>
              <a:spcAft>
                <a:spcPct val="0"/>
              </a:spcAft>
              <a:buClr>
                <a:srgbClr val="EE7F00"/>
              </a:buClr>
              <a:buSzPct val="60000"/>
              <a:buFont typeface="Wingdings" pitchFamily="2" charset="2"/>
              <a:buNone/>
            </a:pPr>
            <a:r>
              <a:rPr lang="de-DE" sz="1400" dirty="0">
                <a:solidFill>
                  <a:prstClr val="black"/>
                </a:solidFill>
                <a:cs typeface="Arial" panose="020B0604020202020204" pitchFamily="34" charset="0"/>
              </a:rPr>
              <a:t>Sorte: </a:t>
            </a:r>
            <a:r>
              <a:rPr lang="de-DE" sz="1400" dirty="0" err="1">
                <a:solidFill>
                  <a:prstClr val="black"/>
                </a:solidFill>
                <a:cs typeface="Arial" panose="020B0604020202020204" pitchFamily="34" charset="0"/>
              </a:rPr>
              <a:t>Lomerit</a:t>
            </a:r>
            <a:r>
              <a:rPr lang="de-DE" sz="1400" dirty="0">
                <a:solidFill>
                  <a:prstClr val="black"/>
                </a:solidFill>
                <a:cs typeface="Arial" panose="020B0604020202020204" pitchFamily="34" charset="0"/>
              </a:rPr>
              <a:t>  </a:t>
            </a:r>
          </a:p>
          <a:p>
            <a:pPr algn="ctr" eaLnBrk="0" fontAlgn="base" hangingPunct="0">
              <a:spcBef>
                <a:spcPct val="50000"/>
              </a:spcBef>
              <a:spcAft>
                <a:spcPct val="0"/>
              </a:spcAft>
              <a:buClr>
                <a:srgbClr val="EE7F00"/>
              </a:buClr>
              <a:buSzPct val="60000"/>
              <a:buFont typeface="Wingdings" pitchFamily="2" charset="2"/>
              <a:buNone/>
            </a:pPr>
            <a:r>
              <a:rPr lang="de-DE" sz="1400" dirty="0" err="1">
                <a:solidFill>
                  <a:prstClr val="black"/>
                </a:solidFill>
                <a:cs typeface="Arial" panose="020B0604020202020204" pitchFamily="34" charset="0"/>
              </a:rPr>
              <a:t>Beizgrad</a:t>
            </a:r>
            <a:r>
              <a:rPr lang="de-DE" sz="1400" dirty="0">
                <a:solidFill>
                  <a:prstClr val="black"/>
                </a:solidFill>
                <a:cs typeface="Arial" panose="020B0604020202020204" pitchFamily="34" charset="0"/>
              </a:rPr>
              <a:t> 63,9 %</a:t>
            </a:r>
          </a:p>
        </p:txBody>
      </p:sp>
      <p:sp>
        <p:nvSpPr>
          <p:cNvPr id="19" name="Textfeld 18">
            <a:extLst>
              <a:ext uri="{FF2B5EF4-FFF2-40B4-BE49-F238E27FC236}">
                <a16:creationId xmlns:a16="http://schemas.microsoft.com/office/drawing/2014/main" id="{3E70915B-F45F-40D1-B669-2004E6126FA0}"/>
              </a:ext>
            </a:extLst>
          </p:cNvPr>
          <p:cNvSpPr txBox="1"/>
          <p:nvPr/>
        </p:nvSpPr>
        <p:spPr>
          <a:xfrm>
            <a:off x="5458864" y="2149986"/>
            <a:ext cx="2377403" cy="630942"/>
          </a:xfrm>
          <a:prstGeom prst="rect">
            <a:avLst/>
          </a:prstGeom>
          <a:noFill/>
        </p:spPr>
        <p:txBody>
          <a:bodyPr wrap="square" rtlCol="0">
            <a:spAutoFit/>
          </a:bodyPr>
          <a:lstStyle/>
          <a:p>
            <a:pPr algn="ctr" eaLnBrk="0" fontAlgn="base" hangingPunct="0">
              <a:spcBef>
                <a:spcPct val="50000"/>
              </a:spcBef>
              <a:spcAft>
                <a:spcPct val="0"/>
              </a:spcAft>
              <a:buClr>
                <a:srgbClr val="EE7F00"/>
              </a:buClr>
              <a:buSzPct val="60000"/>
              <a:buFont typeface="Wingdings" pitchFamily="2" charset="2"/>
              <a:buNone/>
            </a:pPr>
            <a:r>
              <a:rPr lang="de-DE" sz="1400" dirty="0">
                <a:solidFill>
                  <a:prstClr val="black"/>
                </a:solidFill>
                <a:cs typeface="Arial" panose="020B0604020202020204" pitchFamily="34" charset="0"/>
              </a:rPr>
              <a:t>Sorte: </a:t>
            </a:r>
            <a:r>
              <a:rPr lang="de-DE" sz="1400" dirty="0" err="1">
                <a:solidFill>
                  <a:prstClr val="black"/>
                </a:solidFill>
                <a:cs typeface="Arial" panose="020B0604020202020204" pitchFamily="34" charset="0"/>
              </a:rPr>
              <a:t>Lomerit</a:t>
            </a:r>
            <a:r>
              <a:rPr lang="de-DE" sz="1400" dirty="0">
                <a:solidFill>
                  <a:prstClr val="black"/>
                </a:solidFill>
                <a:cs typeface="Arial" panose="020B0604020202020204" pitchFamily="34" charset="0"/>
              </a:rPr>
              <a:t>  </a:t>
            </a:r>
          </a:p>
          <a:p>
            <a:pPr algn="ctr" eaLnBrk="0" fontAlgn="base" hangingPunct="0">
              <a:spcBef>
                <a:spcPct val="50000"/>
              </a:spcBef>
              <a:spcAft>
                <a:spcPct val="0"/>
              </a:spcAft>
              <a:buClr>
                <a:srgbClr val="EE7F00"/>
              </a:buClr>
              <a:buSzPct val="60000"/>
              <a:buFont typeface="Wingdings" pitchFamily="2" charset="2"/>
              <a:buNone/>
            </a:pPr>
            <a:r>
              <a:rPr lang="de-DE" sz="1400" dirty="0" err="1">
                <a:solidFill>
                  <a:prstClr val="black"/>
                </a:solidFill>
                <a:cs typeface="Arial" panose="020B0604020202020204" pitchFamily="34" charset="0"/>
              </a:rPr>
              <a:t>Beizgrad</a:t>
            </a:r>
            <a:r>
              <a:rPr lang="de-DE" sz="1400" dirty="0">
                <a:solidFill>
                  <a:prstClr val="black"/>
                </a:solidFill>
                <a:cs typeface="Arial" panose="020B0604020202020204" pitchFamily="34" charset="0"/>
              </a:rPr>
              <a:t> 100,8 %</a:t>
            </a:r>
          </a:p>
        </p:txBody>
      </p:sp>
      <p:pic>
        <p:nvPicPr>
          <p:cNvPr id="20" name="Picture 2">
            <a:extLst>
              <a:ext uri="{FF2B5EF4-FFF2-40B4-BE49-F238E27FC236}">
                <a16:creationId xmlns:a16="http://schemas.microsoft.com/office/drawing/2014/main" id="{77168FBF-45B6-4FF9-92B8-6CB5A5692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45" y="2763078"/>
            <a:ext cx="8064500" cy="297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515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err="1"/>
              <a:t>QualityPlus</a:t>
            </a:r>
            <a:r>
              <a:rPr lang="de-DE" dirty="0"/>
              <a:t> - KWS Saatgutstandard</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46</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graphicFrame>
        <p:nvGraphicFramePr>
          <p:cNvPr id="10" name="Tabelle 9">
            <a:extLst>
              <a:ext uri="{FF2B5EF4-FFF2-40B4-BE49-F238E27FC236}">
                <a16:creationId xmlns:a16="http://schemas.microsoft.com/office/drawing/2014/main" id="{64EC695F-0851-4F9D-B508-B9B0D9D3882C}"/>
              </a:ext>
            </a:extLst>
          </p:cNvPr>
          <p:cNvGraphicFramePr>
            <a:graphicFrameLocks noGrp="1"/>
          </p:cNvGraphicFramePr>
          <p:nvPr>
            <p:extLst>
              <p:ext uri="{D42A27DB-BD31-4B8C-83A1-F6EECF244321}">
                <p14:modId xmlns:p14="http://schemas.microsoft.com/office/powerpoint/2010/main" val="2823511999"/>
              </p:ext>
            </p:extLst>
          </p:nvPr>
        </p:nvGraphicFramePr>
        <p:xfrm>
          <a:off x="539750" y="1412875"/>
          <a:ext cx="8064698" cy="4175355"/>
        </p:xfrm>
        <a:graphic>
          <a:graphicData uri="http://schemas.openxmlformats.org/drawingml/2006/table">
            <a:tbl>
              <a:tblPr firstRow="1" bandRow="1">
                <a:tableStyleId>{5C22544A-7EE6-4342-B048-85BDC9FD1C3A}</a:tableStyleId>
              </a:tblPr>
              <a:tblGrid>
                <a:gridCol w="3312170">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tblGrid>
              <a:tr h="575965">
                <a:tc>
                  <a:txBody>
                    <a:bodyPr/>
                    <a:lstStyle/>
                    <a:p>
                      <a:r>
                        <a:rPr lang="de-DE" sz="1600" dirty="0"/>
                        <a:t>Kriterien</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sz="1600" dirty="0"/>
                        <a:t>Gesetzliche</a:t>
                      </a:r>
                    </a:p>
                    <a:p>
                      <a:pPr algn="ctr"/>
                      <a:r>
                        <a:rPr lang="de-DE" sz="1600" dirty="0"/>
                        <a:t>Mindestnorm*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sz="1600" dirty="0"/>
                        <a:t>QualityPlus:</a:t>
                      </a:r>
                    </a:p>
                    <a:p>
                      <a:pPr algn="ctr"/>
                      <a:r>
                        <a:rPr lang="de-DE" sz="1600" dirty="0"/>
                        <a:t>KWS Saatgutstandard**</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8560">
                <a:tc>
                  <a:txBody>
                    <a:bodyPr/>
                    <a:lstStyle/>
                    <a:p>
                      <a:r>
                        <a:rPr lang="de-DE" sz="1400" b="1"/>
                        <a:t>Keimfähigkeit </a:t>
                      </a:r>
                      <a:r>
                        <a:rPr lang="de-DE" sz="1400" b="1" dirty="0"/>
                        <a:t>Weizen, Gerste</a:t>
                      </a:r>
                      <a:endParaRPr lang="en-US" sz="1400" b="1"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de-DE" sz="1400" dirty="0"/>
                        <a:t>92 %</a:t>
                      </a:r>
                      <a:endParaRPr lang="en-US" sz="14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de-DE" sz="1400" dirty="0"/>
                        <a:t>94 %</a:t>
                      </a:r>
                      <a:endParaRPr lang="en-US" sz="14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1"/>
                  </a:ext>
                </a:extLst>
              </a:tr>
              <a:tr h="388560">
                <a:tc>
                  <a:txBody>
                    <a:bodyPr/>
                    <a:lstStyle/>
                    <a:p>
                      <a:r>
                        <a:rPr lang="de-DE" sz="1400" b="1" dirty="0"/>
                        <a:t>Keimfähigkeit</a:t>
                      </a:r>
                      <a:r>
                        <a:rPr lang="de-DE" sz="1400" b="1" baseline="0" dirty="0"/>
                        <a:t> Roggen, </a:t>
                      </a:r>
                      <a:r>
                        <a:rPr lang="de-DE" sz="1400" b="1" baseline="0" dirty="0" err="1"/>
                        <a:t>Triticale</a:t>
                      </a:r>
                      <a:r>
                        <a:rPr lang="de-DE" sz="1400" b="1" baseline="0" dirty="0"/>
                        <a:t>, Hafer</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de-DE" sz="1400" dirty="0"/>
                        <a:t>85 %</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de-DE" sz="1400" dirty="0"/>
                        <a:t>87 %</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2"/>
                  </a:ext>
                </a:extLst>
              </a:tr>
              <a:tr h="388560">
                <a:tc>
                  <a:txBody>
                    <a:bodyPr/>
                    <a:lstStyle/>
                    <a:p>
                      <a:r>
                        <a:rPr lang="de-DE" sz="1400" b="1" dirty="0"/>
                        <a:t>Techn. Reinheit</a:t>
                      </a:r>
                      <a:r>
                        <a:rPr lang="de-DE" sz="1400" b="1" baseline="0" dirty="0"/>
                        <a:t> (Bruch, Spreu)</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de-DE" sz="1400" dirty="0"/>
                        <a:t>98 %</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de-DE" sz="1400" dirty="0"/>
                        <a:t>99,5 %</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3"/>
                  </a:ext>
                </a:extLst>
              </a:tr>
              <a:tr h="506653">
                <a:tc>
                  <a:txBody>
                    <a:bodyPr/>
                    <a:lstStyle/>
                    <a:p>
                      <a:r>
                        <a:rPr lang="de-DE" sz="1400" b="1" dirty="0"/>
                        <a:t>Fremdbesatz</a:t>
                      </a:r>
                      <a:r>
                        <a:rPr lang="de-DE" sz="1400" b="1" baseline="0" dirty="0"/>
                        <a:t> (Fremdgetreide + andere Pflanzenarten in 500g)</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de-DE" sz="1400" dirty="0"/>
                        <a:t>Max 6 (3 + 3)</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de-DE" sz="1400" dirty="0"/>
                        <a:t>Max. 1</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4"/>
                  </a:ext>
                </a:extLst>
              </a:tr>
              <a:tr h="357915">
                <a:tc>
                  <a:txBody>
                    <a:bodyPr/>
                    <a:lstStyle/>
                    <a:p>
                      <a:r>
                        <a:rPr lang="de-DE" sz="1400" b="1" dirty="0" err="1"/>
                        <a:t>Beizgrad</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de-DE" sz="14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de-DE" sz="1400" dirty="0"/>
                        <a:t>Kontrolle KWS Getreide</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5"/>
                  </a:ext>
                </a:extLst>
              </a:tr>
              <a:tr h="388560">
                <a:tc>
                  <a:txBody>
                    <a:bodyPr/>
                    <a:lstStyle/>
                    <a:p>
                      <a:r>
                        <a:rPr lang="de-DE" sz="1400" b="1" dirty="0"/>
                        <a:t>Deklaration Beizmittel</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de-DE" sz="1400" dirty="0"/>
                        <a:t>Wirkstoff oder</a:t>
                      </a:r>
                      <a:r>
                        <a:rPr lang="de-DE" sz="1400" baseline="0" dirty="0"/>
                        <a:t> Mittelname</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de-DE" sz="1400" dirty="0"/>
                        <a:t>Mittelname und Aufwandmenge</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6"/>
                  </a:ext>
                </a:extLst>
              </a:tr>
              <a:tr h="388560">
                <a:tc>
                  <a:txBody>
                    <a:bodyPr/>
                    <a:lstStyle/>
                    <a:p>
                      <a:r>
                        <a:rPr lang="de-DE" sz="1400" b="1" dirty="0"/>
                        <a:t>Gesundes Saatgut</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de-DE" sz="14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de-DE" sz="1400" dirty="0"/>
                        <a:t>Triebkraft*** mind. 89/82</a:t>
                      </a:r>
                      <a:r>
                        <a:rPr lang="de-DE" sz="1400" baseline="0" dirty="0"/>
                        <a:t> %</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7"/>
                  </a:ext>
                </a:extLst>
              </a:tr>
              <a:tr h="506653">
                <a:tc>
                  <a:txBody>
                    <a:bodyPr/>
                    <a:lstStyle/>
                    <a:p>
                      <a:r>
                        <a:rPr lang="de-DE" sz="1400" b="1" dirty="0"/>
                        <a:t>Herkunft</a:t>
                      </a:r>
                      <a:endParaRPr lang="en-US" sz="1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de-DE" sz="14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de-DE" sz="1400" dirty="0"/>
                        <a:t>Aufbereiter auf Etikett und/oder Verpackung</a:t>
                      </a: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8"/>
                  </a:ext>
                </a:extLst>
              </a:tr>
            </a:tbl>
          </a:graphicData>
        </a:graphic>
      </p:graphicFrame>
      <p:sp>
        <p:nvSpPr>
          <p:cNvPr id="12" name="Textfeld 11">
            <a:extLst>
              <a:ext uri="{FF2B5EF4-FFF2-40B4-BE49-F238E27FC236}">
                <a16:creationId xmlns:a16="http://schemas.microsoft.com/office/drawing/2014/main" id="{CA89447E-DC10-4D3E-BEC9-EC3108415B45}"/>
              </a:ext>
            </a:extLst>
          </p:cNvPr>
          <p:cNvSpPr txBox="1"/>
          <p:nvPr/>
        </p:nvSpPr>
        <p:spPr>
          <a:xfrm>
            <a:off x="539750" y="5600812"/>
            <a:ext cx="7344618" cy="630942"/>
          </a:xfrm>
          <a:prstGeom prst="rect">
            <a:avLst/>
          </a:prstGeom>
          <a:noFill/>
        </p:spPr>
        <p:txBody>
          <a:bodyPr wrap="square" rtlCol="0">
            <a:spAutoFit/>
          </a:bodyPr>
          <a:lstStyle/>
          <a:p>
            <a:r>
              <a:rPr lang="de-DE" sz="700" dirty="0"/>
              <a:t>Stand 0342019</a:t>
            </a:r>
          </a:p>
          <a:p>
            <a:r>
              <a:rPr lang="de-DE" sz="700" dirty="0"/>
              <a:t>*    Nach Saatgutverordnung</a:t>
            </a:r>
          </a:p>
          <a:p>
            <a:r>
              <a:rPr lang="de-DE" sz="700" dirty="0"/>
              <a:t>**  QualityPlus ist derzeit nicht als Öko-Saatgut verfügbar. Für Körnererbsen gilt die gesetzliche Mindestnorm</a:t>
            </a:r>
          </a:p>
          <a:p>
            <a:r>
              <a:rPr lang="de-DE" sz="700" dirty="0"/>
              <a:t>*** Die Triebkraft wird nur untersucht, wenn die Keimfähigkeit des gebeizten Saatgutes mehr als 6 %-Punkte über der Keimfähigkeit des </a:t>
            </a:r>
            <a:r>
              <a:rPr lang="de-DE" sz="700" dirty="0" err="1"/>
              <a:t>ungebeizten</a:t>
            </a:r>
            <a:r>
              <a:rPr lang="de-DE" sz="700" dirty="0"/>
              <a:t> Saatgutes liegt. Triebkraft bei                            Weizen und Gerste mind. 89 % bei Roggen, Triticale und Hafer mind. 82%. </a:t>
            </a:r>
            <a:endParaRPr lang="en-US" sz="700" dirty="0"/>
          </a:p>
        </p:txBody>
      </p:sp>
    </p:spTree>
    <p:extLst>
      <p:ext uri="{BB962C8B-B14F-4D97-AF65-F5344CB8AC3E}">
        <p14:creationId xmlns:p14="http://schemas.microsoft.com/office/powerpoint/2010/main" val="3361850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Z-Saatgut</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47</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11" name="Picture 44">
            <a:extLst>
              <a:ext uri="{FF2B5EF4-FFF2-40B4-BE49-F238E27FC236}">
                <a16:creationId xmlns:a16="http://schemas.microsoft.com/office/drawing/2014/main" id="{B59A22EA-D7DE-4C4A-A8F9-1397DB344191}"/>
              </a:ext>
            </a:extLst>
          </p:cNvPr>
          <p:cNvPicPr>
            <a:picLocks noChangeAspect="1"/>
          </p:cNvPicPr>
          <p:nvPr/>
        </p:nvPicPr>
        <p:blipFill>
          <a:blip r:embed="rId4"/>
          <a:stretch>
            <a:fillRect/>
          </a:stretch>
        </p:blipFill>
        <p:spPr>
          <a:xfrm>
            <a:off x="6751599" y="323015"/>
            <a:ext cx="556705" cy="556705"/>
          </a:xfrm>
          <a:prstGeom prst="rect">
            <a:avLst/>
          </a:prstGeom>
        </p:spPr>
      </p:pic>
      <p:pic>
        <p:nvPicPr>
          <p:cNvPr id="4" name="Grafik 3">
            <a:hlinkClick r:id="rId5"/>
            <a:extLst>
              <a:ext uri="{FF2B5EF4-FFF2-40B4-BE49-F238E27FC236}">
                <a16:creationId xmlns:a16="http://schemas.microsoft.com/office/drawing/2014/main" id="{7FA9F750-C004-4B0A-BC5F-F06CE23611A1}"/>
              </a:ext>
            </a:extLst>
          </p:cNvPr>
          <p:cNvPicPr>
            <a:picLocks noChangeAspect="1"/>
          </p:cNvPicPr>
          <p:nvPr/>
        </p:nvPicPr>
        <p:blipFill>
          <a:blip r:embed="rId6"/>
          <a:stretch>
            <a:fillRect/>
          </a:stretch>
        </p:blipFill>
        <p:spPr>
          <a:xfrm>
            <a:off x="1160504" y="1963351"/>
            <a:ext cx="6515100" cy="3648075"/>
          </a:xfrm>
          <a:prstGeom prst="rect">
            <a:avLst/>
          </a:prstGeom>
        </p:spPr>
      </p:pic>
      <p:grpSp>
        <p:nvGrpSpPr>
          <p:cNvPr id="14" name="Gruppieren 13">
            <a:extLst>
              <a:ext uri="{FF2B5EF4-FFF2-40B4-BE49-F238E27FC236}">
                <a16:creationId xmlns:a16="http://schemas.microsoft.com/office/drawing/2014/main" id="{B919B61D-B257-41DD-BE6C-9B1E80EB5998}"/>
              </a:ext>
            </a:extLst>
          </p:cNvPr>
          <p:cNvGrpSpPr/>
          <p:nvPr/>
        </p:nvGrpSpPr>
        <p:grpSpPr>
          <a:xfrm rot="345962">
            <a:off x="7165912" y="951301"/>
            <a:ext cx="1337469" cy="1333767"/>
            <a:chOff x="5354052" y="4160894"/>
            <a:chExt cx="1704568" cy="1704564"/>
          </a:xfrm>
        </p:grpSpPr>
        <p:sp>
          <p:nvSpPr>
            <p:cNvPr id="15" name="Oval 6">
              <a:extLst>
                <a:ext uri="{FF2B5EF4-FFF2-40B4-BE49-F238E27FC236}">
                  <a16:creationId xmlns:a16="http://schemas.microsoft.com/office/drawing/2014/main" id="{B0F4ED0D-ECC0-46A4-9C7F-65AC8ED4AAC8}"/>
                </a:ext>
              </a:extLst>
            </p:cNvPr>
            <p:cNvSpPr>
              <a:spLocks noChangeAspect="1"/>
            </p:cNvSpPr>
            <p:nvPr/>
          </p:nvSpPr>
          <p:spPr bwMode="auto">
            <a:xfrm>
              <a:off x="5354052" y="4160894"/>
              <a:ext cx="1704568" cy="1704564"/>
            </a:xfrm>
            <a:prstGeom prst="ellipse">
              <a:avLst/>
            </a:prstGeom>
            <a:solidFill>
              <a:srgbClr val="004132"/>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r>
                <a:rPr lang="de-DE" sz="1200" u="sng" dirty="0">
                  <a:ln>
                    <a:solidFill>
                      <a:schemeClr val="bg1"/>
                    </a:solidFill>
                  </a:ln>
                  <a:solidFill>
                    <a:schemeClr val="bg1"/>
                  </a:solidFill>
                  <a:hlinkClick r:id="rId7"/>
                </a:rPr>
                <a:t>Hier geht´s</a:t>
              </a:r>
            </a:p>
            <a:p>
              <a:pPr marL="284163" indent="-284163" algn="ctr" eaLnBrk="0" fontAlgn="base" hangingPunct="0">
                <a:spcAft>
                  <a:spcPct val="0"/>
                </a:spcAft>
                <a:buClr>
                  <a:srgbClr val="FF6900"/>
                </a:buClr>
                <a:buSzPct val="60000"/>
                <a:defRPr/>
              </a:pPr>
              <a:r>
                <a:rPr lang="de-DE" sz="1200" u="sng" dirty="0">
                  <a:ln>
                    <a:solidFill>
                      <a:schemeClr val="bg1"/>
                    </a:solidFill>
                  </a:ln>
                  <a:solidFill>
                    <a:schemeClr val="bg1"/>
                  </a:solidFill>
                  <a:hlinkClick r:id="rId7"/>
                </a:rPr>
                <a:t> zum Z-Saatgut</a:t>
              </a:r>
              <a:endParaRPr lang="de-DE" sz="1200" u="sng" dirty="0">
                <a:ln>
                  <a:solidFill>
                    <a:schemeClr val="bg1"/>
                  </a:solidFill>
                </a:ln>
                <a:solidFill>
                  <a:schemeClr val="bg1"/>
                </a:solidFill>
              </a:endParaRPr>
            </a:p>
          </p:txBody>
        </p:sp>
        <p:pic>
          <p:nvPicPr>
            <p:cNvPr id="17" name="Grafik 16" descr="Projektorleinwand">
              <a:extLst>
                <a:ext uri="{FF2B5EF4-FFF2-40B4-BE49-F238E27FC236}">
                  <a16:creationId xmlns:a16="http://schemas.microsoft.com/office/drawing/2014/main" id="{65BCADAA-A499-4F1C-A776-339FBE54690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9713" y="4365104"/>
              <a:ext cx="533246" cy="533246"/>
            </a:xfrm>
            <a:prstGeom prst="rect">
              <a:avLst/>
            </a:prstGeom>
          </p:spPr>
        </p:pic>
      </p:grpSp>
    </p:spTree>
    <p:extLst>
      <p:ext uri="{BB962C8B-B14F-4D97-AF65-F5344CB8AC3E}">
        <p14:creationId xmlns:p14="http://schemas.microsoft.com/office/powerpoint/2010/main" val="2665126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Was leistet Beizung?</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48</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
        <p:nvSpPr>
          <p:cNvPr id="4" name="Textfeld 3">
            <a:extLst>
              <a:ext uri="{FF2B5EF4-FFF2-40B4-BE49-F238E27FC236}">
                <a16:creationId xmlns:a16="http://schemas.microsoft.com/office/drawing/2014/main" id="{5F381E68-A2BC-4470-A24B-A7207AAE89B5}"/>
              </a:ext>
            </a:extLst>
          </p:cNvPr>
          <p:cNvSpPr txBox="1"/>
          <p:nvPr/>
        </p:nvSpPr>
        <p:spPr>
          <a:xfrm>
            <a:off x="358775" y="1268760"/>
            <a:ext cx="8426449" cy="2222403"/>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de-DE" dirty="0"/>
              <a:t>Optimaler Schutz für Saatgut </a:t>
            </a:r>
          </a:p>
          <a:p>
            <a:pPr marL="285750" indent="-285750">
              <a:lnSpc>
                <a:spcPct val="200000"/>
              </a:lnSpc>
              <a:buFont typeface="Wingdings" panose="05000000000000000000" pitchFamily="2" charset="2"/>
              <a:buChar char="§"/>
            </a:pPr>
            <a:r>
              <a:rPr lang="de-DE" dirty="0"/>
              <a:t>Desinfektion des Korns</a:t>
            </a:r>
          </a:p>
          <a:p>
            <a:pPr marL="285750" indent="-285750">
              <a:lnSpc>
                <a:spcPct val="200000"/>
              </a:lnSpc>
              <a:buFont typeface="Wingdings" panose="05000000000000000000" pitchFamily="2" charset="2"/>
              <a:buChar char="§"/>
            </a:pPr>
            <a:r>
              <a:rPr lang="de-DE" dirty="0"/>
              <a:t>Präventiver Schutz vor </a:t>
            </a:r>
            <a:r>
              <a:rPr lang="de-DE" dirty="0" err="1"/>
              <a:t>bodenbürtigen</a:t>
            </a:r>
            <a:r>
              <a:rPr lang="de-DE" dirty="0"/>
              <a:t> Pathogenen </a:t>
            </a:r>
          </a:p>
          <a:p>
            <a:pPr marL="285750" indent="-285750">
              <a:lnSpc>
                <a:spcPct val="200000"/>
              </a:lnSpc>
              <a:buFont typeface="Wingdings" panose="05000000000000000000" pitchFamily="2" charset="2"/>
              <a:buChar char="§"/>
            </a:pPr>
            <a:r>
              <a:rPr lang="de-DE" dirty="0"/>
              <a:t>Wahl zwischen unterschiedlichen Wirkungsspektren </a:t>
            </a:r>
          </a:p>
        </p:txBody>
      </p:sp>
      <p:pic>
        <p:nvPicPr>
          <p:cNvPr id="7" name="Grafik 6">
            <a:extLst>
              <a:ext uri="{FF2B5EF4-FFF2-40B4-BE49-F238E27FC236}">
                <a16:creationId xmlns:a16="http://schemas.microsoft.com/office/drawing/2014/main" id="{A401471A-C8D1-4213-8885-EFBA646F03A0}"/>
              </a:ext>
            </a:extLst>
          </p:cNvPr>
          <p:cNvPicPr>
            <a:picLocks noChangeAspect="1"/>
          </p:cNvPicPr>
          <p:nvPr/>
        </p:nvPicPr>
        <p:blipFill>
          <a:blip r:embed="rId4"/>
          <a:stretch>
            <a:fillRect/>
          </a:stretch>
        </p:blipFill>
        <p:spPr>
          <a:xfrm>
            <a:off x="467544" y="4257315"/>
            <a:ext cx="4085178" cy="1752077"/>
          </a:xfrm>
          <a:prstGeom prst="rect">
            <a:avLst/>
          </a:prstGeom>
        </p:spPr>
      </p:pic>
      <p:pic>
        <p:nvPicPr>
          <p:cNvPr id="8" name="Grafik 7">
            <a:extLst>
              <a:ext uri="{FF2B5EF4-FFF2-40B4-BE49-F238E27FC236}">
                <a16:creationId xmlns:a16="http://schemas.microsoft.com/office/drawing/2014/main" id="{3443FD4A-8078-44D3-81C4-C09089FE120D}"/>
              </a:ext>
            </a:extLst>
          </p:cNvPr>
          <p:cNvPicPr>
            <a:picLocks noChangeAspect="1"/>
          </p:cNvPicPr>
          <p:nvPr/>
        </p:nvPicPr>
        <p:blipFill>
          <a:blip r:embed="rId5"/>
          <a:stretch>
            <a:fillRect/>
          </a:stretch>
        </p:blipFill>
        <p:spPr>
          <a:xfrm>
            <a:off x="4591693" y="4271619"/>
            <a:ext cx="4283968" cy="1734709"/>
          </a:xfrm>
          <a:prstGeom prst="rect">
            <a:avLst/>
          </a:prstGeom>
        </p:spPr>
      </p:pic>
      <p:pic>
        <p:nvPicPr>
          <p:cNvPr id="10" name="Picture 44">
            <a:extLst>
              <a:ext uri="{FF2B5EF4-FFF2-40B4-BE49-F238E27FC236}">
                <a16:creationId xmlns:a16="http://schemas.microsoft.com/office/drawing/2014/main" id="{712C1C05-A86F-4685-A2BF-0AEA09A1CF29}"/>
              </a:ext>
            </a:extLst>
          </p:cNvPr>
          <p:cNvPicPr>
            <a:picLocks noChangeAspect="1"/>
          </p:cNvPicPr>
          <p:nvPr/>
        </p:nvPicPr>
        <p:blipFill>
          <a:blip r:embed="rId6"/>
          <a:stretch>
            <a:fillRect/>
          </a:stretch>
        </p:blipFill>
        <p:spPr>
          <a:xfrm>
            <a:off x="6517074" y="250246"/>
            <a:ext cx="720000" cy="720000"/>
          </a:xfrm>
          <a:prstGeom prst="rect">
            <a:avLst/>
          </a:prstGeom>
        </p:spPr>
      </p:pic>
    </p:spTree>
    <p:extLst>
      <p:ext uri="{BB962C8B-B14F-4D97-AF65-F5344CB8AC3E}">
        <p14:creationId xmlns:p14="http://schemas.microsoft.com/office/powerpoint/2010/main" val="2780016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Wogegen kann ich beizen?</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49</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8" name="Picture 44">
            <a:extLst>
              <a:ext uri="{FF2B5EF4-FFF2-40B4-BE49-F238E27FC236}">
                <a16:creationId xmlns:a16="http://schemas.microsoft.com/office/drawing/2014/main" id="{1C57C3D5-BD34-490A-BB7D-E1B2272C8A46}"/>
              </a:ext>
            </a:extLst>
          </p:cNvPr>
          <p:cNvPicPr>
            <a:picLocks noChangeAspect="1"/>
          </p:cNvPicPr>
          <p:nvPr/>
        </p:nvPicPr>
        <p:blipFill>
          <a:blip r:embed="rId4"/>
          <a:stretch>
            <a:fillRect/>
          </a:stretch>
        </p:blipFill>
        <p:spPr>
          <a:xfrm>
            <a:off x="6588224" y="241368"/>
            <a:ext cx="720000" cy="720000"/>
          </a:xfrm>
          <a:prstGeom prst="rect">
            <a:avLst/>
          </a:prstGeom>
        </p:spPr>
      </p:pic>
      <p:sp>
        <p:nvSpPr>
          <p:cNvPr id="10" name="Textfeld 9">
            <a:extLst>
              <a:ext uri="{FF2B5EF4-FFF2-40B4-BE49-F238E27FC236}">
                <a16:creationId xmlns:a16="http://schemas.microsoft.com/office/drawing/2014/main" id="{A6A7A50F-5331-46EE-AC05-72EECC984110}"/>
              </a:ext>
            </a:extLst>
          </p:cNvPr>
          <p:cNvSpPr txBox="1"/>
          <p:nvPr/>
        </p:nvSpPr>
        <p:spPr>
          <a:xfrm>
            <a:off x="5045184" y="5301488"/>
            <a:ext cx="1368152" cy="246221"/>
          </a:xfrm>
          <a:prstGeom prst="rect">
            <a:avLst/>
          </a:prstGeom>
          <a:noFill/>
        </p:spPr>
        <p:txBody>
          <a:bodyPr wrap="square" rtlCol="0">
            <a:spAutoFit/>
          </a:bodyPr>
          <a:lstStyle/>
          <a:p>
            <a:r>
              <a:rPr lang="de-DE" sz="1000" b="1" dirty="0">
                <a:solidFill>
                  <a:schemeClr val="bg1"/>
                </a:solidFill>
              </a:rPr>
              <a:t>Steinbrand</a:t>
            </a:r>
          </a:p>
        </p:txBody>
      </p:sp>
      <p:sp>
        <p:nvSpPr>
          <p:cNvPr id="13" name="Textfeld 12">
            <a:extLst>
              <a:ext uri="{FF2B5EF4-FFF2-40B4-BE49-F238E27FC236}">
                <a16:creationId xmlns:a16="http://schemas.microsoft.com/office/drawing/2014/main" id="{5D304A7E-3487-4E2F-AF77-3B3BAD544270}"/>
              </a:ext>
            </a:extLst>
          </p:cNvPr>
          <p:cNvSpPr txBox="1"/>
          <p:nvPr/>
        </p:nvSpPr>
        <p:spPr>
          <a:xfrm>
            <a:off x="6552768" y="3245457"/>
            <a:ext cx="1368152" cy="246221"/>
          </a:xfrm>
          <a:prstGeom prst="rect">
            <a:avLst/>
          </a:prstGeom>
          <a:noFill/>
        </p:spPr>
        <p:txBody>
          <a:bodyPr wrap="square" rtlCol="0">
            <a:spAutoFit/>
          </a:bodyPr>
          <a:lstStyle/>
          <a:p>
            <a:r>
              <a:rPr lang="de-DE" sz="1000" b="1" dirty="0">
                <a:solidFill>
                  <a:schemeClr val="bg1"/>
                </a:solidFill>
              </a:rPr>
              <a:t>Schwarzbeinigkeit</a:t>
            </a:r>
          </a:p>
        </p:txBody>
      </p:sp>
      <p:graphicFrame>
        <p:nvGraphicFramePr>
          <p:cNvPr id="9" name="Tabelle 8">
            <a:extLst>
              <a:ext uri="{FF2B5EF4-FFF2-40B4-BE49-F238E27FC236}">
                <a16:creationId xmlns:a16="http://schemas.microsoft.com/office/drawing/2014/main" id="{57797329-C6ED-4A5B-80DD-A5B701BB3299}"/>
              </a:ext>
            </a:extLst>
          </p:cNvPr>
          <p:cNvGraphicFramePr>
            <a:graphicFrameLocks noGrp="1"/>
          </p:cNvGraphicFramePr>
          <p:nvPr>
            <p:extLst>
              <p:ext uri="{D42A27DB-BD31-4B8C-83A1-F6EECF244321}">
                <p14:modId xmlns:p14="http://schemas.microsoft.com/office/powerpoint/2010/main" val="1917562411"/>
              </p:ext>
            </p:extLst>
          </p:nvPr>
        </p:nvGraphicFramePr>
        <p:xfrm>
          <a:off x="539750" y="1428916"/>
          <a:ext cx="7920880" cy="4776286"/>
        </p:xfrm>
        <a:graphic>
          <a:graphicData uri="http://schemas.openxmlformats.org/drawingml/2006/table">
            <a:tbl>
              <a:tblPr firstRow="1" bandRow="1">
                <a:tableStyleId>{93296810-A885-4BE3-A3E7-6D5BEEA58F35}</a:tableStyleId>
              </a:tblPr>
              <a:tblGrid>
                <a:gridCol w="2785338">
                  <a:extLst>
                    <a:ext uri="{9D8B030D-6E8A-4147-A177-3AD203B41FA5}">
                      <a16:colId xmlns:a16="http://schemas.microsoft.com/office/drawing/2014/main" val="3133723241"/>
                    </a:ext>
                  </a:extLst>
                </a:gridCol>
                <a:gridCol w="2687270">
                  <a:extLst>
                    <a:ext uri="{9D8B030D-6E8A-4147-A177-3AD203B41FA5}">
                      <a16:colId xmlns:a16="http://schemas.microsoft.com/office/drawing/2014/main" val="550290321"/>
                    </a:ext>
                  </a:extLst>
                </a:gridCol>
                <a:gridCol w="2448272">
                  <a:extLst>
                    <a:ext uri="{9D8B030D-6E8A-4147-A177-3AD203B41FA5}">
                      <a16:colId xmlns:a16="http://schemas.microsoft.com/office/drawing/2014/main" val="1619354591"/>
                    </a:ext>
                  </a:extLst>
                </a:gridCol>
              </a:tblGrid>
              <a:tr h="414158">
                <a:tc>
                  <a:txBody>
                    <a:bodyPr/>
                    <a:lstStyle/>
                    <a:p>
                      <a:r>
                        <a:rPr lang="de-DE" dirty="0"/>
                        <a:t>Weizen</a:t>
                      </a:r>
                    </a:p>
                  </a:txBody>
                  <a:tcPr/>
                </a:tc>
                <a:tc>
                  <a:txBody>
                    <a:bodyPr/>
                    <a:lstStyle/>
                    <a:p>
                      <a:r>
                        <a:rPr lang="de-DE" dirty="0"/>
                        <a:t>Gerste</a:t>
                      </a:r>
                    </a:p>
                  </a:txBody>
                  <a:tcPr/>
                </a:tc>
                <a:tc>
                  <a:txBody>
                    <a:bodyPr/>
                    <a:lstStyle/>
                    <a:p>
                      <a:r>
                        <a:rPr lang="de-DE" dirty="0"/>
                        <a:t>Roggen </a:t>
                      </a:r>
                    </a:p>
                  </a:txBody>
                  <a:tcPr/>
                </a:tc>
                <a:extLst>
                  <a:ext uri="{0D108BD9-81ED-4DB2-BD59-A6C34878D82A}">
                    <a16:rowId xmlns:a16="http://schemas.microsoft.com/office/drawing/2014/main" val="1781180610"/>
                  </a:ext>
                </a:extLst>
              </a:tr>
              <a:tr h="432048">
                <a:tc>
                  <a:txBody>
                    <a:bodyPr/>
                    <a:lstStyle/>
                    <a:p>
                      <a:r>
                        <a:rPr lang="de-DE" sz="1600" dirty="0"/>
                        <a:t>Flugbrand</a:t>
                      </a:r>
                    </a:p>
                  </a:txBody>
                  <a:tcPr/>
                </a:tc>
                <a:tc>
                  <a:txBody>
                    <a:bodyPr/>
                    <a:lstStyle/>
                    <a:p>
                      <a:r>
                        <a:rPr lang="de-DE" sz="1600" dirty="0"/>
                        <a:t>Braunfleckigkeit</a:t>
                      </a:r>
                    </a:p>
                  </a:txBody>
                  <a:tcPr/>
                </a:tc>
                <a:tc>
                  <a:txBody>
                    <a:bodyPr/>
                    <a:lstStyle/>
                    <a:p>
                      <a:r>
                        <a:rPr lang="de-DE" sz="1600" dirty="0"/>
                        <a:t>Fusarium </a:t>
                      </a:r>
                      <a:r>
                        <a:rPr lang="de-DE" sz="1600" dirty="0" err="1"/>
                        <a:t>culmorum</a:t>
                      </a:r>
                      <a:endParaRPr lang="de-DE" sz="1600" dirty="0"/>
                    </a:p>
                  </a:txBody>
                  <a:tcPr/>
                </a:tc>
                <a:extLst>
                  <a:ext uri="{0D108BD9-81ED-4DB2-BD59-A6C34878D82A}">
                    <a16:rowId xmlns:a16="http://schemas.microsoft.com/office/drawing/2014/main" val="784550942"/>
                  </a:ext>
                </a:extLst>
              </a:tr>
              <a:tr h="432048">
                <a:tc>
                  <a:txBody>
                    <a:bodyPr/>
                    <a:lstStyle/>
                    <a:p>
                      <a:r>
                        <a:rPr lang="de-DE" sz="1600" dirty="0"/>
                        <a:t>Fusarium </a:t>
                      </a:r>
                      <a:r>
                        <a:rPr lang="de-DE" sz="1600" dirty="0" err="1"/>
                        <a:t>culmorum</a:t>
                      </a:r>
                      <a:endParaRPr lang="de-DE" sz="1600" dirty="0"/>
                    </a:p>
                  </a:txBody>
                  <a:tcPr/>
                </a:tc>
                <a:tc>
                  <a:txBody>
                    <a:bodyPr/>
                    <a:lstStyle/>
                    <a:p>
                      <a:r>
                        <a:rPr lang="de-DE" sz="1600" dirty="0"/>
                        <a:t>Flugbrand</a:t>
                      </a:r>
                    </a:p>
                  </a:txBody>
                  <a:tcPr/>
                </a:tc>
                <a:tc>
                  <a:txBody>
                    <a:bodyPr/>
                    <a:lstStyle/>
                    <a:p>
                      <a:r>
                        <a:rPr lang="de-DE" sz="1600" dirty="0"/>
                        <a:t>Schneeschimmel </a:t>
                      </a:r>
                    </a:p>
                  </a:txBody>
                  <a:tcPr/>
                </a:tc>
                <a:extLst>
                  <a:ext uri="{0D108BD9-81ED-4DB2-BD59-A6C34878D82A}">
                    <a16:rowId xmlns:a16="http://schemas.microsoft.com/office/drawing/2014/main" val="3064265398"/>
                  </a:ext>
                </a:extLst>
              </a:tr>
              <a:tr h="432048">
                <a:tc>
                  <a:txBody>
                    <a:bodyPr/>
                    <a:lstStyle/>
                    <a:p>
                      <a:r>
                        <a:rPr lang="de-DE" sz="1600" dirty="0"/>
                        <a:t>Schneeschimmel</a:t>
                      </a:r>
                    </a:p>
                  </a:txBody>
                  <a:tcPr/>
                </a:tc>
                <a:tc>
                  <a:txBody>
                    <a:bodyPr/>
                    <a:lstStyle/>
                    <a:p>
                      <a:r>
                        <a:rPr lang="de-DE" sz="1600" dirty="0"/>
                        <a:t>Fusarium </a:t>
                      </a:r>
                      <a:r>
                        <a:rPr lang="de-DE" sz="1600" dirty="0" err="1"/>
                        <a:t>spp</a:t>
                      </a:r>
                      <a:r>
                        <a:rPr lang="de-DE" sz="1600" dirty="0"/>
                        <a:t>.</a:t>
                      </a:r>
                    </a:p>
                  </a:txBody>
                  <a:tcPr/>
                </a:tc>
                <a:tc>
                  <a:txBody>
                    <a:bodyPr/>
                    <a:lstStyle/>
                    <a:p>
                      <a:r>
                        <a:rPr lang="de-DE" sz="1600" dirty="0"/>
                        <a:t>Stängelbrand</a:t>
                      </a:r>
                    </a:p>
                  </a:txBody>
                  <a:tcPr/>
                </a:tc>
                <a:extLst>
                  <a:ext uri="{0D108BD9-81ED-4DB2-BD59-A6C34878D82A}">
                    <a16:rowId xmlns:a16="http://schemas.microsoft.com/office/drawing/2014/main" val="1933302371"/>
                  </a:ext>
                </a:extLst>
              </a:tr>
              <a:tr h="432048">
                <a:tc>
                  <a:txBody>
                    <a:bodyPr/>
                    <a:lstStyle/>
                    <a:p>
                      <a:r>
                        <a:rPr lang="de-DE" sz="1600" dirty="0"/>
                        <a:t>Schwarzbeinigkeit</a:t>
                      </a:r>
                    </a:p>
                  </a:txBody>
                  <a:tcPr/>
                </a:tc>
                <a:tc>
                  <a:txBody>
                    <a:bodyPr/>
                    <a:lstStyle/>
                    <a:p>
                      <a:r>
                        <a:rPr lang="de-DE" sz="1600" dirty="0"/>
                        <a:t>Hartbrand</a:t>
                      </a:r>
                    </a:p>
                  </a:txBody>
                  <a:tcPr/>
                </a:tc>
                <a:tc>
                  <a:txBody>
                    <a:bodyPr/>
                    <a:lstStyle/>
                    <a:p>
                      <a:endParaRPr lang="de-DE" sz="1600"/>
                    </a:p>
                  </a:txBody>
                  <a:tcPr/>
                </a:tc>
                <a:extLst>
                  <a:ext uri="{0D108BD9-81ED-4DB2-BD59-A6C34878D82A}">
                    <a16:rowId xmlns:a16="http://schemas.microsoft.com/office/drawing/2014/main" val="2356656323"/>
                  </a:ext>
                </a:extLst>
              </a:tr>
              <a:tr h="432048">
                <a:tc>
                  <a:txBody>
                    <a:bodyPr/>
                    <a:lstStyle/>
                    <a:p>
                      <a:r>
                        <a:rPr lang="de-DE" sz="1600" dirty="0" err="1"/>
                        <a:t>Septoria</a:t>
                      </a:r>
                      <a:r>
                        <a:rPr lang="de-DE" sz="1600" dirty="0"/>
                        <a:t> </a:t>
                      </a:r>
                      <a:r>
                        <a:rPr lang="de-DE" sz="1600" dirty="0" err="1"/>
                        <a:t>nodorum</a:t>
                      </a:r>
                      <a:endParaRPr lang="de-DE" sz="1600" dirty="0"/>
                    </a:p>
                  </a:txBody>
                  <a:tcPr/>
                </a:tc>
                <a:tc>
                  <a:txBody>
                    <a:bodyPr/>
                    <a:lstStyle/>
                    <a:p>
                      <a:r>
                        <a:rPr lang="de-DE" sz="1600" dirty="0"/>
                        <a:t>Mehltau</a:t>
                      </a:r>
                    </a:p>
                  </a:txBody>
                  <a:tcPr/>
                </a:tc>
                <a:tc>
                  <a:txBody>
                    <a:bodyPr/>
                    <a:lstStyle/>
                    <a:p>
                      <a:endParaRPr lang="de-DE" sz="1600"/>
                    </a:p>
                  </a:txBody>
                  <a:tcPr/>
                </a:tc>
                <a:extLst>
                  <a:ext uri="{0D108BD9-81ED-4DB2-BD59-A6C34878D82A}">
                    <a16:rowId xmlns:a16="http://schemas.microsoft.com/office/drawing/2014/main" val="347625197"/>
                  </a:ext>
                </a:extLst>
              </a:tr>
              <a:tr h="432048">
                <a:tc>
                  <a:txBody>
                    <a:bodyPr/>
                    <a:lstStyle/>
                    <a:p>
                      <a:r>
                        <a:rPr lang="de-DE" sz="1600" dirty="0"/>
                        <a:t>Weizensteinbrand</a:t>
                      </a:r>
                    </a:p>
                  </a:txBody>
                  <a:tcPr/>
                </a:tc>
                <a:tc>
                  <a:txBody>
                    <a:bodyPr/>
                    <a:lstStyle/>
                    <a:p>
                      <a:r>
                        <a:rPr lang="de-DE" sz="1600" dirty="0"/>
                        <a:t>Netzfleckenkrankheiten</a:t>
                      </a:r>
                    </a:p>
                  </a:txBody>
                  <a:tcPr/>
                </a:tc>
                <a:tc>
                  <a:txBody>
                    <a:bodyPr/>
                    <a:lstStyle/>
                    <a:p>
                      <a:endParaRPr lang="de-DE" sz="1600"/>
                    </a:p>
                  </a:txBody>
                  <a:tcPr/>
                </a:tc>
                <a:extLst>
                  <a:ext uri="{0D108BD9-81ED-4DB2-BD59-A6C34878D82A}">
                    <a16:rowId xmlns:a16="http://schemas.microsoft.com/office/drawing/2014/main" val="2357731773"/>
                  </a:ext>
                </a:extLst>
              </a:tr>
              <a:tr h="432048">
                <a:tc>
                  <a:txBody>
                    <a:bodyPr/>
                    <a:lstStyle/>
                    <a:p>
                      <a:r>
                        <a:rPr lang="de-DE" sz="1600" dirty="0"/>
                        <a:t>Zwergsteinbrand</a:t>
                      </a:r>
                    </a:p>
                  </a:txBody>
                  <a:tcPr/>
                </a:tc>
                <a:tc>
                  <a:txBody>
                    <a:bodyPr/>
                    <a:lstStyle/>
                    <a:p>
                      <a:r>
                        <a:rPr lang="de-DE" sz="1600" dirty="0" err="1"/>
                        <a:t>Rhynchosporium</a:t>
                      </a:r>
                      <a:endParaRPr lang="de-DE" sz="1600" dirty="0"/>
                    </a:p>
                  </a:txBody>
                  <a:tcPr/>
                </a:tc>
                <a:tc>
                  <a:txBody>
                    <a:bodyPr/>
                    <a:lstStyle/>
                    <a:p>
                      <a:endParaRPr lang="de-DE" sz="1600" dirty="0"/>
                    </a:p>
                  </a:txBody>
                  <a:tcPr/>
                </a:tc>
                <a:extLst>
                  <a:ext uri="{0D108BD9-81ED-4DB2-BD59-A6C34878D82A}">
                    <a16:rowId xmlns:a16="http://schemas.microsoft.com/office/drawing/2014/main" val="291953667"/>
                  </a:ext>
                </a:extLst>
              </a:tr>
              <a:tr h="432048">
                <a:tc>
                  <a:txBody>
                    <a:bodyPr/>
                    <a:lstStyle/>
                    <a:p>
                      <a:endParaRPr lang="de-DE" sz="1600" dirty="0"/>
                    </a:p>
                  </a:txBody>
                  <a:tcPr/>
                </a:tc>
                <a:tc>
                  <a:txBody>
                    <a:bodyPr/>
                    <a:lstStyle/>
                    <a:p>
                      <a:r>
                        <a:rPr lang="de-DE" sz="1600" dirty="0"/>
                        <a:t>Schneeschimmel</a:t>
                      </a:r>
                    </a:p>
                  </a:txBody>
                  <a:tcPr/>
                </a:tc>
                <a:tc>
                  <a:txBody>
                    <a:bodyPr/>
                    <a:lstStyle/>
                    <a:p>
                      <a:endParaRPr lang="de-DE" sz="1600" dirty="0"/>
                    </a:p>
                  </a:txBody>
                  <a:tcPr/>
                </a:tc>
                <a:extLst>
                  <a:ext uri="{0D108BD9-81ED-4DB2-BD59-A6C34878D82A}">
                    <a16:rowId xmlns:a16="http://schemas.microsoft.com/office/drawing/2014/main" val="2389142685"/>
                  </a:ext>
                </a:extLst>
              </a:tr>
              <a:tr h="360040">
                <a:tc>
                  <a:txBody>
                    <a:bodyPr/>
                    <a:lstStyle/>
                    <a:p>
                      <a:endParaRPr lang="de-DE" sz="1600" dirty="0"/>
                    </a:p>
                  </a:txBody>
                  <a:tcPr/>
                </a:tc>
                <a:tc>
                  <a:txBody>
                    <a:bodyPr/>
                    <a:lstStyle/>
                    <a:p>
                      <a:r>
                        <a:rPr lang="de-DE" sz="1600" dirty="0"/>
                        <a:t>Streifenkrankheit</a:t>
                      </a:r>
                    </a:p>
                  </a:txBody>
                  <a:tcPr/>
                </a:tc>
                <a:tc>
                  <a:txBody>
                    <a:bodyPr/>
                    <a:lstStyle/>
                    <a:p>
                      <a:endParaRPr lang="de-DE" sz="1600" dirty="0"/>
                    </a:p>
                  </a:txBody>
                  <a:tcPr/>
                </a:tc>
                <a:extLst>
                  <a:ext uri="{0D108BD9-81ED-4DB2-BD59-A6C34878D82A}">
                    <a16:rowId xmlns:a16="http://schemas.microsoft.com/office/drawing/2014/main" val="2280327558"/>
                  </a:ext>
                </a:extLst>
              </a:tr>
              <a:tr h="545704">
                <a:tc>
                  <a:txBody>
                    <a:bodyPr/>
                    <a:lstStyle/>
                    <a:p>
                      <a:endParaRPr lang="de-DE" sz="1600" dirty="0"/>
                    </a:p>
                  </a:txBody>
                  <a:tcPr/>
                </a:tc>
                <a:tc>
                  <a:txBody>
                    <a:bodyPr/>
                    <a:lstStyle/>
                    <a:p>
                      <a:r>
                        <a:rPr lang="de-DE" sz="1600" dirty="0" err="1"/>
                        <a:t>Typhula</a:t>
                      </a:r>
                      <a:r>
                        <a:rPr lang="de-DE" sz="1600" dirty="0"/>
                        <a:t> Fäule</a:t>
                      </a:r>
                    </a:p>
                  </a:txBody>
                  <a:tcPr/>
                </a:tc>
                <a:tc>
                  <a:txBody>
                    <a:bodyPr/>
                    <a:lstStyle/>
                    <a:p>
                      <a:endParaRPr lang="de-DE" sz="1600" dirty="0"/>
                    </a:p>
                  </a:txBody>
                  <a:tcPr/>
                </a:tc>
                <a:extLst>
                  <a:ext uri="{0D108BD9-81ED-4DB2-BD59-A6C34878D82A}">
                    <a16:rowId xmlns:a16="http://schemas.microsoft.com/office/drawing/2014/main" val="51758863"/>
                  </a:ext>
                </a:extLst>
              </a:tr>
            </a:tbl>
          </a:graphicData>
        </a:graphic>
      </p:graphicFrame>
      <p:pic>
        <p:nvPicPr>
          <p:cNvPr id="14" name="Grafik 13">
            <a:extLst>
              <a:ext uri="{FF2B5EF4-FFF2-40B4-BE49-F238E27FC236}">
                <a16:creationId xmlns:a16="http://schemas.microsoft.com/office/drawing/2014/main" id="{96EB6C79-FB74-415C-837E-2DE11F6648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22597" y="3825908"/>
            <a:ext cx="2428494" cy="2379294"/>
          </a:xfrm>
          <a:prstGeom prst="rect">
            <a:avLst/>
          </a:prstGeom>
        </p:spPr>
      </p:pic>
      <p:sp>
        <p:nvSpPr>
          <p:cNvPr id="15" name="Textfeld 14">
            <a:extLst>
              <a:ext uri="{FF2B5EF4-FFF2-40B4-BE49-F238E27FC236}">
                <a16:creationId xmlns:a16="http://schemas.microsoft.com/office/drawing/2014/main" id="{9F68B2C3-DF17-4F93-9BF9-1D9E28159EA9}"/>
              </a:ext>
            </a:extLst>
          </p:cNvPr>
          <p:cNvSpPr txBox="1"/>
          <p:nvPr/>
        </p:nvSpPr>
        <p:spPr>
          <a:xfrm>
            <a:off x="6084088" y="5921404"/>
            <a:ext cx="1224136" cy="246221"/>
          </a:xfrm>
          <a:prstGeom prst="rect">
            <a:avLst/>
          </a:prstGeom>
          <a:noFill/>
        </p:spPr>
        <p:txBody>
          <a:bodyPr wrap="square" rtlCol="0">
            <a:spAutoFit/>
          </a:bodyPr>
          <a:lstStyle/>
          <a:p>
            <a:r>
              <a:rPr lang="de-DE" sz="1000" b="1" dirty="0">
                <a:solidFill>
                  <a:schemeClr val="bg1"/>
                </a:solidFill>
              </a:rPr>
              <a:t>Schneeschimmel</a:t>
            </a:r>
          </a:p>
        </p:txBody>
      </p:sp>
      <p:pic>
        <p:nvPicPr>
          <p:cNvPr id="17" name="Grafik 16">
            <a:extLst>
              <a:ext uri="{FF2B5EF4-FFF2-40B4-BE49-F238E27FC236}">
                <a16:creationId xmlns:a16="http://schemas.microsoft.com/office/drawing/2014/main" id="{A9201FC2-F05F-4C58-A568-24D00112087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52" y="4968552"/>
            <a:ext cx="1979712" cy="1484784"/>
          </a:xfrm>
          <a:prstGeom prst="rect">
            <a:avLst/>
          </a:prstGeom>
        </p:spPr>
      </p:pic>
      <p:sp>
        <p:nvSpPr>
          <p:cNvPr id="18" name="Textfeld 17">
            <a:extLst>
              <a:ext uri="{FF2B5EF4-FFF2-40B4-BE49-F238E27FC236}">
                <a16:creationId xmlns:a16="http://schemas.microsoft.com/office/drawing/2014/main" id="{413FB799-6E68-4ECB-B9C2-CCFEDE4B0D3D}"/>
              </a:ext>
            </a:extLst>
          </p:cNvPr>
          <p:cNvSpPr txBox="1"/>
          <p:nvPr/>
        </p:nvSpPr>
        <p:spPr>
          <a:xfrm>
            <a:off x="1259672" y="6179313"/>
            <a:ext cx="1368152" cy="246221"/>
          </a:xfrm>
          <a:prstGeom prst="rect">
            <a:avLst/>
          </a:prstGeom>
          <a:noFill/>
        </p:spPr>
        <p:txBody>
          <a:bodyPr wrap="square" rtlCol="0">
            <a:spAutoFit/>
          </a:bodyPr>
          <a:lstStyle/>
          <a:p>
            <a:r>
              <a:rPr lang="de-DE" sz="1000" b="1" dirty="0">
                <a:solidFill>
                  <a:schemeClr val="bg1"/>
                </a:solidFill>
              </a:rPr>
              <a:t>Schwarzbeinigkeit</a:t>
            </a:r>
          </a:p>
        </p:txBody>
      </p:sp>
    </p:spTree>
    <p:extLst>
      <p:ext uri="{BB962C8B-B14F-4D97-AF65-F5344CB8AC3E}">
        <p14:creationId xmlns:p14="http://schemas.microsoft.com/office/powerpoint/2010/main" val="390915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99C20A48-4931-4D75-9C25-F0CA42B3ABF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36514" y="-26988"/>
            <a:ext cx="9180513" cy="6885385"/>
          </a:xfrm>
          <a:prstGeom prst="rect">
            <a:avLst/>
          </a:prstGeom>
        </p:spPr>
      </p:pic>
      <p:sp>
        <p:nvSpPr>
          <p:cNvPr id="3" name="Titel 2">
            <a:extLst>
              <a:ext uri="{FF2B5EF4-FFF2-40B4-BE49-F238E27FC236}">
                <a16:creationId xmlns:a16="http://schemas.microsoft.com/office/drawing/2014/main" id="{08155A42-3124-4F87-A645-3CAD630E05F8}"/>
              </a:ext>
            </a:extLst>
          </p:cNvPr>
          <p:cNvSpPr>
            <a:spLocks noGrp="1"/>
          </p:cNvSpPr>
          <p:nvPr>
            <p:ph type="ctrTitle"/>
          </p:nvPr>
        </p:nvSpPr>
        <p:spPr/>
        <p:txBody>
          <a:bodyPr/>
          <a:lstStyle/>
          <a:p>
            <a:r>
              <a:rPr lang="de-DE" dirty="0"/>
              <a:t>Allgemeines</a:t>
            </a:r>
          </a:p>
        </p:txBody>
      </p:sp>
      <p:sp>
        <p:nvSpPr>
          <p:cNvPr id="4" name="Untertitel 3">
            <a:extLst>
              <a:ext uri="{FF2B5EF4-FFF2-40B4-BE49-F238E27FC236}">
                <a16:creationId xmlns:a16="http://schemas.microsoft.com/office/drawing/2014/main" id="{BF281B23-CF22-4E3B-AF1D-EDBF608C4546}"/>
              </a:ext>
            </a:extLst>
          </p:cNvPr>
          <p:cNvSpPr>
            <a:spLocks noGrp="1"/>
          </p:cNvSpPr>
          <p:nvPr>
            <p:ph type="subTitle" idx="1"/>
          </p:nvPr>
        </p:nvSpPr>
        <p:spPr>
          <a:xfrm>
            <a:off x="4572000" y="4293096"/>
            <a:ext cx="4032250" cy="1800200"/>
          </a:xfrm>
        </p:spPr>
        <p:txBody>
          <a:bodyPr/>
          <a:lstStyle/>
          <a:p>
            <a:r>
              <a:rPr lang="de-DE" dirty="0"/>
              <a:t>Anbau des Getreides in Deutschland</a:t>
            </a:r>
          </a:p>
          <a:p>
            <a:r>
              <a:rPr lang="de-DE" dirty="0"/>
              <a:t>Verwendungsmöglichkeiten von Roggen</a:t>
            </a:r>
          </a:p>
          <a:p>
            <a:r>
              <a:rPr lang="de-DE" dirty="0"/>
              <a:t>Hybrid- &amp; Populationsroggen</a:t>
            </a:r>
          </a:p>
          <a:p>
            <a:r>
              <a:rPr lang="de-DE" dirty="0"/>
              <a:t>Exkurs: Hybridzüchtung</a:t>
            </a:r>
          </a:p>
          <a:p>
            <a:endParaRPr lang="de-DE" dirty="0"/>
          </a:p>
        </p:txBody>
      </p:sp>
      <p:sp>
        <p:nvSpPr>
          <p:cNvPr id="7" name="Foliennummernplatzhalter 6">
            <a:extLst>
              <a:ext uri="{FF2B5EF4-FFF2-40B4-BE49-F238E27FC236}">
                <a16:creationId xmlns:a16="http://schemas.microsoft.com/office/drawing/2014/main" id="{BD308C43-6A7B-423C-A77A-244F2F9FD164}"/>
              </a:ext>
            </a:extLst>
          </p:cNvPr>
          <p:cNvSpPr>
            <a:spLocks noGrp="1"/>
          </p:cNvSpPr>
          <p:nvPr>
            <p:ph type="sldNum" sz="quarter" idx="12"/>
          </p:nvPr>
        </p:nvSpPr>
        <p:spPr/>
        <p:txBody>
          <a:bodyPr/>
          <a:lstStyle/>
          <a:p>
            <a:fld id="{AF37DF20-EDB0-4B2C-BB00-AEF0D14163FC}" type="slidenum">
              <a:rPr lang="de-DE" smtClean="0"/>
              <a:pPr/>
              <a:t>5</a:t>
            </a:fld>
            <a:endParaRPr lang="de-DE" dirty="0"/>
          </a:p>
        </p:txBody>
      </p:sp>
    </p:spTree>
    <p:extLst>
      <p:ext uri="{BB962C8B-B14F-4D97-AF65-F5344CB8AC3E}">
        <p14:creationId xmlns:p14="http://schemas.microsoft.com/office/powerpoint/2010/main" val="3625422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CBDD20A-0DE8-420A-AB3A-3D7A96868192}"/>
              </a:ext>
            </a:extLst>
          </p:cNvPr>
          <p:cNvPicPr>
            <a:picLocks noChangeAspect="1"/>
          </p:cNvPicPr>
          <p:nvPr/>
        </p:nvPicPr>
        <p:blipFill>
          <a:blip r:embed="rId3"/>
          <a:stretch>
            <a:fillRect/>
          </a:stretch>
        </p:blipFill>
        <p:spPr>
          <a:xfrm>
            <a:off x="3073365" y="1279034"/>
            <a:ext cx="2853586" cy="4855448"/>
          </a:xfrm>
          <a:prstGeom prst="rect">
            <a:avLst/>
          </a:prstGeom>
        </p:spPr>
      </p:pic>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Etikett für zertifiziertes Saatgut</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50</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cxnSp>
        <p:nvCxnSpPr>
          <p:cNvPr id="10" name="Gerade Verbindung mit Pfeil 9">
            <a:extLst>
              <a:ext uri="{FF2B5EF4-FFF2-40B4-BE49-F238E27FC236}">
                <a16:creationId xmlns:a16="http://schemas.microsoft.com/office/drawing/2014/main" id="{F4648BA2-1AE9-46E2-9654-66D75A27EDF6}"/>
              </a:ext>
            </a:extLst>
          </p:cNvPr>
          <p:cNvCxnSpPr>
            <a:cxnSpLocks/>
          </p:cNvCxnSpPr>
          <p:nvPr/>
        </p:nvCxnSpPr>
        <p:spPr>
          <a:xfrm flipH="1">
            <a:off x="2762483" y="5480973"/>
            <a:ext cx="441365" cy="0"/>
          </a:xfrm>
          <a:prstGeom prst="straightConnector1">
            <a:avLst/>
          </a:prstGeom>
          <a:ln w="2857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D95DC01E-AB3C-4C4E-ABF6-40ED3936D914}"/>
              </a:ext>
            </a:extLst>
          </p:cNvPr>
          <p:cNvCxnSpPr>
            <a:cxnSpLocks/>
          </p:cNvCxnSpPr>
          <p:nvPr/>
        </p:nvCxnSpPr>
        <p:spPr>
          <a:xfrm flipH="1">
            <a:off x="2771800" y="5557169"/>
            <a:ext cx="1251662" cy="320103"/>
          </a:xfrm>
          <a:prstGeom prst="straightConnector1">
            <a:avLst/>
          </a:prstGeom>
          <a:ln w="2857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19643F55-D89F-47D4-A795-5E20E339F941}"/>
              </a:ext>
            </a:extLst>
          </p:cNvPr>
          <p:cNvCxnSpPr>
            <a:cxnSpLocks/>
          </p:cNvCxnSpPr>
          <p:nvPr/>
        </p:nvCxnSpPr>
        <p:spPr>
          <a:xfrm flipH="1" flipV="1">
            <a:off x="2807716" y="4750175"/>
            <a:ext cx="377497" cy="5427"/>
          </a:xfrm>
          <a:prstGeom prst="straightConnector1">
            <a:avLst/>
          </a:prstGeom>
          <a:ln w="28575" cmpd="sng">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3F102154-F145-4EB0-A501-98A17CF33904}"/>
              </a:ext>
            </a:extLst>
          </p:cNvPr>
          <p:cNvSpPr txBox="1"/>
          <p:nvPr/>
        </p:nvSpPr>
        <p:spPr>
          <a:xfrm>
            <a:off x="-279311" y="4351971"/>
            <a:ext cx="3087027" cy="923330"/>
          </a:xfrm>
          <a:prstGeom prst="rect">
            <a:avLst/>
          </a:prstGeom>
          <a:noFill/>
        </p:spPr>
        <p:txBody>
          <a:bodyPr wrap="square" rtlCol="0">
            <a:spAutoFit/>
          </a:bodyPr>
          <a:lstStyle/>
          <a:p>
            <a:pPr algn="r"/>
            <a:r>
              <a:rPr lang="de-DE" dirty="0"/>
              <a:t>Deklaration Beizmittel:</a:t>
            </a:r>
          </a:p>
          <a:p>
            <a:pPr algn="r"/>
            <a:r>
              <a:rPr lang="de-DE" dirty="0"/>
              <a:t>Mittelname und</a:t>
            </a:r>
            <a:br>
              <a:rPr lang="de-DE" dirty="0"/>
            </a:br>
            <a:r>
              <a:rPr lang="de-DE" dirty="0"/>
              <a:t>Aufwandmenge </a:t>
            </a:r>
          </a:p>
        </p:txBody>
      </p:sp>
      <p:sp>
        <p:nvSpPr>
          <p:cNvPr id="20" name="Textfeld 19">
            <a:extLst>
              <a:ext uri="{FF2B5EF4-FFF2-40B4-BE49-F238E27FC236}">
                <a16:creationId xmlns:a16="http://schemas.microsoft.com/office/drawing/2014/main" id="{AC64C56D-2CA9-4C42-993B-2DCF4A74318C}"/>
              </a:ext>
            </a:extLst>
          </p:cNvPr>
          <p:cNvSpPr txBox="1"/>
          <p:nvPr/>
        </p:nvSpPr>
        <p:spPr>
          <a:xfrm>
            <a:off x="1240294" y="5275301"/>
            <a:ext cx="1619649" cy="369332"/>
          </a:xfrm>
          <a:prstGeom prst="rect">
            <a:avLst/>
          </a:prstGeom>
          <a:noFill/>
        </p:spPr>
        <p:txBody>
          <a:bodyPr wrap="square" rtlCol="0">
            <a:spAutoFit/>
          </a:bodyPr>
          <a:lstStyle/>
          <a:p>
            <a:r>
              <a:rPr lang="de-DE" dirty="0"/>
              <a:t>Keimfähigkeit</a:t>
            </a:r>
          </a:p>
        </p:txBody>
      </p:sp>
      <p:sp>
        <p:nvSpPr>
          <p:cNvPr id="21" name="Textfeld 20">
            <a:extLst>
              <a:ext uri="{FF2B5EF4-FFF2-40B4-BE49-F238E27FC236}">
                <a16:creationId xmlns:a16="http://schemas.microsoft.com/office/drawing/2014/main" id="{E8150326-6B1B-4C7F-B4C2-ECC20CFEC672}"/>
              </a:ext>
            </a:extLst>
          </p:cNvPr>
          <p:cNvSpPr txBox="1"/>
          <p:nvPr/>
        </p:nvSpPr>
        <p:spPr>
          <a:xfrm>
            <a:off x="539750" y="5692606"/>
            <a:ext cx="2411537" cy="369332"/>
          </a:xfrm>
          <a:prstGeom prst="rect">
            <a:avLst/>
          </a:prstGeom>
          <a:noFill/>
        </p:spPr>
        <p:txBody>
          <a:bodyPr wrap="square" rtlCol="0">
            <a:spAutoFit/>
          </a:bodyPr>
          <a:lstStyle/>
          <a:p>
            <a:r>
              <a:rPr lang="de-DE" dirty="0"/>
              <a:t>Tausendkorngewicht</a:t>
            </a:r>
          </a:p>
        </p:txBody>
      </p:sp>
      <p:pic>
        <p:nvPicPr>
          <p:cNvPr id="18" name="Picture 44">
            <a:extLst>
              <a:ext uri="{FF2B5EF4-FFF2-40B4-BE49-F238E27FC236}">
                <a16:creationId xmlns:a16="http://schemas.microsoft.com/office/drawing/2014/main" id="{733773E6-1FE2-407C-B950-FED59948D017}"/>
              </a:ext>
            </a:extLst>
          </p:cNvPr>
          <p:cNvPicPr>
            <a:picLocks noChangeAspect="1"/>
          </p:cNvPicPr>
          <p:nvPr/>
        </p:nvPicPr>
        <p:blipFill>
          <a:blip r:embed="rId5"/>
          <a:stretch>
            <a:fillRect/>
          </a:stretch>
        </p:blipFill>
        <p:spPr>
          <a:xfrm>
            <a:off x="6517074" y="241368"/>
            <a:ext cx="720000" cy="720000"/>
          </a:xfrm>
          <a:prstGeom prst="rect">
            <a:avLst/>
          </a:prstGeom>
        </p:spPr>
      </p:pic>
      <p:sp>
        <p:nvSpPr>
          <p:cNvPr id="22" name="Textfeld 21">
            <a:extLst>
              <a:ext uri="{FF2B5EF4-FFF2-40B4-BE49-F238E27FC236}">
                <a16:creationId xmlns:a16="http://schemas.microsoft.com/office/drawing/2014/main" id="{7D80E1BF-2597-4BBA-A3D5-E7F82EE1A623}"/>
              </a:ext>
            </a:extLst>
          </p:cNvPr>
          <p:cNvSpPr txBox="1"/>
          <p:nvPr/>
        </p:nvSpPr>
        <p:spPr>
          <a:xfrm>
            <a:off x="454377" y="1367480"/>
            <a:ext cx="2245415" cy="369332"/>
          </a:xfrm>
          <a:prstGeom prst="rect">
            <a:avLst/>
          </a:prstGeom>
          <a:noFill/>
        </p:spPr>
        <p:txBody>
          <a:bodyPr wrap="square" rtlCol="0">
            <a:spAutoFit/>
          </a:bodyPr>
          <a:lstStyle/>
          <a:p>
            <a:r>
              <a:rPr lang="de-DE" dirty="0"/>
              <a:t>Beispiel Roggen:</a:t>
            </a:r>
          </a:p>
        </p:txBody>
      </p:sp>
      <p:sp>
        <p:nvSpPr>
          <p:cNvPr id="11" name="Rechteck 10">
            <a:extLst>
              <a:ext uri="{FF2B5EF4-FFF2-40B4-BE49-F238E27FC236}">
                <a16:creationId xmlns:a16="http://schemas.microsoft.com/office/drawing/2014/main" id="{0704116E-1856-467E-9769-79A25651DD06}"/>
              </a:ext>
            </a:extLst>
          </p:cNvPr>
          <p:cNvSpPr/>
          <p:nvPr/>
        </p:nvSpPr>
        <p:spPr>
          <a:xfrm>
            <a:off x="3203848" y="4581128"/>
            <a:ext cx="2304256" cy="28653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23" name="Rechteck 22">
            <a:extLst>
              <a:ext uri="{FF2B5EF4-FFF2-40B4-BE49-F238E27FC236}">
                <a16:creationId xmlns:a16="http://schemas.microsoft.com/office/drawing/2014/main" id="{E7A811ED-639C-47BF-B80E-3F02692E34A8}"/>
              </a:ext>
            </a:extLst>
          </p:cNvPr>
          <p:cNvSpPr/>
          <p:nvPr/>
        </p:nvSpPr>
        <p:spPr>
          <a:xfrm>
            <a:off x="3203849" y="5374710"/>
            <a:ext cx="648072" cy="24525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24" name="Rechteck 23">
            <a:extLst>
              <a:ext uri="{FF2B5EF4-FFF2-40B4-BE49-F238E27FC236}">
                <a16:creationId xmlns:a16="http://schemas.microsoft.com/office/drawing/2014/main" id="{9109BE57-DC8C-4C56-8A93-0ABC59D5FE23}"/>
              </a:ext>
            </a:extLst>
          </p:cNvPr>
          <p:cNvSpPr/>
          <p:nvPr/>
        </p:nvSpPr>
        <p:spPr>
          <a:xfrm>
            <a:off x="3923928" y="5362942"/>
            <a:ext cx="831271" cy="2669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Tree>
    <p:extLst>
      <p:ext uri="{BB962C8B-B14F-4D97-AF65-F5344CB8AC3E}">
        <p14:creationId xmlns:p14="http://schemas.microsoft.com/office/powerpoint/2010/main" val="187746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5513E-1716-42AB-9436-6FAD1B753B08}"/>
              </a:ext>
            </a:extLst>
          </p:cNvPr>
          <p:cNvSpPr>
            <a:spLocks noGrp="1"/>
          </p:cNvSpPr>
          <p:nvPr>
            <p:ph type="title"/>
          </p:nvPr>
        </p:nvSpPr>
        <p:spPr/>
        <p:txBody>
          <a:bodyPr/>
          <a:lstStyle/>
          <a:p>
            <a:r>
              <a:rPr lang="de-DE" dirty="0"/>
              <a:t>Saatstärke, Saatzeitpunkt &amp; Saattiefe </a:t>
            </a:r>
          </a:p>
        </p:txBody>
      </p:sp>
      <p:graphicFrame>
        <p:nvGraphicFramePr>
          <p:cNvPr id="3" name="Inhaltsplatzhalter 2">
            <a:extLst>
              <a:ext uri="{FF2B5EF4-FFF2-40B4-BE49-F238E27FC236}">
                <a16:creationId xmlns:a16="http://schemas.microsoft.com/office/drawing/2014/main" id="{DC40BE9D-0A33-486E-8C87-B397424AE84E}"/>
              </a:ext>
            </a:extLst>
          </p:cNvPr>
          <p:cNvGraphicFramePr>
            <a:graphicFrameLocks noGrp="1"/>
          </p:cNvGraphicFramePr>
          <p:nvPr>
            <p:ph idx="1"/>
            <p:extLst>
              <p:ext uri="{D42A27DB-BD31-4B8C-83A1-F6EECF244321}">
                <p14:modId xmlns:p14="http://schemas.microsoft.com/office/powerpoint/2010/main" val="3301169131"/>
              </p:ext>
            </p:extLst>
          </p:nvPr>
        </p:nvGraphicFramePr>
        <p:xfrm>
          <a:off x="539750" y="1412875"/>
          <a:ext cx="8064501" cy="2215773"/>
        </p:xfrm>
        <a:graphic>
          <a:graphicData uri="http://schemas.openxmlformats.org/drawingml/2006/table">
            <a:tbl>
              <a:tblPr firstRow="1" bandRow="1">
                <a:tableStyleId>{5C22544A-7EE6-4342-B048-85BDC9FD1C3A}</a:tableStyleId>
              </a:tblPr>
              <a:tblGrid>
                <a:gridCol w="2623299">
                  <a:extLst>
                    <a:ext uri="{9D8B030D-6E8A-4147-A177-3AD203B41FA5}">
                      <a16:colId xmlns:a16="http://schemas.microsoft.com/office/drawing/2014/main" val="528250436"/>
                    </a:ext>
                  </a:extLst>
                </a:gridCol>
                <a:gridCol w="1813734">
                  <a:extLst>
                    <a:ext uri="{9D8B030D-6E8A-4147-A177-3AD203B41FA5}">
                      <a16:colId xmlns:a16="http://schemas.microsoft.com/office/drawing/2014/main" val="296448089"/>
                    </a:ext>
                  </a:extLst>
                </a:gridCol>
                <a:gridCol w="1813734">
                  <a:extLst>
                    <a:ext uri="{9D8B030D-6E8A-4147-A177-3AD203B41FA5}">
                      <a16:colId xmlns:a16="http://schemas.microsoft.com/office/drawing/2014/main" val="3729467848"/>
                    </a:ext>
                  </a:extLst>
                </a:gridCol>
                <a:gridCol w="1813734">
                  <a:extLst>
                    <a:ext uri="{9D8B030D-6E8A-4147-A177-3AD203B41FA5}">
                      <a16:colId xmlns:a16="http://schemas.microsoft.com/office/drawing/2014/main" val="3146054500"/>
                    </a:ext>
                  </a:extLst>
                </a:gridCol>
              </a:tblGrid>
              <a:tr h="359941">
                <a:tc>
                  <a:txBody>
                    <a:bodyPr/>
                    <a:lstStyle/>
                    <a:p>
                      <a:endParaRPr lang="de-DE" sz="1400" dirty="0"/>
                    </a:p>
                  </a:txBody>
                  <a:tcPr anchor="ctr">
                    <a:solidFill>
                      <a:srgbClr val="96825F"/>
                    </a:solidFill>
                  </a:tcPr>
                </a:tc>
                <a:tc>
                  <a:txBody>
                    <a:bodyPr/>
                    <a:lstStyle/>
                    <a:p>
                      <a:pPr algn="ctr"/>
                      <a:r>
                        <a:rPr lang="de-DE" sz="1400" dirty="0"/>
                        <a:t>W- Weizen </a:t>
                      </a:r>
                    </a:p>
                  </a:txBody>
                  <a:tcPr anchor="ctr">
                    <a:solidFill>
                      <a:srgbClr val="96825F"/>
                    </a:solidFill>
                  </a:tcPr>
                </a:tc>
                <a:tc>
                  <a:txBody>
                    <a:bodyPr/>
                    <a:lstStyle/>
                    <a:p>
                      <a:pPr algn="ctr"/>
                      <a:r>
                        <a:rPr lang="de-DE" sz="1400" dirty="0"/>
                        <a:t>W- Gerste</a:t>
                      </a:r>
                    </a:p>
                  </a:txBody>
                  <a:tcPr anchor="ctr">
                    <a:solidFill>
                      <a:srgbClr val="96825F"/>
                    </a:solidFill>
                  </a:tcPr>
                </a:tc>
                <a:tc>
                  <a:txBody>
                    <a:bodyPr/>
                    <a:lstStyle/>
                    <a:p>
                      <a:pPr algn="ctr"/>
                      <a:r>
                        <a:rPr lang="de-DE" sz="1400" dirty="0"/>
                        <a:t>W- Roggen</a:t>
                      </a:r>
                    </a:p>
                  </a:txBody>
                  <a:tcPr anchor="ctr">
                    <a:solidFill>
                      <a:schemeClr val="accent6">
                        <a:lumMod val="75000"/>
                      </a:schemeClr>
                    </a:solidFill>
                  </a:tcPr>
                </a:tc>
                <a:extLst>
                  <a:ext uri="{0D108BD9-81ED-4DB2-BD59-A6C34878D82A}">
                    <a16:rowId xmlns:a16="http://schemas.microsoft.com/office/drawing/2014/main" val="3490550864"/>
                  </a:ext>
                </a:extLst>
              </a:tr>
              <a:tr h="360040">
                <a:tc>
                  <a:txBody>
                    <a:bodyPr/>
                    <a:lstStyle/>
                    <a:p>
                      <a:r>
                        <a:rPr lang="de-DE" sz="1400" dirty="0"/>
                        <a:t>Saatstärke (Körner/m</a:t>
                      </a:r>
                      <a:r>
                        <a:rPr lang="de-DE" sz="1400" baseline="30000" dirty="0"/>
                        <a:t>2</a:t>
                      </a:r>
                      <a:r>
                        <a:rPr lang="de-DE" sz="1400" dirty="0"/>
                        <a:t>)</a:t>
                      </a:r>
                    </a:p>
                  </a:txBody>
                  <a:tcPr>
                    <a:solidFill>
                      <a:srgbClr val="EBEADC"/>
                    </a:solidFill>
                  </a:tcPr>
                </a:tc>
                <a:tc>
                  <a:txBody>
                    <a:bodyPr/>
                    <a:lstStyle/>
                    <a:p>
                      <a:pPr algn="ctr"/>
                      <a:r>
                        <a:rPr lang="de-DE" sz="1400" dirty="0"/>
                        <a:t>350 - 450</a:t>
                      </a:r>
                    </a:p>
                  </a:txBody>
                  <a:tcPr>
                    <a:solidFill>
                      <a:srgbClr val="EBEADC"/>
                    </a:solidFill>
                  </a:tcPr>
                </a:tc>
                <a:tc>
                  <a:txBody>
                    <a:bodyPr/>
                    <a:lstStyle/>
                    <a:p>
                      <a:pPr algn="ctr"/>
                      <a:r>
                        <a:rPr lang="de-DE" sz="1400" dirty="0"/>
                        <a:t>280 - 400</a:t>
                      </a:r>
                    </a:p>
                  </a:txBody>
                  <a:tcPr>
                    <a:solidFill>
                      <a:srgbClr val="EBEADC"/>
                    </a:solidFill>
                  </a:tcPr>
                </a:tc>
                <a:tc>
                  <a:txBody>
                    <a:bodyPr/>
                    <a:lstStyle/>
                    <a:p>
                      <a:pPr algn="ctr"/>
                      <a:r>
                        <a:rPr lang="de-DE" sz="1400" dirty="0"/>
                        <a:t>150 – 250 </a:t>
                      </a:r>
                    </a:p>
                    <a:p>
                      <a:pPr algn="ctr"/>
                      <a:r>
                        <a:rPr lang="de-DE" sz="1200" dirty="0"/>
                        <a:t>(180 – 300)*</a:t>
                      </a:r>
                    </a:p>
                  </a:txBody>
                  <a:tcPr>
                    <a:solidFill>
                      <a:schemeClr val="accent6">
                        <a:lumMod val="40000"/>
                        <a:lumOff val="60000"/>
                      </a:schemeClr>
                    </a:solidFill>
                  </a:tcPr>
                </a:tc>
                <a:extLst>
                  <a:ext uri="{0D108BD9-81ED-4DB2-BD59-A6C34878D82A}">
                    <a16:rowId xmlns:a16="http://schemas.microsoft.com/office/drawing/2014/main" val="3672094603"/>
                  </a:ext>
                </a:extLst>
              </a:tr>
              <a:tr h="504056">
                <a:tc>
                  <a:txBody>
                    <a:bodyPr/>
                    <a:lstStyle/>
                    <a:p>
                      <a:r>
                        <a:rPr lang="de-DE" sz="1400" dirty="0"/>
                        <a:t>anzustrebende </a:t>
                      </a:r>
                      <a:r>
                        <a:rPr lang="de-DE" sz="1400" dirty="0" err="1"/>
                        <a:t>Bestandesdichte</a:t>
                      </a:r>
                      <a:r>
                        <a:rPr lang="de-DE" sz="1400" dirty="0"/>
                        <a:t> (Ähren/m</a:t>
                      </a:r>
                      <a:r>
                        <a:rPr lang="de-DE" sz="1400" baseline="30000" dirty="0"/>
                        <a:t>2</a:t>
                      </a:r>
                      <a:r>
                        <a:rPr lang="de-DE" sz="1400" dirty="0"/>
                        <a:t>)</a:t>
                      </a:r>
                    </a:p>
                  </a:txBody>
                  <a:tcPr>
                    <a:solidFill>
                      <a:srgbClr val="F4F3EE"/>
                    </a:solidFill>
                  </a:tcPr>
                </a:tc>
                <a:tc>
                  <a:txBody>
                    <a:bodyPr/>
                    <a:lstStyle/>
                    <a:p>
                      <a:pPr algn="ctr"/>
                      <a:r>
                        <a:rPr lang="de-DE" sz="1400" dirty="0"/>
                        <a:t>450 - 600 </a:t>
                      </a:r>
                    </a:p>
                  </a:txBody>
                  <a:tcPr>
                    <a:solidFill>
                      <a:srgbClr val="F4F3EE"/>
                    </a:solidFill>
                  </a:tcPr>
                </a:tc>
                <a:tc>
                  <a:txBody>
                    <a:bodyPr/>
                    <a:lstStyle/>
                    <a:p>
                      <a:pPr algn="ctr"/>
                      <a:r>
                        <a:rPr lang="de-DE" sz="1400" dirty="0"/>
                        <a:t>750 - 850</a:t>
                      </a:r>
                    </a:p>
                  </a:txBody>
                  <a:tcPr>
                    <a:solidFill>
                      <a:srgbClr val="F4F3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t>500 - 550</a:t>
                      </a:r>
                    </a:p>
                    <a:p>
                      <a:pPr algn="ctr"/>
                      <a:endParaRPr lang="de-DE" sz="1400" dirty="0"/>
                    </a:p>
                  </a:txBody>
                  <a:tcPr>
                    <a:solidFill>
                      <a:schemeClr val="accent6">
                        <a:lumMod val="20000"/>
                        <a:lumOff val="80000"/>
                      </a:schemeClr>
                    </a:solidFill>
                  </a:tcPr>
                </a:tc>
                <a:extLst>
                  <a:ext uri="{0D108BD9-81ED-4DB2-BD59-A6C34878D82A}">
                    <a16:rowId xmlns:a16="http://schemas.microsoft.com/office/drawing/2014/main" val="1177328948"/>
                  </a:ext>
                </a:extLst>
              </a:tr>
              <a:tr h="516339">
                <a:tc>
                  <a:txBody>
                    <a:bodyPr/>
                    <a:lstStyle/>
                    <a:p>
                      <a:r>
                        <a:rPr lang="de-DE" sz="1400" dirty="0"/>
                        <a:t>Saatzeitpunkt</a:t>
                      </a:r>
                    </a:p>
                  </a:txBody>
                  <a:tcPr>
                    <a:solidFill>
                      <a:srgbClr val="EBEADC"/>
                    </a:solidFill>
                  </a:tcPr>
                </a:tc>
                <a:tc>
                  <a:txBody>
                    <a:bodyPr/>
                    <a:lstStyle/>
                    <a:p>
                      <a:pPr algn="ctr"/>
                      <a:r>
                        <a:rPr lang="de-DE" sz="1400" dirty="0"/>
                        <a:t>ab Mitte September</a:t>
                      </a:r>
                    </a:p>
                  </a:txBody>
                  <a:tcPr>
                    <a:solidFill>
                      <a:srgbClr val="EBEADC"/>
                    </a:solidFill>
                  </a:tcPr>
                </a:tc>
                <a:tc>
                  <a:txBody>
                    <a:bodyPr/>
                    <a:lstStyle/>
                    <a:p>
                      <a:pPr algn="ctr"/>
                      <a:r>
                        <a:rPr lang="de-DE" sz="1400" dirty="0"/>
                        <a:t>ab Mitte September</a:t>
                      </a:r>
                    </a:p>
                  </a:txBody>
                  <a:tcPr>
                    <a:solidFill>
                      <a:srgbClr val="EBEADC"/>
                    </a:solidFill>
                  </a:tcPr>
                </a:tc>
                <a:tc>
                  <a:txBody>
                    <a:bodyPr/>
                    <a:lstStyle/>
                    <a:p>
                      <a:pPr algn="ctr"/>
                      <a:r>
                        <a:rPr lang="de-DE" sz="1400" dirty="0"/>
                        <a:t>Ende September – Anfang Oktober</a:t>
                      </a:r>
                    </a:p>
                  </a:txBody>
                  <a:tcPr>
                    <a:solidFill>
                      <a:schemeClr val="accent6">
                        <a:lumMod val="40000"/>
                        <a:lumOff val="60000"/>
                      </a:schemeClr>
                    </a:solidFill>
                  </a:tcPr>
                </a:tc>
                <a:extLst>
                  <a:ext uri="{0D108BD9-81ED-4DB2-BD59-A6C34878D82A}">
                    <a16:rowId xmlns:a16="http://schemas.microsoft.com/office/drawing/2014/main" val="4022460648"/>
                  </a:ext>
                </a:extLst>
              </a:tr>
              <a:tr h="331832">
                <a:tc>
                  <a:txBody>
                    <a:bodyPr/>
                    <a:lstStyle/>
                    <a:p>
                      <a:r>
                        <a:rPr lang="de-DE" sz="1400" dirty="0"/>
                        <a:t>Saattiefe (in cm)</a:t>
                      </a:r>
                    </a:p>
                  </a:txBody>
                  <a:tcPr>
                    <a:solidFill>
                      <a:srgbClr val="F4F3EE"/>
                    </a:solidFill>
                  </a:tcPr>
                </a:tc>
                <a:tc>
                  <a:txBody>
                    <a:bodyPr/>
                    <a:lstStyle/>
                    <a:p>
                      <a:pPr algn="ctr"/>
                      <a:r>
                        <a:rPr lang="de-DE" sz="1400" dirty="0"/>
                        <a:t>2 – 4 </a:t>
                      </a:r>
                    </a:p>
                  </a:txBody>
                  <a:tcPr>
                    <a:solidFill>
                      <a:srgbClr val="F4F3EE"/>
                    </a:solidFill>
                  </a:tcPr>
                </a:tc>
                <a:tc>
                  <a:txBody>
                    <a:bodyPr/>
                    <a:lstStyle/>
                    <a:p>
                      <a:pPr algn="ctr"/>
                      <a:r>
                        <a:rPr lang="de-DE" sz="1400" dirty="0"/>
                        <a:t>2 - 4</a:t>
                      </a:r>
                    </a:p>
                  </a:txBody>
                  <a:tcPr>
                    <a:solidFill>
                      <a:srgbClr val="F4F3EE"/>
                    </a:solidFill>
                  </a:tcPr>
                </a:tc>
                <a:tc>
                  <a:txBody>
                    <a:bodyPr/>
                    <a:lstStyle/>
                    <a:p>
                      <a:pPr algn="ctr"/>
                      <a:r>
                        <a:rPr lang="de-DE" sz="1400" dirty="0"/>
                        <a:t>2 - 3</a:t>
                      </a:r>
                    </a:p>
                  </a:txBody>
                  <a:tcPr>
                    <a:solidFill>
                      <a:schemeClr val="accent6">
                        <a:lumMod val="20000"/>
                        <a:lumOff val="80000"/>
                      </a:schemeClr>
                    </a:solidFill>
                  </a:tcPr>
                </a:tc>
                <a:extLst>
                  <a:ext uri="{0D108BD9-81ED-4DB2-BD59-A6C34878D82A}">
                    <a16:rowId xmlns:a16="http://schemas.microsoft.com/office/drawing/2014/main" val="478784596"/>
                  </a:ext>
                </a:extLst>
              </a:tr>
            </a:tbl>
          </a:graphicData>
        </a:graphic>
      </p:graphicFrame>
      <p:sp>
        <p:nvSpPr>
          <p:cNvPr id="4" name="Datumsplatzhalter 3">
            <a:extLst>
              <a:ext uri="{FF2B5EF4-FFF2-40B4-BE49-F238E27FC236}">
                <a16:creationId xmlns:a16="http://schemas.microsoft.com/office/drawing/2014/main" id="{50F7073B-6E5A-4BB8-9D1D-9EDDD98E8720}"/>
              </a:ext>
            </a:extLst>
          </p:cNvPr>
          <p:cNvSpPr>
            <a:spLocks noGrp="1"/>
          </p:cNvSpPr>
          <p:nvPr>
            <p:ph type="dt" sz="half" idx="10"/>
          </p:nvPr>
        </p:nvSpPr>
        <p:spPr/>
        <p:txBody>
          <a:bodyPr/>
          <a:lstStyle/>
          <a:p>
            <a:fld id="{97D4E25A-06E3-4BA6-8A63-0AC507B9BB95}" type="datetime1">
              <a:rPr lang="de-DE" smtClean="0"/>
              <a:t>13.01.2022</a:t>
            </a:fld>
            <a:endParaRPr lang="de-DE" dirty="0"/>
          </a:p>
        </p:txBody>
      </p:sp>
      <p:sp>
        <p:nvSpPr>
          <p:cNvPr id="6" name="Foliennummernplatzhalter 5">
            <a:extLst>
              <a:ext uri="{FF2B5EF4-FFF2-40B4-BE49-F238E27FC236}">
                <a16:creationId xmlns:a16="http://schemas.microsoft.com/office/drawing/2014/main" id="{C7DE2676-A230-47D5-987D-86874047DFE8}"/>
              </a:ext>
            </a:extLst>
          </p:cNvPr>
          <p:cNvSpPr>
            <a:spLocks noGrp="1"/>
          </p:cNvSpPr>
          <p:nvPr>
            <p:ph type="sldNum" sz="quarter" idx="12"/>
          </p:nvPr>
        </p:nvSpPr>
        <p:spPr/>
        <p:txBody>
          <a:bodyPr/>
          <a:lstStyle/>
          <a:p>
            <a:fld id="{AF37DF20-EDB0-4B2C-BB00-AEF0D14163FC}" type="slidenum">
              <a:rPr lang="de-DE" smtClean="0"/>
              <a:pPr/>
              <a:t>51</a:t>
            </a:fld>
            <a:endParaRPr lang="de-DE" dirty="0"/>
          </a:p>
        </p:txBody>
      </p:sp>
      <p:pic>
        <p:nvPicPr>
          <p:cNvPr id="15" name="Grafik 14">
            <a:extLst>
              <a:ext uri="{FF2B5EF4-FFF2-40B4-BE49-F238E27FC236}">
                <a16:creationId xmlns:a16="http://schemas.microsoft.com/office/drawing/2014/main" id="{B611485C-1B8D-4848-9878-ED2662E210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7" name="Textfeld 6">
            <a:extLst>
              <a:ext uri="{FF2B5EF4-FFF2-40B4-BE49-F238E27FC236}">
                <a16:creationId xmlns:a16="http://schemas.microsoft.com/office/drawing/2014/main" id="{6DFD357B-C464-4DED-AD64-8016654C0903}"/>
              </a:ext>
            </a:extLst>
          </p:cNvPr>
          <p:cNvSpPr txBox="1"/>
          <p:nvPr/>
        </p:nvSpPr>
        <p:spPr>
          <a:xfrm>
            <a:off x="4515396" y="3659128"/>
            <a:ext cx="4298999" cy="230832"/>
          </a:xfrm>
          <a:prstGeom prst="rect">
            <a:avLst/>
          </a:prstGeom>
          <a:noFill/>
        </p:spPr>
        <p:txBody>
          <a:bodyPr wrap="square" rtlCol="0">
            <a:spAutoFit/>
          </a:bodyPr>
          <a:lstStyle/>
          <a:p>
            <a:r>
              <a:rPr lang="de-DE" sz="900" dirty="0"/>
              <a:t>(LfL Pflanzenbau, </a:t>
            </a:r>
            <a:r>
              <a:rPr lang="de-DE" sz="900" dirty="0" err="1"/>
              <a:t>o.A.</a:t>
            </a:r>
            <a:r>
              <a:rPr lang="de-DE" sz="900" dirty="0"/>
              <a:t>, KWS Anbauhinweise, 2018, Fachstufe Landwirt, 2012) </a:t>
            </a:r>
          </a:p>
        </p:txBody>
      </p:sp>
      <p:pic>
        <p:nvPicPr>
          <p:cNvPr id="11" name="Grafik 10">
            <a:extLst>
              <a:ext uri="{FF2B5EF4-FFF2-40B4-BE49-F238E27FC236}">
                <a16:creationId xmlns:a16="http://schemas.microsoft.com/office/drawing/2014/main" id="{94F51241-74D8-45F1-95D1-583F618EBB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58" b="44960"/>
          <a:stretch/>
        </p:blipFill>
        <p:spPr>
          <a:xfrm>
            <a:off x="549594" y="3933056"/>
            <a:ext cx="8064501" cy="2592288"/>
          </a:xfrm>
          <a:prstGeom prst="rect">
            <a:avLst/>
          </a:prstGeom>
        </p:spPr>
      </p:pic>
      <p:sp>
        <p:nvSpPr>
          <p:cNvPr id="12" name="Textfeld 11">
            <a:extLst>
              <a:ext uri="{FF2B5EF4-FFF2-40B4-BE49-F238E27FC236}">
                <a16:creationId xmlns:a16="http://schemas.microsoft.com/office/drawing/2014/main" id="{8F5F3B9A-A8D8-48E4-B18A-1FB21E4DA943}"/>
              </a:ext>
            </a:extLst>
          </p:cNvPr>
          <p:cNvSpPr txBox="1"/>
          <p:nvPr/>
        </p:nvSpPr>
        <p:spPr>
          <a:xfrm>
            <a:off x="467544" y="3576313"/>
            <a:ext cx="1368152" cy="230832"/>
          </a:xfrm>
          <a:prstGeom prst="rect">
            <a:avLst/>
          </a:prstGeom>
          <a:noFill/>
        </p:spPr>
        <p:txBody>
          <a:bodyPr wrap="square" rtlCol="0">
            <a:spAutoFit/>
          </a:bodyPr>
          <a:lstStyle/>
          <a:p>
            <a:r>
              <a:rPr lang="de-DE" sz="900" dirty="0"/>
              <a:t>(* Populationsroggen)</a:t>
            </a:r>
          </a:p>
        </p:txBody>
      </p:sp>
      <p:sp>
        <p:nvSpPr>
          <p:cNvPr id="13" name="Fußzeilenplatzhalter 7">
            <a:extLst>
              <a:ext uri="{FF2B5EF4-FFF2-40B4-BE49-F238E27FC236}">
                <a16:creationId xmlns:a16="http://schemas.microsoft.com/office/drawing/2014/main" id="{1F2F9B5D-9A5E-4E63-80E4-CCF72D311E0E}"/>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626157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02AD7-40C7-4EC1-AF9A-04BE33911CDB}"/>
              </a:ext>
            </a:extLst>
          </p:cNvPr>
          <p:cNvSpPr>
            <a:spLocks noGrp="1"/>
          </p:cNvSpPr>
          <p:nvPr>
            <p:ph type="title"/>
          </p:nvPr>
        </p:nvSpPr>
        <p:spPr/>
        <p:txBody>
          <a:bodyPr/>
          <a:lstStyle/>
          <a:p>
            <a:r>
              <a:rPr lang="de-DE" dirty="0"/>
              <a:t>Wie errechnet sich die Saatstärke?</a:t>
            </a:r>
          </a:p>
        </p:txBody>
      </p:sp>
      <p:sp>
        <p:nvSpPr>
          <p:cNvPr id="3" name="Inhaltsplatzhalter 2">
            <a:extLst>
              <a:ext uri="{FF2B5EF4-FFF2-40B4-BE49-F238E27FC236}">
                <a16:creationId xmlns:a16="http://schemas.microsoft.com/office/drawing/2014/main" id="{F698D5B0-B1E8-4D15-8372-2D2AF1451798}"/>
              </a:ext>
            </a:extLst>
          </p:cNvPr>
          <p:cNvSpPr>
            <a:spLocks noGrp="1"/>
          </p:cNvSpPr>
          <p:nvPr>
            <p:ph idx="1"/>
          </p:nvPr>
        </p:nvSpPr>
        <p:spPr/>
        <p:txBody>
          <a:bodyPr/>
          <a:lstStyle/>
          <a:p>
            <a:pPr marL="0" indent="0">
              <a:spcAft>
                <a:spcPts val="1800"/>
              </a:spcAft>
              <a:buNone/>
            </a:pPr>
            <a:r>
              <a:rPr lang="de-DE" dirty="0">
                <a:solidFill>
                  <a:schemeClr val="accent6">
                    <a:lumMod val="75000"/>
                  </a:schemeClr>
                </a:solidFill>
                <a:sym typeface="Wingdings" panose="05000000000000000000" pitchFamily="2" charset="2"/>
              </a:rPr>
              <a:t>Saatstärke = 	wahrscheinlicher Feldaufgang </a:t>
            </a:r>
            <a:br>
              <a:rPr lang="de-DE" dirty="0">
                <a:solidFill>
                  <a:schemeClr val="accent6">
                    <a:lumMod val="75000"/>
                  </a:schemeClr>
                </a:solidFill>
                <a:sym typeface="Wingdings" panose="05000000000000000000" pitchFamily="2" charset="2"/>
              </a:rPr>
            </a:br>
            <a:r>
              <a:rPr lang="de-DE" dirty="0">
                <a:solidFill>
                  <a:schemeClr val="accent6">
                    <a:lumMod val="75000"/>
                  </a:schemeClr>
                </a:solidFill>
                <a:sym typeface="Wingdings" panose="05000000000000000000" pitchFamily="2" charset="2"/>
              </a:rPr>
              <a:t>			– erwartete Pflanzenverlust im Winter</a:t>
            </a:r>
          </a:p>
          <a:p>
            <a:pPr lvl="1"/>
            <a:r>
              <a:rPr lang="de-DE" sz="1400" dirty="0">
                <a:sym typeface="Wingdings" panose="05000000000000000000" pitchFamily="2" charset="2"/>
              </a:rPr>
              <a:t>Hybridroggen: 	150 - 250 keimfähige Körner/ m</a:t>
            </a:r>
            <a:r>
              <a:rPr lang="de-DE" sz="1400" baseline="30000" dirty="0">
                <a:sym typeface="Wingdings" panose="05000000000000000000" pitchFamily="2" charset="2"/>
              </a:rPr>
              <a:t>2</a:t>
            </a:r>
          </a:p>
          <a:p>
            <a:pPr lvl="1">
              <a:spcAft>
                <a:spcPts val="1800"/>
              </a:spcAft>
            </a:pPr>
            <a:r>
              <a:rPr lang="de-DE" sz="1400" dirty="0">
                <a:sym typeface="Wingdings" panose="05000000000000000000" pitchFamily="2" charset="2"/>
              </a:rPr>
              <a:t>Populationsroggen:	180 - 300 keimfähige Körner/ m</a:t>
            </a:r>
            <a:r>
              <a:rPr lang="de-DE" sz="1400" baseline="30000" dirty="0">
                <a:sym typeface="Wingdings" panose="05000000000000000000" pitchFamily="2" charset="2"/>
              </a:rPr>
              <a:t>2</a:t>
            </a:r>
            <a:endParaRPr lang="de-DE" sz="1400" dirty="0">
              <a:sym typeface="Wingdings" panose="05000000000000000000" pitchFamily="2" charset="2"/>
            </a:endParaRPr>
          </a:p>
          <a:p>
            <a:pPr>
              <a:buClr>
                <a:schemeClr val="tx1"/>
              </a:buClr>
            </a:pPr>
            <a:r>
              <a:rPr lang="de-DE" dirty="0">
                <a:sym typeface="Wingdings" panose="05000000000000000000" pitchFamily="2" charset="2"/>
              </a:rPr>
              <a:t>zum Abdrehen der Drillmaschine wird die Aussaatmenge in kg/ ha benötigt</a:t>
            </a:r>
          </a:p>
          <a:p>
            <a:endParaRPr lang="de-DE" dirty="0">
              <a:sym typeface="Wingdings" panose="05000000000000000000" pitchFamily="2" charset="2"/>
            </a:endParaRPr>
          </a:p>
        </p:txBody>
      </p:sp>
      <p:sp>
        <p:nvSpPr>
          <p:cNvPr id="4" name="Datumsplatzhalter 3">
            <a:extLst>
              <a:ext uri="{FF2B5EF4-FFF2-40B4-BE49-F238E27FC236}">
                <a16:creationId xmlns:a16="http://schemas.microsoft.com/office/drawing/2014/main" id="{68D69F7B-AB60-4255-A830-9B7E438AF056}"/>
              </a:ext>
            </a:extLst>
          </p:cNvPr>
          <p:cNvSpPr>
            <a:spLocks noGrp="1"/>
          </p:cNvSpPr>
          <p:nvPr>
            <p:ph type="dt" sz="half" idx="10"/>
          </p:nvPr>
        </p:nvSpPr>
        <p:spPr/>
        <p:txBody>
          <a:bodyPr/>
          <a:lstStyle/>
          <a:p>
            <a:fld id="{BE9D1C0B-4D5D-4A3D-9051-D07C5CC07BDF}" type="datetime1">
              <a:rPr lang="de-DE" smtClean="0"/>
              <a:t>13.01.2022</a:t>
            </a:fld>
            <a:endParaRPr lang="de-DE" dirty="0"/>
          </a:p>
        </p:txBody>
      </p:sp>
      <p:sp>
        <p:nvSpPr>
          <p:cNvPr id="6" name="Foliennummernplatzhalter 5">
            <a:extLst>
              <a:ext uri="{FF2B5EF4-FFF2-40B4-BE49-F238E27FC236}">
                <a16:creationId xmlns:a16="http://schemas.microsoft.com/office/drawing/2014/main" id="{87AC38B4-D525-4766-80A5-41A59609A904}"/>
              </a:ext>
            </a:extLst>
          </p:cNvPr>
          <p:cNvSpPr>
            <a:spLocks noGrp="1"/>
          </p:cNvSpPr>
          <p:nvPr>
            <p:ph type="sldNum" sz="quarter" idx="12"/>
          </p:nvPr>
        </p:nvSpPr>
        <p:spPr/>
        <p:txBody>
          <a:bodyPr/>
          <a:lstStyle/>
          <a:p>
            <a:fld id="{AF37DF20-EDB0-4B2C-BB00-AEF0D14163FC}" type="slidenum">
              <a:rPr lang="de-DE" smtClean="0"/>
              <a:pPr/>
              <a:t>52</a:t>
            </a:fld>
            <a:endParaRPr lang="de-DE" dirty="0"/>
          </a:p>
        </p:txBody>
      </p:sp>
      <p:grpSp>
        <p:nvGrpSpPr>
          <p:cNvPr id="9" name="Gruppieren 8">
            <a:extLst>
              <a:ext uri="{FF2B5EF4-FFF2-40B4-BE49-F238E27FC236}">
                <a16:creationId xmlns:a16="http://schemas.microsoft.com/office/drawing/2014/main" id="{34DDAE08-4A4E-4D1B-82B6-2AC45F349062}"/>
              </a:ext>
            </a:extLst>
          </p:cNvPr>
          <p:cNvGrpSpPr/>
          <p:nvPr/>
        </p:nvGrpSpPr>
        <p:grpSpPr>
          <a:xfrm>
            <a:off x="1187624" y="3933056"/>
            <a:ext cx="6768752" cy="1439441"/>
            <a:chOff x="1026477" y="5041884"/>
            <a:chExt cx="6768752" cy="1439441"/>
          </a:xfrm>
        </p:grpSpPr>
        <p:pic>
          <p:nvPicPr>
            <p:cNvPr id="7" name="Grafik 6">
              <a:extLst>
                <a:ext uri="{FF2B5EF4-FFF2-40B4-BE49-F238E27FC236}">
                  <a16:creationId xmlns:a16="http://schemas.microsoft.com/office/drawing/2014/main" id="{3C0258AA-D13C-4042-B921-7370FFFC441C}"/>
                </a:ext>
              </a:extLst>
            </p:cNvPr>
            <p:cNvPicPr>
              <a:picLocks noChangeAspect="1"/>
            </p:cNvPicPr>
            <p:nvPr/>
          </p:nvPicPr>
          <p:blipFill>
            <a:blip r:embed="rId3"/>
            <a:stretch>
              <a:fillRect/>
            </a:stretch>
          </p:blipFill>
          <p:spPr>
            <a:xfrm>
              <a:off x="1619672" y="5373216"/>
              <a:ext cx="5832648" cy="776778"/>
            </a:xfrm>
            <a:prstGeom prst="rect">
              <a:avLst/>
            </a:prstGeom>
          </p:spPr>
        </p:pic>
        <p:sp>
          <p:nvSpPr>
            <p:cNvPr id="8" name="Rechteck 7">
              <a:extLst>
                <a:ext uri="{FF2B5EF4-FFF2-40B4-BE49-F238E27FC236}">
                  <a16:creationId xmlns:a16="http://schemas.microsoft.com/office/drawing/2014/main" id="{5560888C-19BC-4D48-8A75-2B0D10246B73}"/>
                </a:ext>
              </a:extLst>
            </p:cNvPr>
            <p:cNvSpPr/>
            <p:nvPr/>
          </p:nvSpPr>
          <p:spPr>
            <a:xfrm>
              <a:off x="1026477" y="5041884"/>
              <a:ext cx="6768752" cy="1439441"/>
            </a:xfrm>
            <a:prstGeom prst="rect">
              <a:avLst/>
            </a:prstGeom>
            <a:noFill/>
            <a:ln>
              <a:solidFill>
                <a:srgbClr val="96A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grpSp>
      <p:sp>
        <p:nvSpPr>
          <p:cNvPr id="10" name="Fußzeilenplatzhalter 7">
            <a:extLst>
              <a:ext uri="{FF2B5EF4-FFF2-40B4-BE49-F238E27FC236}">
                <a16:creationId xmlns:a16="http://schemas.microsoft.com/office/drawing/2014/main" id="{519AED23-2408-4CEF-8BFE-B011FB40A54F}"/>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451136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57392-B558-443A-BA12-67EB09A5871A}"/>
              </a:ext>
            </a:extLst>
          </p:cNvPr>
          <p:cNvSpPr>
            <a:spLocks noGrp="1"/>
          </p:cNvSpPr>
          <p:nvPr>
            <p:ph type="title"/>
          </p:nvPr>
        </p:nvSpPr>
        <p:spPr/>
        <p:txBody>
          <a:bodyPr/>
          <a:lstStyle/>
          <a:p>
            <a:r>
              <a:rPr lang="de-DE" dirty="0"/>
              <a:t>Beispielrechnung zur Aussaatmenge</a:t>
            </a:r>
          </a:p>
        </p:txBody>
      </p:sp>
      <p:sp>
        <p:nvSpPr>
          <p:cNvPr id="11" name="Inhaltsplatzhalter 10">
            <a:extLst>
              <a:ext uri="{FF2B5EF4-FFF2-40B4-BE49-F238E27FC236}">
                <a16:creationId xmlns:a16="http://schemas.microsoft.com/office/drawing/2014/main" id="{C54BEDA7-F1E3-4103-8017-C85569AC2F3A}"/>
              </a:ext>
            </a:extLst>
          </p:cNvPr>
          <p:cNvSpPr>
            <a:spLocks noGrp="1"/>
          </p:cNvSpPr>
          <p:nvPr>
            <p:ph idx="1"/>
          </p:nvPr>
        </p:nvSpPr>
        <p:spPr>
          <a:xfrm>
            <a:off x="545852" y="1412775"/>
            <a:ext cx="8058398" cy="5111849"/>
          </a:xfrm>
          <a:solidFill>
            <a:srgbClr val="C8D0D6"/>
          </a:solidFill>
        </p:spPr>
        <p:txBody>
          <a:bodyPr/>
          <a:lstStyle/>
          <a:p>
            <a:pPr marL="87313" indent="0">
              <a:lnSpc>
                <a:spcPct val="150000"/>
              </a:lnSpc>
              <a:buNone/>
            </a:pPr>
            <a:endParaRPr lang="de-DE" dirty="0"/>
          </a:p>
          <a:p>
            <a:pPr marL="87313" indent="0">
              <a:lnSpc>
                <a:spcPct val="150000"/>
              </a:lnSpc>
              <a:buNone/>
            </a:pPr>
            <a:endParaRPr lang="de-DE" dirty="0"/>
          </a:p>
          <a:p>
            <a:pPr marL="87313" indent="0">
              <a:lnSpc>
                <a:spcPct val="150000"/>
              </a:lnSpc>
              <a:buNone/>
            </a:pPr>
            <a:r>
              <a:rPr lang="de-DE" dirty="0"/>
              <a:t>Als fachlich gut ausgebildete/r Landwirt/in wollen Sie auf dem </a:t>
            </a:r>
            <a:br>
              <a:rPr lang="de-DE" dirty="0"/>
            </a:br>
            <a:r>
              <a:rPr lang="de-DE" dirty="0"/>
              <a:t>Betrieb die Aussaatmenge für Hybridroggen ermitteln. </a:t>
            </a:r>
          </a:p>
          <a:p>
            <a:pPr marL="87313" indent="0">
              <a:lnSpc>
                <a:spcPct val="150000"/>
              </a:lnSpc>
              <a:buNone/>
            </a:pPr>
            <a:r>
              <a:rPr lang="de-DE" dirty="0"/>
              <a:t>Die angestrebte Aussaatstärke beträgt 180 keimfähige Körner/ m</a:t>
            </a:r>
            <a:r>
              <a:rPr lang="de-DE" baseline="30000" dirty="0"/>
              <a:t>2</a:t>
            </a:r>
            <a:r>
              <a:rPr lang="de-DE" dirty="0"/>
              <a:t>. </a:t>
            </a:r>
            <a:br>
              <a:rPr lang="de-DE" dirty="0"/>
            </a:br>
            <a:r>
              <a:rPr lang="de-DE" dirty="0"/>
              <a:t>Bei dem vorliegenden Saatgut  beträgt die Tausendkornmasse 35 g und </a:t>
            </a:r>
            <a:br>
              <a:rPr lang="de-DE" dirty="0"/>
            </a:br>
            <a:r>
              <a:rPr lang="de-DE" dirty="0"/>
              <a:t>die Keimfähigkeit 97 %.</a:t>
            </a:r>
          </a:p>
          <a:p>
            <a:pPr marL="87313" indent="0">
              <a:lnSpc>
                <a:spcPct val="150000"/>
              </a:lnSpc>
              <a:buNone/>
            </a:pPr>
            <a:r>
              <a:rPr lang="de-DE" i="1" dirty="0"/>
              <a:t>Berechnen Sie die Aussaatmenge in kg/ha.</a:t>
            </a:r>
          </a:p>
          <a:p>
            <a:pPr marL="0" indent="0">
              <a:buNone/>
            </a:pPr>
            <a:r>
              <a:rPr lang="de-DE" i="1" dirty="0"/>
              <a:t> </a:t>
            </a:r>
          </a:p>
          <a:p>
            <a:pPr marL="0" indent="0">
              <a:buNone/>
            </a:pPr>
            <a:endParaRPr lang="de-DE" i="1" dirty="0"/>
          </a:p>
          <a:p>
            <a:pPr marL="2247900" lvl="5" indent="0">
              <a:buNone/>
            </a:pPr>
            <a:endParaRPr lang="de-DE" i="1" dirty="0"/>
          </a:p>
          <a:p>
            <a:pPr marL="0" indent="0">
              <a:buNone/>
            </a:pPr>
            <a:endParaRPr lang="de-DE" dirty="0"/>
          </a:p>
        </p:txBody>
      </p:sp>
      <p:sp>
        <p:nvSpPr>
          <p:cNvPr id="4" name="Datumsplatzhalter 3">
            <a:extLst>
              <a:ext uri="{FF2B5EF4-FFF2-40B4-BE49-F238E27FC236}">
                <a16:creationId xmlns:a16="http://schemas.microsoft.com/office/drawing/2014/main" id="{7B10C4BE-6F47-4C90-8063-F8035301D6D4}"/>
              </a:ext>
            </a:extLst>
          </p:cNvPr>
          <p:cNvSpPr>
            <a:spLocks noGrp="1"/>
          </p:cNvSpPr>
          <p:nvPr>
            <p:ph type="dt" sz="half" idx="10"/>
          </p:nvPr>
        </p:nvSpPr>
        <p:spPr/>
        <p:txBody>
          <a:bodyPr/>
          <a:lstStyle/>
          <a:p>
            <a:fld id="{84BAFB3B-3819-49F2-9D4D-2AA65F552636}" type="datetime1">
              <a:rPr lang="de-DE" smtClean="0"/>
              <a:t>13.01.2022</a:t>
            </a:fld>
            <a:endParaRPr lang="de-DE" dirty="0"/>
          </a:p>
        </p:txBody>
      </p:sp>
      <p:sp>
        <p:nvSpPr>
          <p:cNvPr id="6" name="Foliennummernplatzhalter 5">
            <a:extLst>
              <a:ext uri="{FF2B5EF4-FFF2-40B4-BE49-F238E27FC236}">
                <a16:creationId xmlns:a16="http://schemas.microsoft.com/office/drawing/2014/main" id="{83809563-A72F-40A4-9A2A-BD593581B0EC}"/>
              </a:ext>
            </a:extLst>
          </p:cNvPr>
          <p:cNvSpPr>
            <a:spLocks noGrp="1"/>
          </p:cNvSpPr>
          <p:nvPr>
            <p:ph type="sldNum" sz="quarter" idx="12"/>
          </p:nvPr>
        </p:nvSpPr>
        <p:spPr/>
        <p:txBody>
          <a:bodyPr/>
          <a:lstStyle/>
          <a:p>
            <a:fld id="{AF37DF20-EDB0-4B2C-BB00-AEF0D14163FC}" type="slidenum">
              <a:rPr lang="de-DE" smtClean="0"/>
              <a:pPr/>
              <a:t>53</a:t>
            </a:fld>
            <a:endParaRPr lang="de-DE" dirty="0"/>
          </a:p>
        </p:txBody>
      </p:sp>
      <p:sp>
        <p:nvSpPr>
          <p:cNvPr id="12" name="Oval 6">
            <a:extLst>
              <a:ext uri="{FF2B5EF4-FFF2-40B4-BE49-F238E27FC236}">
                <a16:creationId xmlns:a16="http://schemas.microsoft.com/office/drawing/2014/main" id="{7714FAE0-A8CD-4B0A-922B-0957F068E301}"/>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3" name="Textfeld 2">
            <a:extLst>
              <a:ext uri="{FF2B5EF4-FFF2-40B4-BE49-F238E27FC236}">
                <a16:creationId xmlns:a16="http://schemas.microsoft.com/office/drawing/2014/main" id="{B66FA44A-F256-4B4F-857D-217EAE984CE9}"/>
              </a:ext>
            </a:extLst>
          </p:cNvPr>
          <p:cNvSpPr txBox="1"/>
          <p:nvPr/>
        </p:nvSpPr>
        <p:spPr>
          <a:xfrm>
            <a:off x="6646922" y="3723270"/>
            <a:ext cx="1187723" cy="3170099"/>
          </a:xfrm>
          <a:prstGeom prst="rect">
            <a:avLst/>
          </a:prstGeom>
          <a:noFill/>
        </p:spPr>
        <p:txBody>
          <a:bodyPr wrap="square" rtlCol="0">
            <a:spAutoFit/>
          </a:bodyPr>
          <a:lstStyle/>
          <a:p>
            <a:pPr algn="ctr"/>
            <a:r>
              <a:rPr lang="de-DE" sz="20000" dirty="0">
                <a:solidFill>
                  <a:srgbClr val="96A02D"/>
                </a:solidFill>
              </a:rPr>
              <a:t>?</a:t>
            </a:r>
          </a:p>
        </p:txBody>
      </p:sp>
      <p:sp>
        <p:nvSpPr>
          <p:cNvPr id="9" name="Fußzeilenplatzhalter 7">
            <a:extLst>
              <a:ext uri="{FF2B5EF4-FFF2-40B4-BE49-F238E27FC236}">
                <a16:creationId xmlns:a16="http://schemas.microsoft.com/office/drawing/2014/main" id="{FE13A51C-5CE0-41CC-883F-6897DB99EC43}"/>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357676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12A8CDD-4784-410E-A0FC-D54A47B52BB4}"/>
              </a:ext>
            </a:extLst>
          </p:cNvPr>
          <p:cNvSpPr/>
          <p:nvPr/>
        </p:nvSpPr>
        <p:spPr>
          <a:xfrm>
            <a:off x="2627784" y="3933056"/>
            <a:ext cx="4082064" cy="11521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2" name="Titel 1">
            <a:extLst>
              <a:ext uri="{FF2B5EF4-FFF2-40B4-BE49-F238E27FC236}">
                <a16:creationId xmlns:a16="http://schemas.microsoft.com/office/drawing/2014/main" id="{BFE57392-B558-443A-BA12-67EB09A5871A}"/>
              </a:ext>
            </a:extLst>
          </p:cNvPr>
          <p:cNvSpPr>
            <a:spLocks noGrp="1"/>
          </p:cNvSpPr>
          <p:nvPr>
            <p:ph type="title"/>
          </p:nvPr>
        </p:nvSpPr>
        <p:spPr/>
        <p:txBody>
          <a:bodyPr/>
          <a:lstStyle/>
          <a:p>
            <a:r>
              <a:rPr lang="de-DE" dirty="0"/>
              <a:t>Beispielrechnung zur Aussaatmenge</a:t>
            </a:r>
          </a:p>
        </p:txBody>
      </p:sp>
      <p:sp>
        <p:nvSpPr>
          <p:cNvPr id="11" name="Inhaltsplatzhalter 10">
            <a:extLst>
              <a:ext uri="{FF2B5EF4-FFF2-40B4-BE49-F238E27FC236}">
                <a16:creationId xmlns:a16="http://schemas.microsoft.com/office/drawing/2014/main" id="{C54BEDA7-F1E3-4103-8017-C85569AC2F3A}"/>
              </a:ext>
            </a:extLst>
          </p:cNvPr>
          <p:cNvSpPr>
            <a:spLocks noGrp="1"/>
          </p:cNvSpPr>
          <p:nvPr>
            <p:ph idx="1"/>
          </p:nvPr>
        </p:nvSpPr>
        <p:spPr>
          <a:xfrm>
            <a:off x="545852" y="1412775"/>
            <a:ext cx="8058398" cy="5111849"/>
          </a:xfrm>
          <a:solidFill>
            <a:srgbClr val="C8D0D6"/>
          </a:solidFill>
          <a:ln>
            <a:noFill/>
          </a:ln>
        </p:spPr>
        <p:txBody>
          <a:bodyPr/>
          <a:lstStyle/>
          <a:p>
            <a:pPr marL="87313" indent="0">
              <a:lnSpc>
                <a:spcPct val="150000"/>
              </a:lnSpc>
              <a:buNone/>
            </a:pPr>
            <a:endParaRPr lang="de-DE" dirty="0"/>
          </a:p>
          <a:p>
            <a:pPr marL="87313" indent="0">
              <a:lnSpc>
                <a:spcPct val="150000"/>
              </a:lnSpc>
              <a:buNone/>
            </a:pPr>
            <a:endParaRPr lang="de-DE" dirty="0"/>
          </a:p>
          <a:p>
            <a:pPr marL="87313" indent="0">
              <a:lnSpc>
                <a:spcPct val="150000"/>
              </a:lnSpc>
              <a:buNone/>
            </a:pPr>
            <a:r>
              <a:rPr lang="de-DE" dirty="0"/>
              <a:t>Als fachlich gut ausgebildete/r Landwirt/in wollen sie auf dem </a:t>
            </a:r>
            <a:br>
              <a:rPr lang="de-DE" dirty="0"/>
            </a:br>
            <a:r>
              <a:rPr lang="de-DE" dirty="0"/>
              <a:t>Betrieb die Aussaatmenge für Hybridroggen ermitteln. </a:t>
            </a:r>
          </a:p>
          <a:p>
            <a:pPr marL="87313" indent="0">
              <a:lnSpc>
                <a:spcPct val="150000"/>
              </a:lnSpc>
              <a:buNone/>
            </a:pPr>
            <a:r>
              <a:rPr lang="de-DE" dirty="0"/>
              <a:t>Die angestrebte Aussaatstärke beträgt 180 keimfähige Körner/ m</a:t>
            </a:r>
            <a:r>
              <a:rPr lang="de-DE" baseline="30000" dirty="0"/>
              <a:t>2</a:t>
            </a:r>
            <a:r>
              <a:rPr lang="de-DE" dirty="0"/>
              <a:t>. </a:t>
            </a:r>
            <a:br>
              <a:rPr lang="de-DE" dirty="0"/>
            </a:br>
            <a:r>
              <a:rPr lang="de-DE" dirty="0"/>
              <a:t>Bei dem vorliegenden Saatgut  beträgt die Tausendkornmasse 35 g und </a:t>
            </a:r>
            <a:br>
              <a:rPr lang="de-DE" dirty="0"/>
            </a:br>
            <a:r>
              <a:rPr lang="de-DE" dirty="0"/>
              <a:t>die Keimfähigkeit 97 %.</a:t>
            </a:r>
          </a:p>
          <a:p>
            <a:pPr marL="87313" indent="0">
              <a:lnSpc>
                <a:spcPct val="150000"/>
              </a:lnSpc>
              <a:buNone/>
            </a:pPr>
            <a:r>
              <a:rPr lang="de-DE" i="1" dirty="0"/>
              <a:t>Berechnen Sie die Aussaatmenge in kg/ha.</a:t>
            </a:r>
          </a:p>
          <a:p>
            <a:pPr marL="0" indent="0">
              <a:buNone/>
            </a:pPr>
            <a:endParaRPr lang="de-DE" i="1" dirty="0"/>
          </a:p>
          <a:p>
            <a:pPr marL="0" indent="0">
              <a:buNone/>
            </a:pPr>
            <a:endParaRPr lang="de-DE" i="1" dirty="0"/>
          </a:p>
          <a:p>
            <a:pPr marL="2247900" lvl="5" indent="0">
              <a:buNone/>
            </a:pPr>
            <a:endParaRPr lang="de-DE" i="1" dirty="0"/>
          </a:p>
          <a:p>
            <a:pPr marL="0" indent="0">
              <a:buNone/>
            </a:pPr>
            <a:endParaRPr lang="de-DE" dirty="0"/>
          </a:p>
        </p:txBody>
      </p:sp>
      <p:sp>
        <p:nvSpPr>
          <p:cNvPr id="4" name="Datumsplatzhalter 3">
            <a:extLst>
              <a:ext uri="{FF2B5EF4-FFF2-40B4-BE49-F238E27FC236}">
                <a16:creationId xmlns:a16="http://schemas.microsoft.com/office/drawing/2014/main" id="{7B10C4BE-6F47-4C90-8063-F8035301D6D4}"/>
              </a:ext>
            </a:extLst>
          </p:cNvPr>
          <p:cNvSpPr>
            <a:spLocks noGrp="1"/>
          </p:cNvSpPr>
          <p:nvPr>
            <p:ph type="dt" sz="half" idx="10"/>
          </p:nvPr>
        </p:nvSpPr>
        <p:spPr/>
        <p:txBody>
          <a:bodyPr/>
          <a:lstStyle/>
          <a:p>
            <a:fld id="{6E3148B3-B803-4E07-82C7-7B1B1219963F}" type="datetime1">
              <a:rPr lang="de-DE" smtClean="0"/>
              <a:t>13.01.2022</a:t>
            </a:fld>
            <a:endParaRPr lang="de-DE" dirty="0"/>
          </a:p>
        </p:txBody>
      </p:sp>
      <p:sp>
        <p:nvSpPr>
          <p:cNvPr id="6" name="Foliennummernplatzhalter 5">
            <a:extLst>
              <a:ext uri="{FF2B5EF4-FFF2-40B4-BE49-F238E27FC236}">
                <a16:creationId xmlns:a16="http://schemas.microsoft.com/office/drawing/2014/main" id="{83809563-A72F-40A4-9A2A-BD593581B0EC}"/>
              </a:ext>
            </a:extLst>
          </p:cNvPr>
          <p:cNvSpPr>
            <a:spLocks noGrp="1"/>
          </p:cNvSpPr>
          <p:nvPr>
            <p:ph type="sldNum" sz="quarter" idx="12"/>
          </p:nvPr>
        </p:nvSpPr>
        <p:spPr/>
        <p:txBody>
          <a:bodyPr/>
          <a:lstStyle/>
          <a:p>
            <a:fld id="{AF37DF20-EDB0-4B2C-BB00-AEF0D14163FC}" type="slidenum">
              <a:rPr lang="de-DE" smtClean="0"/>
              <a:pPr/>
              <a:t>54</a:t>
            </a:fld>
            <a:endParaRPr lang="de-DE" dirty="0"/>
          </a:p>
        </p:txBody>
      </p:sp>
      <p:sp>
        <p:nvSpPr>
          <p:cNvPr id="12" name="Oval 6">
            <a:extLst>
              <a:ext uri="{FF2B5EF4-FFF2-40B4-BE49-F238E27FC236}">
                <a16:creationId xmlns:a16="http://schemas.microsoft.com/office/drawing/2014/main" id="{7714FAE0-A8CD-4B0A-922B-0957F068E301}"/>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81E51B40-B281-4342-90DD-980F6710D4AC}"/>
                  </a:ext>
                </a:extLst>
              </p:cNvPr>
              <p:cNvSpPr txBox="1"/>
              <p:nvPr/>
            </p:nvSpPr>
            <p:spPr>
              <a:xfrm>
                <a:off x="2747439" y="5176848"/>
                <a:ext cx="3938048" cy="1034322"/>
              </a:xfrm>
              <a:prstGeom prst="rect">
                <a:avLst/>
              </a:prstGeom>
              <a:solidFill>
                <a:schemeClr val="accent6">
                  <a:lumMod val="60000"/>
                  <a:lumOff val="4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panose="02040503050406030204" pitchFamily="18" charset="0"/>
                            </a:rPr>
                          </m:ctrlPr>
                        </m:fPr>
                        <m:num>
                          <m:eqArr>
                            <m:eqArrPr>
                              <m:ctrlPr>
                                <a:rPr lang="de-DE" b="0" i="1" smtClean="0">
                                  <a:latin typeface="Cambria Math" panose="02040503050406030204" pitchFamily="18" charset="0"/>
                                </a:rPr>
                              </m:ctrlPr>
                            </m:eqArrPr>
                            <m:e/>
                            <m:e>
                              <m:r>
                                <a:rPr lang="de-DE" b="0" i="0" smtClean="0">
                                  <a:latin typeface="Cambria Math" panose="02040503050406030204" pitchFamily="18" charset="0"/>
                                </a:rPr>
                                <m:t>35</m:t>
                              </m:r>
                              <m:r>
                                <m:rPr>
                                  <m:sty m:val="p"/>
                                </m:rPr>
                                <a:rPr lang="de-DE" b="0" i="0" smtClean="0">
                                  <a:latin typeface="Cambria Math" panose="02040503050406030204" pitchFamily="18" charset="0"/>
                                </a:rPr>
                                <m:t>g</m:t>
                              </m:r>
                              <m:r>
                                <a:rPr lang="de-DE" b="0" i="0" smtClean="0">
                                  <a:latin typeface="Cambria Math" panose="02040503050406030204" pitchFamily="18" charset="0"/>
                                </a:rPr>
                                <m:t> </m:t>
                              </m:r>
                              <m:r>
                                <m:rPr>
                                  <m:sty m:val="p"/>
                                </m:rPr>
                                <a:rPr lang="de-DE" b="0" i="0" smtClean="0">
                                  <a:latin typeface="Cambria Math" panose="02040503050406030204" pitchFamily="18" charset="0"/>
                                </a:rPr>
                                <m:t>x</m:t>
                              </m:r>
                              <m:r>
                                <a:rPr lang="de-DE" b="0" i="0" smtClean="0">
                                  <a:latin typeface="Cambria Math" panose="02040503050406030204" pitchFamily="18" charset="0"/>
                                </a:rPr>
                                <m:t> 180 </m:t>
                              </m:r>
                              <m:r>
                                <m:rPr>
                                  <m:sty m:val="p"/>
                                </m:rPr>
                                <a:rPr lang="de-DE" b="0" i="0" smtClean="0">
                                  <a:latin typeface="Cambria Math" panose="02040503050406030204" pitchFamily="18" charset="0"/>
                                </a:rPr>
                                <m:t>K</m:t>
                              </m:r>
                              <m:r>
                                <a:rPr lang="de-DE" b="0" i="0" smtClean="0">
                                  <a:latin typeface="Cambria Math" panose="02040503050406030204" pitchFamily="18" charset="0"/>
                                </a:rPr>
                                <m:t>ö</m:t>
                              </m:r>
                              <m:r>
                                <m:rPr>
                                  <m:sty m:val="p"/>
                                </m:rPr>
                                <a:rPr lang="de-DE" b="0" i="0" smtClean="0">
                                  <a:latin typeface="Cambria Math" panose="02040503050406030204" pitchFamily="18" charset="0"/>
                                </a:rPr>
                                <m:t>rner</m:t>
                              </m:r>
                              <m:r>
                                <a:rPr lang="de-DE" b="0" i="0" smtClean="0">
                                  <a:latin typeface="Cambria Math" panose="02040503050406030204" pitchFamily="18" charset="0"/>
                                </a:rPr>
                                <m:t>/</m:t>
                              </m:r>
                              <m:r>
                                <m:rPr>
                                  <m:sty m:val="p"/>
                                </m:rPr>
                                <a:rPr lang="de-DE" b="0" i="0" smtClean="0">
                                  <a:latin typeface="Cambria Math" panose="02040503050406030204" pitchFamily="18" charset="0"/>
                                </a:rPr>
                                <m:t>m</m:t>
                              </m:r>
                              <m:r>
                                <a:rPr lang="de-DE" b="0" i="0" baseline="30000" smtClean="0">
                                  <a:latin typeface="Cambria Math" panose="02040503050406030204" pitchFamily="18" charset="0"/>
                                </a:rPr>
                                <m:t>2</m:t>
                              </m:r>
                            </m:e>
                          </m:eqArr>
                        </m:num>
                        <m:den>
                          <m:eqArr>
                            <m:eqArrPr>
                              <m:ctrlPr>
                                <a:rPr lang="de-DE" b="0" i="1" smtClean="0">
                                  <a:latin typeface="Cambria Math" panose="02040503050406030204" pitchFamily="18" charset="0"/>
                                </a:rPr>
                              </m:ctrlPr>
                            </m:eqArrPr>
                            <m:e>
                              <m:r>
                                <a:rPr lang="de-DE" b="0" i="0" smtClean="0">
                                  <a:latin typeface="Cambria Math" panose="02040503050406030204" pitchFamily="18" charset="0"/>
                                </a:rPr>
                                <m:t>97 %</m:t>
                              </m:r>
                            </m:e>
                            <m:e/>
                          </m:eqArr>
                        </m:den>
                      </m:f>
                      <m:r>
                        <a:rPr lang="de-DE" b="0" i="0" smtClean="0">
                          <a:latin typeface="Cambria Math" panose="02040503050406030204" pitchFamily="18" charset="0"/>
                        </a:rPr>
                        <m:t>=64,9</m:t>
                      </m:r>
                      <m:r>
                        <m:rPr>
                          <m:sty m:val="p"/>
                        </m:rPr>
                        <a:rPr lang="de-DE" b="0" i="0" smtClean="0">
                          <a:latin typeface="Cambria Math" panose="02040503050406030204" pitchFamily="18" charset="0"/>
                        </a:rPr>
                        <m:t>kg</m:t>
                      </m:r>
                      <m:r>
                        <a:rPr lang="de-DE" b="0" i="0" smtClean="0">
                          <a:latin typeface="Cambria Math" panose="02040503050406030204" pitchFamily="18" charset="0"/>
                        </a:rPr>
                        <m:t>/</m:t>
                      </m:r>
                      <m:r>
                        <m:rPr>
                          <m:sty m:val="p"/>
                        </m:rPr>
                        <a:rPr lang="de-DE" b="0" i="0" smtClean="0">
                          <a:latin typeface="Cambria Math" panose="02040503050406030204" pitchFamily="18" charset="0"/>
                        </a:rPr>
                        <m:t>ha</m:t>
                      </m:r>
                    </m:oMath>
                  </m:oMathPara>
                </a14:m>
                <a:endParaRPr lang="de-DE" dirty="0">
                  <a:latin typeface="+mj-lt"/>
                </a:endParaRPr>
              </a:p>
            </p:txBody>
          </p:sp>
        </mc:Choice>
        <mc:Fallback xmlns="">
          <p:sp>
            <p:nvSpPr>
              <p:cNvPr id="8" name="Textfeld 7">
                <a:extLst>
                  <a:ext uri="{FF2B5EF4-FFF2-40B4-BE49-F238E27FC236}">
                    <a16:creationId xmlns:a16="http://schemas.microsoft.com/office/drawing/2014/main" id="{81E51B40-B281-4342-90DD-980F6710D4AC}"/>
                  </a:ext>
                </a:extLst>
              </p:cNvPr>
              <p:cNvSpPr txBox="1">
                <a:spLocks noRot="1" noChangeAspect="1" noMove="1" noResize="1" noEditPoints="1" noAdjustHandles="1" noChangeArrowheads="1" noChangeShapeType="1" noTextEdit="1"/>
              </p:cNvSpPr>
              <p:nvPr/>
            </p:nvSpPr>
            <p:spPr>
              <a:xfrm>
                <a:off x="2747439" y="5176848"/>
                <a:ext cx="3938048" cy="1034322"/>
              </a:xfrm>
              <a:prstGeom prst="rect">
                <a:avLst/>
              </a:prstGeom>
              <a:blipFill>
                <a:blip r:embed="rId3"/>
                <a:stretch>
                  <a:fillRect/>
                </a:stretch>
              </a:blipFill>
            </p:spPr>
            <p:txBody>
              <a:bodyPr/>
              <a:lstStyle/>
              <a:p>
                <a:r>
                  <a:rPr lang="de-DE">
                    <a:noFill/>
                  </a:rPr>
                  <a:t> </a:t>
                </a:r>
              </a:p>
            </p:txBody>
          </p:sp>
        </mc:Fallback>
      </mc:AlternateContent>
      <p:sp>
        <p:nvSpPr>
          <p:cNvPr id="10" name="Fußzeilenplatzhalter 7">
            <a:extLst>
              <a:ext uri="{FF2B5EF4-FFF2-40B4-BE49-F238E27FC236}">
                <a16:creationId xmlns:a16="http://schemas.microsoft.com/office/drawing/2014/main" id="{5C492A0A-BF95-4D16-AEDC-75A003C511D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237622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02AD7-40C7-4EC1-AF9A-04BE33911CDB}"/>
              </a:ext>
            </a:extLst>
          </p:cNvPr>
          <p:cNvSpPr>
            <a:spLocks noGrp="1"/>
          </p:cNvSpPr>
          <p:nvPr>
            <p:ph type="title"/>
          </p:nvPr>
        </p:nvSpPr>
        <p:spPr/>
        <p:txBody>
          <a:bodyPr/>
          <a:lstStyle/>
          <a:p>
            <a:r>
              <a:rPr lang="de-DE" dirty="0"/>
              <a:t>Wie berechne ich den Saatgutbedarf in Einheiten?</a:t>
            </a:r>
          </a:p>
        </p:txBody>
      </p:sp>
      <p:sp>
        <p:nvSpPr>
          <p:cNvPr id="3" name="Inhaltsplatzhalter 2">
            <a:extLst>
              <a:ext uri="{FF2B5EF4-FFF2-40B4-BE49-F238E27FC236}">
                <a16:creationId xmlns:a16="http://schemas.microsoft.com/office/drawing/2014/main" id="{F698D5B0-B1E8-4D15-8372-2D2AF1451798}"/>
              </a:ext>
            </a:extLst>
          </p:cNvPr>
          <p:cNvSpPr>
            <a:spLocks noGrp="1"/>
          </p:cNvSpPr>
          <p:nvPr>
            <p:ph idx="1"/>
          </p:nvPr>
        </p:nvSpPr>
        <p:spPr>
          <a:xfrm>
            <a:off x="539749" y="1412875"/>
            <a:ext cx="8064501" cy="5111750"/>
          </a:xfrm>
        </p:spPr>
        <p:txBody>
          <a:bodyPr/>
          <a:lstStyle/>
          <a:p>
            <a:pPr marL="0" indent="0">
              <a:spcAft>
                <a:spcPts val="1800"/>
              </a:spcAft>
              <a:buNone/>
            </a:pPr>
            <a:r>
              <a:rPr lang="de-DE" dirty="0">
                <a:solidFill>
                  <a:schemeClr val="accent6">
                    <a:lumMod val="75000"/>
                  </a:schemeClr>
                </a:solidFill>
                <a:sym typeface="Wingdings" panose="05000000000000000000" pitchFamily="2" charset="2"/>
              </a:rPr>
              <a:t>Hybridroggen Saatgut wird in Verpackungseinheiten bzw. Units verkauft.</a:t>
            </a:r>
          </a:p>
          <a:p>
            <a:pPr marL="0" indent="0">
              <a:spcAft>
                <a:spcPts val="1800"/>
              </a:spcAft>
              <a:buNone/>
            </a:pPr>
            <a:endParaRPr lang="de-DE" dirty="0">
              <a:solidFill>
                <a:schemeClr val="accent6">
                  <a:lumMod val="75000"/>
                </a:schemeClr>
              </a:solidFill>
              <a:sym typeface="Wingdings" panose="05000000000000000000" pitchFamily="2" charset="2"/>
            </a:endParaRPr>
          </a:p>
          <a:p>
            <a:pPr marL="0" indent="0">
              <a:spcAft>
                <a:spcPts val="1800"/>
              </a:spcAft>
              <a:buNone/>
            </a:pPr>
            <a:endParaRPr lang="de-DE" dirty="0">
              <a:sym typeface="Wingdings" panose="05000000000000000000" pitchFamily="2" charset="2"/>
            </a:endParaRPr>
          </a:p>
          <a:p>
            <a:pPr marL="0" indent="0">
              <a:spcAft>
                <a:spcPts val="1800"/>
              </a:spcAft>
              <a:buNone/>
            </a:pPr>
            <a:endParaRPr lang="de-DE" dirty="0">
              <a:sym typeface="Wingdings" panose="05000000000000000000" pitchFamily="2" charset="2"/>
            </a:endParaRPr>
          </a:p>
          <a:p>
            <a:pPr marL="0" indent="0">
              <a:spcAft>
                <a:spcPts val="1800"/>
              </a:spcAft>
              <a:buNone/>
            </a:pPr>
            <a:endParaRPr lang="de-DE" dirty="0">
              <a:sym typeface="Wingdings" panose="05000000000000000000" pitchFamily="2" charset="2"/>
            </a:endParaRPr>
          </a:p>
          <a:p>
            <a:pPr marL="0" indent="0">
              <a:spcAft>
                <a:spcPts val="1800"/>
              </a:spcAft>
              <a:buNone/>
            </a:pPr>
            <a:r>
              <a:rPr lang="de-DE" dirty="0">
                <a:sym typeface="Wingdings" panose="05000000000000000000" pitchFamily="2" charset="2"/>
              </a:rPr>
              <a:t>Zielaussaatstärke: 180 </a:t>
            </a:r>
            <a:r>
              <a:rPr lang="de-DE" dirty="0" err="1">
                <a:sym typeface="Wingdings" panose="05000000000000000000" pitchFamily="2" charset="2"/>
              </a:rPr>
              <a:t>keimf</a:t>
            </a:r>
            <a:r>
              <a:rPr lang="de-DE" dirty="0">
                <a:sym typeface="Wingdings" panose="05000000000000000000" pitchFamily="2" charset="2"/>
              </a:rPr>
              <a:t>. Körner/m²</a:t>
            </a:r>
          </a:p>
          <a:p>
            <a:pPr marL="0" indent="0">
              <a:spcAft>
                <a:spcPts val="1800"/>
              </a:spcAft>
              <a:buNone/>
            </a:pPr>
            <a:endParaRPr lang="de-DE" dirty="0">
              <a:sym typeface="Wingdings" panose="05000000000000000000" pitchFamily="2" charset="2"/>
            </a:endParaRPr>
          </a:p>
          <a:p>
            <a:pPr marL="0" indent="0">
              <a:spcAft>
                <a:spcPts val="1800"/>
              </a:spcAft>
              <a:buNone/>
            </a:pPr>
            <a:endParaRPr lang="de-DE" dirty="0">
              <a:sym typeface="Wingdings" panose="05000000000000000000" pitchFamily="2" charset="2"/>
            </a:endParaRPr>
          </a:p>
          <a:p>
            <a:pPr marL="0" indent="0">
              <a:spcAft>
                <a:spcPts val="1800"/>
              </a:spcAft>
              <a:buNone/>
            </a:pPr>
            <a:endParaRPr lang="de-DE" dirty="0">
              <a:sym typeface="Wingdings" panose="05000000000000000000" pitchFamily="2" charset="2"/>
            </a:endParaRPr>
          </a:p>
          <a:p>
            <a:pPr marL="0" indent="0">
              <a:spcAft>
                <a:spcPts val="1800"/>
              </a:spcAft>
              <a:buNone/>
            </a:pPr>
            <a:r>
              <a:rPr lang="de-DE" b="1" dirty="0">
                <a:sym typeface="Wingdings" panose="05000000000000000000" pitchFamily="2" charset="2"/>
              </a:rPr>
              <a:t>Saatgutbedarf: 1,8 Einheiten/ha</a:t>
            </a:r>
          </a:p>
        </p:txBody>
      </p:sp>
      <p:sp>
        <p:nvSpPr>
          <p:cNvPr id="4" name="Datumsplatzhalter 3">
            <a:extLst>
              <a:ext uri="{FF2B5EF4-FFF2-40B4-BE49-F238E27FC236}">
                <a16:creationId xmlns:a16="http://schemas.microsoft.com/office/drawing/2014/main" id="{68D69F7B-AB60-4255-A830-9B7E438AF056}"/>
              </a:ext>
            </a:extLst>
          </p:cNvPr>
          <p:cNvSpPr>
            <a:spLocks noGrp="1"/>
          </p:cNvSpPr>
          <p:nvPr>
            <p:ph type="dt" sz="half" idx="10"/>
          </p:nvPr>
        </p:nvSpPr>
        <p:spPr/>
        <p:txBody>
          <a:bodyPr/>
          <a:lstStyle/>
          <a:p>
            <a:fld id="{BE9D1C0B-4D5D-4A3D-9051-D07C5CC07BDF}" type="datetime1">
              <a:rPr lang="de-DE" smtClean="0"/>
              <a:t>13.01.2022</a:t>
            </a:fld>
            <a:endParaRPr lang="de-DE" dirty="0"/>
          </a:p>
        </p:txBody>
      </p:sp>
      <p:sp>
        <p:nvSpPr>
          <p:cNvPr id="6" name="Foliennummernplatzhalter 5">
            <a:extLst>
              <a:ext uri="{FF2B5EF4-FFF2-40B4-BE49-F238E27FC236}">
                <a16:creationId xmlns:a16="http://schemas.microsoft.com/office/drawing/2014/main" id="{87AC38B4-D525-4766-80A5-41A59609A904}"/>
              </a:ext>
            </a:extLst>
          </p:cNvPr>
          <p:cNvSpPr>
            <a:spLocks noGrp="1"/>
          </p:cNvSpPr>
          <p:nvPr>
            <p:ph type="sldNum" sz="quarter" idx="12"/>
          </p:nvPr>
        </p:nvSpPr>
        <p:spPr/>
        <p:txBody>
          <a:bodyPr/>
          <a:lstStyle/>
          <a:p>
            <a:fld id="{AF37DF20-EDB0-4B2C-BB00-AEF0D14163FC}" type="slidenum">
              <a:rPr lang="de-DE" smtClean="0"/>
              <a:pPr/>
              <a:t>55</a:t>
            </a:fld>
            <a:endParaRPr lang="de-DE" dirty="0"/>
          </a:p>
        </p:txBody>
      </p:sp>
      <p:grpSp>
        <p:nvGrpSpPr>
          <p:cNvPr id="13" name="Gruppieren 12">
            <a:extLst>
              <a:ext uri="{FF2B5EF4-FFF2-40B4-BE49-F238E27FC236}">
                <a16:creationId xmlns:a16="http://schemas.microsoft.com/office/drawing/2014/main" id="{D026E85D-3A10-4D29-ADE7-63D119F5B370}"/>
              </a:ext>
            </a:extLst>
          </p:cNvPr>
          <p:cNvGrpSpPr/>
          <p:nvPr/>
        </p:nvGrpSpPr>
        <p:grpSpPr>
          <a:xfrm>
            <a:off x="1403648" y="4437112"/>
            <a:ext cx="5976663" cy="1223417"/>
            <a:chOff x="1187623" y="3140968"/>
            <a:chExt cx="6768752" cy="1439441"/>
          </a:xfrm>
        </p:grpSpPr>
        <p:sp>
          <p:nvSpPr>
            <p:cNvPr id="9" name="Rechteck 8">
              <a:extLst>
                <a:ext uri="{FF2B5EF4-FFF2-40B4-BE49-F238E27FC236}">
                  <a16:creationId xmlns:a16="http://schemas.microsoft.com/office/drawing/2014/main" id="{F217013D-EB21-440C-A0ED-022AFE172EAE}"/>
                </a:ext>
              </a:extLst>
            </p:cNvPr>
            <p:cNvSpPr/>
            <p:nvPr/>
          </p:nvSpPr>
          <p:spPr>
            <a:xfrm>
              <a:off x="1187623" y="3140968"/>
              <a:ext cx="6768752" cy="1439441"/>
            </a:xfrm>
            <a:prstGeom prst="rect">
              <a:avLst/>
            </a:prstGeom>
            <a:noFill/>
            <a:ln>
              <a:solidFill>
                <a:srgbClr val="96A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7" name="Textfeld 6">
              <a:extLst>
                <a:ext uri="{FF2B5EF4-FFF2-40B4-BE49-F238E27FC236}">
                  <a16:creationId xmlns:a16="http://schemas.microsoft.com/office/drawing/2014/main" id="{24372E00-7C26-456A-8372-303EA65981EC}"/>
                </a:ext>
              </a:extLst>
            </p:cNvPr>
            <p:cNvSpPr txBox="1"/>
            <p:nvPr/>
          </p:nvSpPr>
          <p:spPr>
            <a:xfrm>
              <a:off x="1835696" y="3429000"/>
              <a:ext cx="3024336" cy="369332"/>
            </a:xfrm>
            <a:prstGeom prst="rect">
              <a:avLst/>
            </a:prstGeom>
            <a:noFill/>
          </p:spPr>
          <p:txBody>
            <a:bodyPr wrap="square" rtlCol="0">
              <a:spAutoFit/>
            </a:bodyPr>
            <a:lstStyle/>
            <a:p>
              <a:pPr algn="ctr"/>
              <a:r>
                <a:rPr lang="de-DE" dirty="0"/>
                <a:t>keimfähige Körner/m²</a:t>
              </a:r>
            </a:p>
          </p:txBody>
        </p:sp>
        <p:cxnSp>
          <p:nvCxnSpPr>
            <p:cNvPr id="10" name="Gerader Verbinder 9">
              <a:extLst>
                <a:ext uri="{FF2B5EF4-FFF2-40B4-BE49-F238E27FC236}">
                  <a16:creationId xmlns:a16="http://schemas.microsoft.com/office/drawing/2014/main" id="{295679FB-6865-4540-8DD5-F50E1FFDBB5B}"/>
                </a:ext>
              </a:extLst>
            </p:cNvPr>
            <p:cNvCxnSpPr/>
            <p:nvPr/>
          </p:nvCxnSpPr>
          <p:spPr>
            <a:xfrm>
              <a:off x="1907704" y="3798332"/>
              <a:ext cx="2880320"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7CC2DC83-1872-4881-90ED-048144662CFB}"/>
                </a:ext>
              </a:extLst>
            </p:cNvPr>
            <p:cNvSpPr txBox="1"/>
            <p:nvPr/>
          </p:nvSpPr>
          <p:spPr>
            <a:xfrm>
              <a:off x="1835696" y="3851756"/>
              <a:ext cx="3024336" cy="369332"/>
            </a:xfrm>
            <a:prstGeom prst="rect">
              <a:avLst/>
            </a:prstGeom>
            <a:noFill/>
          </p:spPr>
          <p:txBody>
            <a:bodyPr wrap="square" rtlCol="0">
              <a:spAutoFit/>
            </a:bodyPr>
            <a:lstStyle/>
            <a:p>
              <a:pPr algn="ctr"/>
              <a:r>
                <a:rPr lang="de-DE" dirty="0"/>
                <a:t>100</a:t>
              </a:r>
            </a:p>
          </p:txBody>
        </p:sp>
        <p:sp>
          <p:nvSpPr>
            <p:cNvPr id="12" name="Textfeld 11">
              <a:extLst>
                <a:ext uri="{FF2B5EF4-FFF2-40B4-BE49-F238E27FC236}">
                  <a16:creationId xmlns:a16="http://schemas.microsoft.com/office/drawing/2014/main" id="{5FB88372-A4B7-418F-96D7-4E53AB99F36B}"/>
                </a:ext>
              </a:extLst>
            </p:cNvPr>
            <p:cNvSpPr txBox="1"/>
            <p:nvPr/>
          </p:nvSpPr>
          <p:spPr>
            <a:xfrm>
              <a:off x="4923543" y="3613666"/>
              <a:ext cx="2669763" cy="369332"/>
            </a:xfrm>
            <a:prstGeom prst="rect">
              <a:avLst/>
            </a:prstGeom>
            <a:noFill/>
          </p:spPr>
          <p:txBody>
            <a:bodyPr wrap="square" rtlCol="0">
              <a:spAutoFit/>
            </a:bodyPr>
            <a:lstStyle/>
            <a:p>
              <a:r>
                <a:rPr lang="de-DE" dirty="0"/>
                <a:t>=  Einheiten/ha</a:t>
              </a:r>
            </a:p>
          </p:txBody>
        </p:sp>
      </p:grpSp>
      <p:pic>
        <p:nvPicPr>
          <p:cNvPr id="8" name="Grafik 7">
            <a:extLst>
              <a:ext uri="{FF2B5EF4-FFF2-40B4-BE49-F238E27FC236}">
                <a16:creationId xmlns:a16="http://schemas.microsoft.com/office/drawing/2014/main" id="{30972036-AF06-4681-8AA2-85B622838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231" y="1805318"/>
            <a:ext cx="7291333" cy="1983722"/>
          </a:xfrm>
          <a:prstGeom prst="rect">
            <a:avLst/>
          </a:prstGeom>
        </p:spPr>
      </p:pic>
      <p:sp>
        <p:nvSpPr>
          <p:cNvPr id="14" name="Fußzeilenplatzhalter 7">
            <a:extLst>
              <a:ext uri="{FF2B5EF4-FFF2-40B4-BE49-F238E27FC236}">
                <a16:creationId xmlns:a16="http://schemas.microsoft.com/office/drawing/2014/main" id="{FD25EF08-B478-4202-B956-57F4FB015C91}"/>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11462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57392-B558-443A-BA12-67EB09A5871A}"/>
              </a:ext>
            </a:extLst>
          </p:cNvPr>
          <p:cNvSpPr>
            <a:spLocks noGrp="1"/>
          </p:cNvSpPr>
          <p:nvPr>
            <p:ph type="title"/>
          </p:nvPr>
        </p:nvSpPr>
        <p:spPr/>
        <p:txBody>
          <a:bodyPr/>
          <a:lstStyle/>
          <a:p>
            <a:r>
              <a:rPr lang="de-DE" dirty="0"/>
              <a:t>Beispielrechnung zur Aussaatmenge</a:t>
            </a:r>
          </a:p>
        </p:txBody>
      </p:sp>
      <p:sp>
        <p:nvSpPr>
          <p:cNvPr id="11" name="Inhaltsplatzhalter 10">
            <a:extLst>
              <a:ext uri="{FF2B5EF4-FFF2-40B4-BE49-F238E27FC236}">
                <a16:creationId xmlns:a16="http://schemas.microsoft.com/office/drawing/2014/main" id="{C54BEDA7-F1E3-4103-8017-C85569AC2F3A}"/>
              </a:ext>
            </a:extLst>
          </p:cNvPr>
          <p:cNvSpPr>
            <a:spLocks noGrp="1"/>
          </p:cNvSpPr>
          <p:nvPr>
            <p:ph idx="1"/>
          </p:nvPr>
        </p:nvSpPr>
        <p:spPr>
          <a:xfrm>
            <a:off x="545852" y="1412775"/>
            <a:ext cx="8058398" cy="5111849"/>
          </a:xfrm>
          <a:solidFill>
            <a:srgbClr val="C8D0D6"/>
          </a:solidFill>
        </p:spPr>
        <p:txBody>
          <a:bodyPr/>
          <a:lstStyle/>
          <a:p>
            <a:pPr marL="87313" indent="0">
              <a:lnSpc>
                <a:spcPct val="150000"/>
              </a:lnSpc>
              <a:buNone/>
            </a:pPr>
            <a:endParaRPr lang="de-DE" dirty="0"/>
          </a:p>
          <a:p>
            <a:pPr marL="87313" indent="0">
              <a:lnSpc>
                <a:spcPct val="150000"/>
              </a:lnSpc>
              <a:buNone/>
            </a:pPr>
            <a:endParaRPr lang="de-DE" dirty="0"/>
          </a:p>
          <a:p>
            <a:pPr marL="87313" indent="0">
              <a:lnSpc>
                <a:spcPct val="150000"/>
              </a:lnSpc>
              <a:buNone/>
            </a:pPr>
            <a:r>
              <a:rPr lang="de-DE" dirty="0"/>
              <a:t>Als fachlich gut ausgebildete/r Landwirt/in wollen Sie auf dem </a:t>
            </a:r>
            <a:br>
              <a:rPr lang="de-DE" dirty="0"/>
            </a:br>
            <a:r>
              <a:rPr lang="de-DE" dirty="0"/>
              <a:t>Betrieb die Aussaatmenge für Hybridroggen ermitteln. </a:t>
            </a:r>
          </a:p>
          <a:p>
            <a:pPr marL="87313" indent="0">
              <a:lnSpc>
                <a:spcPct val="150000"/>
              </a:lnSpc>
              <a:buNone/>
            </a:pPr>
            <a:r>
              <a:rPr lang="de-DE" dirty="0"/>
              <a:t>Die angestrebte Aussaatstärke beträgt 180 keimfähige Körner/ m</a:t>
            </a:r>
            <a:r>
              <a:rPr lang="de-DE" baseline="30000" dirty="0"/>
              <a:t>2</a:t>
            </a:r>
            <a:br>
              <a:rPr lang="de-DE" dirty="0"/>
            </a:br>
            <a:r>
              <a:rPr lang="de-DE" dirty="0"/>
              <a:t>und der Schlag hat eine Fläche von 5,4 ha. </a:t>
            </a:r>
          </a:p>
          <a:p>
            <a:pPr marL="87313" indent="0">
              <a:lnSpc>
                <a:spcPct val="150000"/>
              </a:lnSpc>
              <a:buNone/>
            </a:pPr>
            <a:endParaRPr lang="de-DE" dirty="0"/>
          </a:p>
          <a:p>
            <a:pPr marL="87313" indent="0">
              <a:lnSpc>
                <a:spcPct val="150000"/>
              </a:lnSpc>
              <a:buNone/>
            </a:pPr>
            <a:r>
              <a:rPr lang="de-DE" i="1" dirty="0"/>
              <a:t>Berechnen Sie die Aussaatmenge in Units/ha.</a:t>
            </a:r>
          </a:p>
          <a:p>
            <a:pPr marL="87313" indent="0">
              <a:lnSpc>
                <a:spcPct val="150000"/>
              </a:lnSpc>
              <a:buNone/>
            </a:pPr>
            <a:r>
              <a:rPr lang="de-DE" i="1" dirty="0"/>
              <a:t>Wie viel Units müssen Sie beim Handel bestellen?</a:t>
            </a:r>
          </a:p>
          <a:p>
            <a:pPr marL="0" indent="0">
              <a:buNone/>
            </a:pPr>
            <a:r>
              <a:rPr lang="de-DE" i="1" dirty="0"/>
              <a:t> </a:t>
            </a:r>
          </a:p>
          <a:p>
            <a:pPr marL="0" indent="0">
              <a:buNone/>
            </a:pPr>
            <a:endParaRPr lang="de-DE" i="1" dirty="0"/>
          </a:p>
          <a:p>
            <a:pPr marL="2247900" lvl="5" indent="0">
              <a:buNone/>
            </a:pPr>
            <a:endParaRPr lang="de-DE" i="1" dirty="0"/>
          </a:p>
          <a:p>
            <a:pPr marL="0" indent="0">
              <a:buNone/>
            </a:pPr>
            <a:endParaRPr lang="de-DE" dirty="0"/>
          </a:p>
        </p:txBody>
      </p:sp>
      <p:sp>
        <p:nvSpPr>
          <p:cNvPr id="4" name="Datumsplatzhalter 3">
            <a:extLst>
              <a:ext uri="{FF2B5EF4-FFF2-40B4-BE49-F238E27FC236}">
                <a16:creationId xmlns:a16="http://schemas.microsoft.com/office/drawing/2014/main" id="{7B10C4BE-6F47-4C90-8063-F8035301D6D4}"/>
              </a:ext>
            </a:extLst>
          </p:cNvPr>
          <p:cNvSpPr>
            <a:spLocks noGrp="1"/>
          </p:cNvSpPr>
          <p:nvPr>
            <p:ph type="dt" sz="half" idx="10"/>
          </p:nvPr>
        </p:nvSpPr>
        <p:spPr/>
        <p:txBody>
          <a:bodyPr/>
          <a:lstStyle/>
          <a:p>
            <a:fld id="{84BAFB3B-3819-49F2-9D4D-2AA65F552636}" type="datetime1">
              <a:rPr lang="de-DE" smtClean="0"/>
              <a:t>13.01.2022</a:t>
            </a:fld>
            <a:endParaRPr lang="de-DE" dirty="0"/>
          </a:p>
        </p:txBody>
      </p:sp>
      <p:sp>
        <p:nvSpPr>
          <p:cNvPr id="6" name="Foliennummernplatzhalter 5">
            <a:extLst>
              <a:ext uri="{FF2B5EF4-FFF2-40B4-BE49-F238E27FC236}">
                <a16:creationId xmlns:a16="http://schemas.microsoft.com/office/drawing/2014/main" id="{83809563-A72F-40A4-9A2A-BD593581B0EC}"/>
              </a:ext>
            </a:extLst>
          </p:cNvPr>
          <p:cNvSpPr>
            <a:spLocks noGrp="1"/>
          </p:cNvSpPr>
          <p:nvPr>
            <p:ph type="sldNum" sz="quarter" idx="12"/>
          </p:nvPr>
        </p:nvSpPr>
        <p:spPr/>
        <p:txBody>
          <a:bodyPr/>
          <a:lstStyle/>
          <a:p>
            <a:fld id="{AF37DF20-EDB0-4B2C-BB00-AEF0D14163FC}" type="slidenum">
              <a:rPr lang="de-DE" smtClean="0"/>
              <a:pPr/>
              <a:t>56</a:t>
            </a:fld>
            <a:endParaRPr lang="de-DE" dirty="0"/>
          </a:p>
        </p:txBody>
      </p:sp>
      <p:sp>
        <p:nvSpPr>
          <p:cNvPr id="12" name="Oval 6">
            <a:extLst>
              <a:ext uri="{FF2B5EF4-FFF2-40B4-BE49-F238E27FC236}">
                <a16:creationId xmlns:a16="http://schemas.microsoft.com/office/drawing/2014/main" id="{7714FAE0-A8CD-4B0A-922B-0957F068E301}"/>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3" name="Textfeld 2">
            <a:extLst>
              <a:ext uri="{FF2B5EF4-FFF2-40B4-BE49-F238E27FC236}">
                <a16:creationId xmlns:a16="http://schemas.microsoft.com/office/drawing/2014/main" id="{B66FA44A-F256-4B4F-857D-217EAE984CE9}"/>
              </a:ext>
            </a:extLst>
          </p:cNvPr>
          <p:cNvSpPr txBox="1"/>
          <p:nvPr/>
        </p:nvSpPr>
        <p:spPr>
          <a:xfrm>
            <a:off x="6646922" y="3723270"/>
            <a:ext cx="1187723" cy="3170099"/>
          </a:xfrm>
          <a:prstGeom prst="rect">
            <a:avLst/>
          </a:prstGeom>
          <a:noFill/>
        </p:spPr>
        <p:txBody>
          <a:bodyPr wrap="square" rtlCol="0">
            <a:spAutoFit/>
          </a:bodyPr>
          <a:lstStyle/>
          <a:p>
            <a:pPr algn="ctr"/>
            <a:r>
              <a:rPr lang="de-DE" sz="20000" dirty="0">
                <a:solidFill>
                  <a:srgbClr val="96A02D"/>
                </a:solidFill>
              </a:rPr>
              <a:t>?</a:t>
            </a:r>
          </a:p>
        </p:txBody>
      </p:sp>
      <p:sp>
        <p:nvSpPr>
          <p:cNvPr id="10" name="Fußzeilenplatzhalter 7">
            <a:extLst>
              <a:ext uri="{FF2B5EF4-FFF2-40B4-BE49-F238E27FC236}">
                <a16:creationId xmlns:a16="http://schemas.microsoft.com/office/drawing/2014/main" id="{864BE3D0-88B7-4234-9B6A-CD4CB44E760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559850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C54BEDA7-F1E3-4103-8017-C85569AC2F3A}"/>
              </a:ext>
            </a:extLst>
          </p:cNvPr>
          <p:cNvSpPr>
            <a:spLocks noGrp="1"/>
          </p:cNvSpPr>
          <p:nvPr>
            <p:ph idx="1"/>
          </p:nvPr>
        </p:nvSpPr>
        <p:spPr>
          <a:xfrm>
            <a:off x="545852" y="1412775"/>
            <a:ext cx="8058398" cy="5111849"/>
          </a:xfrm>
          <a:solidFill>
            <a:srgbClr val="C8D0D6"/>
          </a:solidFill>
        </p:spPr>
        <p:txBody>
          <a:bodyPr/>
          <a:lstStyle/>
          <a:p>
            <a:pPr marL="87313" indent="0">
              <a:lnSpc>
                <a:spcPct val="150000"/>
              </a:lnSpc>
              <a:buNone/>
            </a:pPr>
            <a:endParaRPr lang="de-DE" dirty="0"/>
          </a:p>
          <a:p>
            <a:pPr marL="87313" indent="0">
              <a:lnSpc>
                <a:spcPct val="150000"/>
              </a:lnSpc>
              <a:buNone/>
            </a:pPr>
            <a:r>
              <a:rPr lang="de-DE" dirty="0"/>
              <a:t>Als fachlich gut ausgebildete/r Landwirt/in wollen Sie auf dem </a:t>
            </a:r>
            <a:br>
              <a:rPr lang="de-DE" dirty="0"/>
            </a:br>
            <a:r>
              <a:rPr lang="de-DE" dirty="0"/>
              <a:t>Betrieb die Aussaatmenge für Hybridroggen ermitteln. </a:t>
            </a:r>
          </a:p>
          <a:p>
            <a:pPr marL="87313" indent="0">
              <a:lnSpc>
                <a:spcPct val="150000"/>
              </a:lnSpc>
              <a:buNone/>
            </a:pPr>
            <a:r>
              <a:rPr lang="de-DE" dirty="0"/>
              <a:t>Die angestrebte Aussaatstärke beträgt 180 keimfähige Körner/ m</a:t>
            </a:r>
            <a:r>
              <a:rPr lang="de-DE" baseline="30000" dirty="0"/>
              <a:t>2</a:t>
            </a:r>
            <a:br>
              <a:rPr lang="de-DE" dirty="0"/>
            </a:br>
            <a:r>
              <a:rPr lang="de-DE" dirty="0"/>
              <a:t>und der Schlag hat eine Fläche von 5,4 ha. </a:t>
            </a:r>
          </a:p>
          <a:p>
            <a:pPr marL="87313" indent="0">
              <a:lnSpc>
                <a:spcPct val="150000"/>
              </a:lnSpc>
              <a:buNone/>
            </a:pPr>
            <a:endParaRPr lang="de-DE" dirty="0"/>
          </a:p>
          <a:p>
            <a:pPr marL="87313" indent="0">
              <a:lnSpc>
                <a:spcPct val="150000"/>
              </a:lnSpc>
              <a:buNone/>
            </a:pPr>
            <a:r>
              <a:rPr lang="de-DE" i="1" dirty="0"/>
              <a:t>Berechnen Sie die Aussaatmenge in Units/ha.</a:t>
            </a:r>
          </a:p>
          <a:p>
            <a:pPr marL="87313" indent="0">
              <a:lnSpc>
                <a:spcPct val="150000"/>
              </a:lnSpc>
              <a:buNone/>
            </a:pPr>
            <a:r>
              <a:rPr lang="de-DE" i="1" dirty="0"/>
              <a:t>     </a:t>
            </a:r>
          </a:p>
          <a:p>
            <a:pPr marL="87313" indent="0">
              <a:lnSpc>
                <a:spcPct val="150000"/>
              </a:lnSpc>
              <a:buNone/>
            </a:pPr>
            <a:r>
              <a:rPr lang="de-DE" i="1" dirty="0"/>
              <a:t>Wie viel Units müssen Sie beim Handel bestellen?</a:t>
            </a:r>
          </a:p>
          <a:p>
            <a:pPr marL="0" indent="0">
              <a:buNone/>
            </a:pPr>
            <a:r>
              <a:rPr lang="de-DE" i="1" dirty="0"/>
              <a:t>         </a:t>
            </a:r>
          </a:p>
          <a:p>
            <a:pPr marL="2247900" lvl="5" indent="0">
              <a:buNone/>
            </a:pPr>
            <a:endParaRPr lang="de-DE" i="1" dirty="0"/>
          </a:p>
          <a:p>
            <a:pPr marL="0" indent="0">
              <a:buNone/>
            </a:pPr>
            <a:endParaRPr lang="de-DE" dirty="0"/>
          </a:p>
        </p:txBody>
      </p:sp>
      <p:sp>
        <p:nvSpPr>
          <p:cNvPr id="3" name="Rechteck 2">
            <a:extLst>
              <a:ext uri="{FF2B5EF4-FFF2-40B4-BE49-F238E27FC236}">
                <a16:creationId xmlns:a16="http://schemas.microsoft.com/office/drawing/2014/main" id="{3AF9A961-DF80-4080-B09F-C0418E031E6B}"/>
              </a:ext>
            </a:extLst>
          </p:cNvPr>
          <p:cNvSpPr/>
          <p:nvPr/>
        </p:nvSpPr>
        <p:spPr>
          <a:xfrm>
            <a:off x="971600" y="4653136"/>
            <a:ext cx="4392488" cy="4320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buSzPct val="100000"/>
            </a:pPr>
            <a:r>
              <a:rPr lang="de-DE" dirty="0">
                <a:solidFill>
                  <a:schemeClr val="tx1"/>
                </a:solidFill>
              </a:rPr>
              <a:t>180 </a:t>
            </a:r>
            <a:r>
              <a:rPr lang="de-DE" dirty="0" err="1">
                <a:solidFill>
                  <a:schemeClr val="tx1"/>
                </a:solidFill>
              </a:rPr>
              <a:t>keimf</a:t>
            </a:r>
            <a:r>
              <a:rPr lang="de-DE" dirty="0">
                <a:solidFill>
                  <a:schemeClr val="tx1"/>
                </a:solidFill>
              </a:rPr>
              <a:t>. Körner/m² / 100 = 1,8 Units/ha</a:t>
            </a:r>
            <a:endParaRPr lang="de-DE" i="1" dirty="0">
              <a:solidFill>
                <a:schemeClr val="tx1"/>
              </a:solidFill>
            </a:endParaRPr>
          </a:p>
        </p:txBody>
      </p:sp>
      <p:sp>
        <p:nvSpPr>
          <p:cNvPr id="2" name="Titel 1">
            <a:extLst>
              <a:ext uri="{FF2B5EF4-FFF2-40B4-BE49-F238E27FC236}">
                <a16:creationId xmlns:a16="http://schemas.microsoft.com/office/drawing/2014/main" id="{BFE57392-B558-443A-BA12-67EB09A5871A}"/>
              </a:ext>
            </a:extLst>
          </p:cNvPr>
          <p:cNvSpPr>
            <a:spLocks noGrp="1"/>
          </p:cNvSpPr>
          <p:nvPr>
            <p:ph type="title"/>
          </p:nvPr>
        </p:nvSpPr>
        <p:spPr/>
        <p:txBody>
          <a:bodyPr/>
          <a:lstStyle/>
          <a:p>
            <a:r>
              <a:rPr lang="de-DE" dirty="0"/>
              <a:t>Beispielrechnung zur Aussaatmenge</a:t>
            </a:r>
          </a:p>
        </p:txBody>
      </p:sp>
      <p:sp>
        <p:nvSpPr>
          <p:cNvPr id="4" name="Datumsplatzhalter 3">
            <a:extLst>
              <a:ext uri="{FF2B5EF4-FFF2-40B4-BE49-F238E27FC236}">
                <a16:creationId xmlns:a16="http://schemas.microsoft.com/office/drawing/2014/main" id="{7B10C4BE-6F47-4C90-8063-F8035301D6D4}"/>
              </a:ext>
            </a:extLst>
          </p:cNvPr>
          <p:cNvSpPr>
            <a:spLocks noGrp="1"/>
          </p:cNvSpPr>
          <p:nvPr>
            <p:ph type="dt" sz="half" idx="10"/>
          </p:nvPr>
        </p:nvSpPr>
        <p:spPr/>
        <p:txBody>
          <a:bodyPr/>
          <a:lstStyle/>
          <a:p>
            <a:fld id="{84BAFB3B-3819-49F2-9D4D-2AA65F552636}" type="datetime1">
              <a:rPr lang="de-DE" smtClean="0"/>
              <a:t>13.01.2022</a:t>
            </a:fld>
            <a:endParaRPr lang="de-DE" dirty="0"/>
          </a:p>
        </p:txBody>
      </p:sp>
      <p:sp>
        <p:nvSpPr>
          <p:cNvPr id="6" name="Foliennummernplatzhalter 5">
            <a:extLst>
              <a:ext uri="{FF2B5EF4-FFF2-40B4-BE49-F238E27FC236}">
                <a16:creationId xmlns:a16="http://schemas.microsoft.com/office/drawing/2014/main" id="{83809563-A72F-40A4-9A2A-BD593581B0EC}"/>
              </a:ext>
            </a:extLst>
          </p:cNvPr>
          <p:cNvSpPr>
            <a:spLocks noGrp="1"/>
          </p:cNvSpPr>
          <p:nvPr>
            <p:ph type="sldNum" sz="quarter" idx="12"/>
          </p:nvPr>
        </p:nvSpPr>
        <p:spPr/>
        <p:txBody>
          <a:bodyPr/>
          <a:lstStyle/>
          <a:p>
            <a:fld id="{AF37DF20-EDB0-4B2C-BB00-AEF0D14163FC}" type="slidenum">
              <a:rPr lang="de-DE" smtClean="0"/>
              <a:pPr/>
              <a:t>57</a:t>
            </a:fld>
            <a:endParaRPr lang="de-DE" dirty="0"/>
          </a:p>
        </p:txBody>
      </p:sp>
      <p:sp>
        <p:nvSpPr>
          <p:cNvPr id="12" name="Oval 6">
            <a:extLst>
              <a:ext uri="{FF2B5EF4-FFF2-40B4-BE49-F238E27FC236}">
                <a16:creationId xmlns:a16="http://schemas.microsoft.com/office/drawing/2014/main" id="{7714FAE0-A8CD-4B0A-922B-0957F068E301}"/>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13" name="Rechteck 12">
            <a:extLst>
              <a:ext uri="{FF2B5EF4-FFF2-40B4-BE49-F238E27FC236}">
                <a16:creationId xmlns:a16="http://schemas.microsoft.com/office/drawing/2014/main" id="{59A9B777-5D42-4974-816F-002494F19F22}"/>
              </a:ext>
            </a:extLst>
          </p:cNvPr>
          <p:cNvSpPr/>
          <p:nvPr/>
        </p:nvSpPr>
        <p:spPr>
          <a:xfrm>
            <a:off x="971600" y="5661248"/>
            <a:ext cx="4392488" cy="4320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1,8 Units/ha x 5,4 ha = 9,7 Units</a:t>
            </a:r>
            <a:endParaRPr lang="de-DE" i="1" dirty="0">
              <a:solidFill>
                <a:schemeClr val="tx1"/>
              </a:solidFill>
            </a:endParaRPr>
          </a:p>
        </p:txBody>
      </p:sp>
      <p:sp>
        <p:nvSpPr>
          <p:cNvPr id="14" name="Fußzeilenplatzhalter 7">
            <a:extLst>
              <a:ext uri="{FF2B5EF4-FFF2-40B4-BE49-F238E27FC236}">
                <a16:creationId xmlns:a16="http://schemas.microsoft.com/office/drawing/2014/main" id="{9BE55C97-D401-445A-8A1C-2AA4216DFC68}"/>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582859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6BBDCF-D8CD-43EB-8429-9CB5166F6CCE}"/>
              </a:ext>
            </a:extLst>
          </p:cNvPr>
          <p:cNvSpPr>
            <a:spLocks noGrp="1"/>
          </p:cNvSpPr>
          <p:nvPr>
            <p:ph type="title"/>
          </p:nvPr>
        </p:nvSpPr>
        <p:spPr/>
        <p:txBody>
          <a:bodyPr/>
          <a:lstStyle/>
          <a:p>
            <a:r>
              <a:rPr lang="de-DE" dirty="0"/>
              <a:t>Andere Kultur, andere Standortansprüche</a:t>
            </a:r>
          </a:p>
        </p:txBody>
      </p:sp>
      <p:sp>
        <p:nvSpPr>
          <p:cNvPr id="10" name="Inhaltsplatzhalter 2">
            <a:extLst>
              <a:ext uri="{FF2B5EF4-FFF2-40B4-BE49-F238E27FC236}">
                <a16:creationId xmlns:a16="http://schemas.microsoft.com/office/drawing/2014/main" id="{2547CE29-0EE7-4B18-97E4-D9D61144D718}"/>
              </a:ext>
            </a:extLst>
          </p:cNvPr>
          <p:cNvSpPr>
            <a:spLocks noGrp="1"/>
          </p:cNvSpPr>
          <p:nvPr>
            <p:ph idx="1"/>
          </p:nvPr>
        </p:nvSpPr>
        <p:spPr>
          <a:xfrm>
            <a:off x="1907901" y="4951630"/>
            <a:ext cx="5472411" cy="1511647"/>
          </a:xfrm>
          <a:ln>
            <a:noFill/>
          </a:ln>
        </p:spPr>
        <p:txBody>
          <a:bodyPr/>
          <a:lstStyle/>
          <a:p>
            <a:pPr marL="0" indent="0">
              <a:buNone/>
            </a:pPr>
            <a:r>
              <a:rPr lang="de-DE" dirty="0">
                <a:solidFill>
                  <a:schemeClr val="accent6">
                    <a:lumMod val="75000"/>
                  </a:schemeClr>
                </a:solidFill>
              </a:rPr>
              <a:t>Vorteile des Roggens </a:t>
            </a:r>
          </a:p>
          <a:p>
            <a:pPr marL="0" indent="0">
              <a:buNone/>
            </a:pPr>
            <a:r>
              <a:rPr lang="de-DE" sz="1600" dirty="0"/>
              <a:t>Stresstolerant: Frost, Trockenheit, Nährstoffe, pH-Wert</a:t>
            </a:r>
          </a:p>
          <a:p>
            <a:pPr>
              <a:buClrTx/>
            </a:pPr>
            <a:r>
              <a:rPr lang="de-DE" sz="1600" dirty="0"/>
              <a:t>robuste Fruchtart</a:t>
            </a:r>
          </a:p>
          <a:p>
            <a:pPr>
              <a:buClrTx/>
            </a:pPr>
            <a:r>
              <a:rPr lang="de-DE" sz="1600" dirty="0"/>
              <a:t>gut für alle Böden</a:t>
            </a:r>
          </a:p>
        </p:txBody>
      </p:sp>
      <p:sp>
        <p:nvSpPr>
          <p:cNvPr id="4" name="Datumsplatzhalter 3">
            <a:extLst>
              <a:ext uri="{FF2B5EF4-FFF2-40B4-BE49-F238E27FC236}">
                <a16:creationId xmlns:a16="http://schemas.microsoft.com/office/drawing/2014/main" id="{A1D73473-F513-4710-AE1D-D3139FF476E8}"/>
              </a:ext>
            </a:extLst>
          </p:cNvPr>
          <p:cNvSpPr>
            <a:spLocks noGrp="1"/>
          </p:cNvSpPr>
          <p:nvPr>
            <p:ph type="dt" sz="half" idx="10"/>
          </p:nvPr>
        </p:nvSpPr>
        <p:spPr/>
        <p:txBody>
          <a:bodyPr/>
          <a:lstStyle/>
          <a:p>
            <a:fld id="{B1912D2E-A8CD-4B16-A871-9BDF209A6F70}" type="datetime1">
              <a:rPr lang="de-DE" smtClean="0"/>
              <a:t>13.01.2022</a:t>
            </a:fld>
            <a:endParaRPr lang="de-DE" dirty="0"/>
          </a:p>
        </p:txBody>
      </p:sp>
      <p:sp>
        <p:nvSpPr>
          <p:cNvPr id="6" name="Foliennummernplatzhalter 5">
            <a:extLst>
              <a:ext uri="{FF2B5EF4-FFF2-40B4-BE49-F238E27FC236}">
                <a16:creationId xmlns:a16="http://schemas.microsoft.com/office/drawing/2014/main" id="{C2BC652E-A672-4F02-A505-BC66F89CA2D0}"/>
              </a:ext>
            </a:extLst>
          </p:cNvPr>
          <p:cNvSpPr>
            <a:spLocks noGrp="1"/>
          </p:cNvSpPr>
          <p:nvPr>
            <p:ph type="sldNum" sz="quarter" idx="12"/>
          </p:nvPr>
        </p:nvSpPr>
        <p:spPr/>
        <p:txBody>
          <a:bodyPr/>
          <a:lstStyle/>
          <a:p>
            <a:fld id="{AF37DF20-EDB0-4B2C-BB00-AEF0D14163FC}" type="slidenum">
              <a:rPr lang="de-DE" smtClean="0"/>
              <a:pPr/>
              <a:t>58</a:t>
            </a:fld>
            <a:endParaRPr lang="de-DE" dirty="0"/>
          </a:p>
        </p:txBody>
      </p:sp>
      <p:graphicFrame>
        <p:nvGraphicFramePr>
          <p:cNvPr id="7" name="Inhaltsplatzhalter 6">
            <a:extLst>
              <a:ext uri="{FF2B5EF4-FFF2-40B4-BE49-F238E27FC236}">
                <a16:creationId xmlns:a16="http://schemas.microsoft.com/office/drawing/2014/main" id="{CFCDF7AF-8968-4A28-AB26-2ECE78651FC8}"/>
              </a:ext>
            </a:extLst>
          </p:cNvPr>
          <p:cNvGraphicFramePr>
            <a:graphicFrameLocks/>
          </p:cNvGraphicFramePr>
          <p:nvPr>
            <p:extLst>
              <p:ext uri="{D42A27DB-BD31-4B8C-83A1-F6EECF244321}">
                <p14:modId xmlns:p14="http://schemas.microsoft.com/office/powerpoint/2010/main" val="2129372559"/>
              </p:ext>
            </p:extLst>
          </p:nvPr>
        </p:nvGraphicFramePr>
        <p:xfrm>
          <a:off x="570174" y="1412875"/>
          <a:ext cx="8064502" cy="3230880"/>
        </p:xfrm>
        <a:graphic>
          <a:graphicData uri="http://schemas.openxmlformats.org/drawingml/2006/table">
            <a:tbl>
              <a:tblPr firstRow="1" bandRow="1">
                <a:tableStyleId>{5C22544A-7EE6-4342-B048-85BDC9FD1C3A}</a:tableStyleId>
              </a:tblPr>
              <a:tblGrid>
                <a:gridCol w="2700102">
                  <a:extLst>
                    <a:ext uri="{9D8B030D-6E8A-4147-A177-3AD203B41FA5}">
                      <a16:colId xmlns:a16="http://schemas.microsoft.com/office/drawing/2014/main" val="20000"/>
                    </a:ext>
                  </a:extLst>
                </a:gridCol>
                <a:gridCol w="1788134">
                  <a:extLst>
                    <a:ext uri="{9D8B030D-6E8A-4147-A177-3AD203B41FA5}">
                      <a16:colId xmlns:a16="http://schemas.microsoft.com/office/drawing/2014/main" val="20001"/>
                    </a:ext>
                  </a:extLst>
                </a:gridCol>
                <a:gridCol w="1788133">
                  <a:extLst>
                    <a:ext uri="{9D8B030D-6E8A-4147-A177-3AD203B41FA5}">
                      <a16:colId xmlns:a16="http://schemas.microsoft.com/office/drawing/2014/main" val="20002"/>
                    </a:ext>
                  </a:extLst>
                </a:gridCol>
                <a:gridCol w="1788133">
                  <a:extLst>
                    <a:ext uri="{9D8B030D-6E8A-4147-A177-3AD203B41FA5}">
                      <a16:colId xmlns:a16="http://schemas.microsoft.com/office/drawing/2014/main" val="20003"/>
                    </a:ext>
                  </a:extLst>
                </a:gridCol>
              </a:tblGrid>
              <a:tr h="0">
                <a:tc>
                  <a:txBody>
                    <a:bodyPr/>
                    <a:lstStyle/>
                    <a:p>
                      <a:endParaRPr lang="de-DE" sz="1400" b="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6825F"/>
                    </a:solidFill>
                  </a:tcPr>
                </a:tc>
                <a:tc>
                  <a:txBody>
                    <a:bodyPr/>
                    <a:lstStyle/>
                    <a:p>
                      <a:pPr algn="ctr"/>
                      <a:r>
                        <a:rPr lang="de-DE" sz="1600" b="0" dirty="0"/>
                        <a:t>Wintergerste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6825F"/>
                    </a:solidFill>
                  </a:tcPr>
                </a:tc>
                <a:tc>
                  <a:txBody>
                    <a:bodyPr/>
                    <a:lstStyle/>
                    <a:p>
                      <a:pPr algn="ctr"/>
                      <a:r>
                        <a:rPr lang="de-DE" sz="1600" b="0" dirty="0"/>
                        <a:t>Winterweizen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6825F"/>
                    </a:solidFill>
                  </a:tcPr>
                </a:tc>
                <a:tc>
                  <a:txBody>
                    <a:bodyPr/>
                    <a:lstStyle/>
                    <a:p>
                      <a:pPr algn="ctr"/>
                      <a:r>
                        <a:rPr lang="de-DE" sz="1600" b="0" dirty="0"/>
                        <a:t>Winterroggen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0">
                <a:tc>
                  <a:txBody>
                    <a:bodyPr/>
                    <a:lstStyle/>
                    <a:p>
                      <a:r>
                        <a:rPr lang="de-DE" sz="1400" b="0" dirty="0">
                          <a:solidFill>
                            <a:schemeClr val="bg1"/>
                          </a:solidFill>
                        </a:rPr>
                        <a:t>Temperatur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96825F"/>
                    </a:solidFill>
                  </a:tcPr>
                </a:tc>
                <a:tc>
                  <a:txBody>
                    <a:bodyPr/>
                    <a:lstStyle/>
                    <a:p>
                      <a:pPr algn="ctr"/>
                      <a:endParaRPr lang="de-DE" sz="1100"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96825F"/>
                    </a:solidFill>
                  </a:tcPr>
                </a:tc>
                <a:tc>
                  <a:txBody>
                    <a:bodyPr/>
                    <a:lstStyle/>
                    <a:p>
                      <a:endParaRPr lang="de-DE"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96825F"/>
                    </a:solidFill>
                  </a:tcPr>
                </a:tc>
                <a:tc>
                  <a:txBody>
                    <a:bodyPr/>
                    <a:lstStyle/>
                    <a:p>
                      <a:endParaRPr lang="de-DE"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1"/>
                  </a:ext>
                </a:extLst>
              </a:tr>
              <a:tr h="0">
                <a:tc>
                  <a:txBody>
                    <a:bodyPr/>
                    <a:lstStyle/>
                    <a:p>
                      <a:pPr marL="216000" algn="l" defTabSz="914400" rtl="0" eaLnBrk="1" latinLnBrk="0" hangingPunct="1"/>
                      <a:r>
                        <a:rPr lang="de-DE" sz="1200" b="1" kern="1200" dirty="0">
                          <a:solidFill>
                            <a:schemeClr val="tx1"/>
                          </a:solidFill>
                          <a:latin typeface="+mn-lt"/>
                          <a:ea typeface="+mn-ea"/>
                          <a:cs typeface="+mn-cs"/>
                        </a:rPr>
                        <a:t>Keimtemperatur Minimum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+2 bis +4</a:t>
                      </a:r>
                      <a:r>
                        <a:rPr lang="de-DE" sz="1200" b="0" baseline="0" dirty="0"/>
                        <a:t> °C</a:t>
                      </a:r>
                      <a:endParaRPr lang="de-DE" sz="12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+2 bis +4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solidFill>
                            <a:schemeClr val="tx1"/>
                          </a:solidFill>
                        </a:rPr>
                        <a:t>+1 bis +2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0">
                <a:tc>
                  <a:txBody>
                    <a:bodyPr/>
                    <a:lstStyle/>
                    <a:p>
                      <a:pPr marL="216000" algn="l" defTabSz="914400" rtl="0" eaLnBrk="1" latinLnBrk="0" hangingPunct="1"/>
                      <a:r>
                        <a:rPr lang="de-DE" sz="1200" b="1" kern="1200" dirty="0">
                          <a:solidFill>
                            <a:schemeClr val="tx1"/>
                          </a:solidFill>
                          <a:latin typeface="+mn-lt"/>
                          <a:ea typeface="+mn-ea"/>
                          <a:cs typeface="+mn-cs"/>
                        </a:rPr>
                        <a:t>Kältefestigkeit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t>bis -12</a:t>
                      </a:r>
                      <a:r>
                        <a:rPr lang="de-DE" sz="1200" b="0" baseline="0" dirty="0"/>
                        <a:t> °C</a:t>
                      </a:r>
                      <a:endParaRPr lang="de-DE" sz="12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t>bis -20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solidFill>
                            <a:schemeClr val="tx1"/>
                          </a:solidFill>
                        </a:rPr>
                        <a:t>bis -25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0">
                <a:tc>
                  <a:txBody>
                    <a:bodyPr/>
                    <a:lstStyle/>
                    <a:p>
                      <a:pPr marL="216000" algn="l" defTabSz="914400" rtl="0" eaLnBrk="1" latinLnBrk="0" hangingPunct="1"/>
                      <a:r>
                        <a:rPr lang="de-DE" sz="1200" b="1" kern="1200" dirty="0">
                          <a:solidFill>
                            <a:schemeClr val="tx1"/>
                          </a:solidFill>
                          <a:latin typeface="+mn-lt"/>
                          <a:ea typeface="+mn-ea"/>
                          <a:cs typeface="+mn-cs"/>
                        </a:rPr>
                        <a:t>Wachstumsbeginn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+5 bis +6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+5 bis +6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solidFill>
                            <a:schemeClr val="tx1"/>
                          </a:solidFill>
                        </a:rPr>
                        <a:t>+3 bis +5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0">
                <a:tc>
                  <a:txBody>
                    <a:bodyPr/>
                    <a:lstStyle/>
                    <a:p>
                      <a:pPr marL="216000" algn="l" defTabSz="914400" rtl="0" eaLnBrk="1" latinLnBrk="0" hangingPunct="1"/>
                      <a:r>
                        <a:rPr lang="de-DE" sz="1200" b="1" kern="1200" dirty="0">
                          <a:solidFill>
                            <a:schemeClr val="tx1"/>
                          </a:solidFill>
                          <a:latin typeface="+mn-lt"/>
                          <a:ea typeface="+mn-ea"/>
                          <a:cs typeface="+mn-cs"/>
                        </a:rPr>
                        <a:t>Temperatursumme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t>ca. 1.750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t>ca. 2.100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solidFill>
                            <a:schemeClr val="tx1"/>
                          </a:solidFill>
                        </a:rPr>
                        <a:t>ca. 1.800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1484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n-lt"/>
                          <a:ea typeface="+mn-ea"/>
                          <a:cs typeface="+mn-cs"/>
                        </a:rPr>
                        <a:t>Kältereiz zur Organdifferenzierung und Blütenbildung (Vernalisation)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6825F"/>
                    </a:solidFill>
                  </a:tcPr>
                </a:tc>
                <a:tc hMerge="1">
                  <a:txBody>
                    <a:bodyPr/>
                    <a:lstStyle/>
                    <a:p>
                      <a:pPr algn="ctr"/>
                      <a:endParaRPr lang="de-DE"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hMerge="1">
                  <a:txBody>
                    <a:bodyPr/>
                    <a:lstStyle/>
                    <a:p>
                      <a:pPr algn="ctr"/>
                      <a:endParaRPr lang="de-DE"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60000"/>
                        <a:lumOff val="40000"/>
                      </a:schemeClr>
                    </a:solidFill>
                  </a:tcPr>
                </a:tc>
                <a:tc hMerge="1">
                  <a:txBody>
                    <a:bodyPr/>
                    <a:lstStyle/>
                    <a:p>
                      <a:pPr algn="ctr"/>
                      <a:endParaRPr lang="de-DE"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6"/>
                  </a:ext>
                </a:extLst>
              </a:tr>
              <a:tr h="0">
                <a:tc>
                  <a:txBody>
                    <a:bodyPr/>
                    <a:lstStyle/>
                    <a:p>
                      <a:pPr marL="216000" algn="l" defTabSz="914400" rtl="0" eaLnBrk="1" latinLnBrk="0" hangingPunct="1"/>
                      <a:r>
                        <a:rPr lang="de-DE" sz="1200" b="1" kern="1200" dirty="0">
                          <a:solidFill>
                            <a:schemeClr val="tx1"/>
                          </a:solidFill>
                          <a:latin typeface="+mn-lt"/>
                          <a:ea typeface="+mn-ea"/>
                          <a:cs typeface="+mn-cs"/>
                        </a:rPr>
                        <a:t>Temperaturoptimum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0 bis +3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0 bis +8 °C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rPr>
                        <a:t>0</a:t>
                      </a:r>
                      <a:r>
                        <a:rPr lang="de-DE" sz="1200" b="0" baseline="0" dirty="0">
                          <a:solidFill>
                            <a:schemeClr val="tx1"/>
                          </a:solidFill>
                        </a:rPr>
                        <a:t> bis +5 °C</a:t>
                      </a:r>
                      <a:endParaRPr lang="de-DE" sz="1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7"/>
                  </a:ext>
                </a:extLst>
              </a:tr>
              <a:tr h="0">
                <a:tc>
                  <a:txBody>
                    <a:bodyPr/>
                    <a:lstStyle/>
                    <a:p>
                      <a:pPr marL="216000" algn="l" defTabSz="914400" rtl="0" eaLnBrk="1" latinLnBrk="0" hangingPunct="1"/>
                      <a:r>
                        <a:rPr lang="de-DE" sz="1200" b="1" kern="1200" dirty="0">
                          <a:solidFill>
                            <a:schemeClr val="tx1"/>
                          </a:solidFill>
                          <a:latin typeface="+mn-lt"/>
                          <a:ea typeface="+mn-ea"/>
                          <a:cs typeface="+mn-cs"/>
                        </a:rPr>
                        <a:t>Dauer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t>20 bis 40 Tage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t>40 bis 70 Tage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3EE"/>
                    </a:solidFill>
                  </a:tcPr>
                </a:tc>
                <a:tc>
                  <a:txBody>
                    <a:bodyPr/>
                    <a:lstStyle/>
                    <a:p>
                      <a:pPr algn="ctr"/>
                      <a:r>
                        <a:rPr lang="de-DE" sz="1200" b="0" dirty="0">
                          <a:solidFill>
                            <a:schemeClr val="tx1"/>
                          </a:solidFill>
                        </a:rPr>
                        <a:t>30 bis 50 Tage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8"/>
                  </a:ext>
                </a:extLst>
              </a:tr>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n-lt"/>
                          <a:ea typeface="+mn-ea"/>
                          <a:cs typeface="+mn-cs"/>
                        </a:rPr>
                        <a:t>Wasserverbrauch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6825F"/>
                    </a:solidFill>
                  </a:tcPr>
                </a:tc>
                <a:tc hMerge="1">
                  <a:txBody>
                    <a:bodyPr/>
                    <a:lstStyle/>
                    <a:p>
                      <a:pPr algn="ctr"/>
                      <a:endParaRPr lang="de-DE"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endParaRPr lang="de-DE"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hMerge="1">
                  <a:txBody>
                    <a:bodyPr/>
                    <a:lstStyle/>
                    <a:p>
                      <a:pPr algn="ctr"/>
                      <a:endParaRPr lang="de-DE"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9"/>
                  </a:ext>
                </a:extLst>
              </a:tr>
              <a:tr h="0">
                <a:tc>
                  <a:txBody>
                    <a:bodyPr/>
                    <a:lstStyle/>
                    <a:p>
                      <a:pPr marL="216000"/>
                      <a:r>
                        <a:rPr lang="de-DE" sz="1200" b="1" dirty="0">
                          <a:solidFill>
                            <a:schemeClr val="tx1"/>
                          </a:solidFill>
                        </a:rPr>
                        <a:t>Transpirationskoeffizient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t>425 l/kg 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algn="ctr"/>
                      <a:r>
                        <a:rPr lang="de-DE" sz="1200" b="0" dirty="0"/>
                        <a:t>500 l/kg 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A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400 l/kg 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bl>
          </a:graphicData>
        </a:graphic>
      </p:graphicFrame>
      <p:sp>
        <p:nvSpPr>
          <p:cNvPr id="8" name="Text Box 5">
            <a:extLst>
              <a:ext uri="{FF2B5EF4-FFF2-40B4-BE49-F238E27FC236}">
                <a16:creationId xmlns:a16="http://schemas.microsoft.com/office/drawing/2014/main" id="{C2E84ADC-7FCF-4950-BD36-BDB358C36F4D}"/>
              </a:ext>
            </a:extLst>
          </p:cNvPr>
          <p:cNvSpPr txBox="1">
            <a:spLocks noChangeArrowheads="1"/>
          </p:cNvSpPr>
          <p:nvPr/>
        </p:nvSpPr>
        <p:spPr bwMode="auto">
          <a:xfrm>
            <a:off x="6444208" y="4622727"/>
            <a:ext cx="229801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10000"/>
              </a:spcBef>
            </a:pPr>
            <a:r>
              <a:rPr lang="de-DE" sz="900" dirty="0">
                <a:solidFill>
                  <a:srgbClr val="000000"/>
                </a:solidFill>
                <a:latin typeface="+mn-lt"/>
              </a:rPr>
              <a:t>(„Winterroggen aktuell“, DLG-Verlag 1979)</a:t>
            </a:r>
          </a:p>
        </p:txBody>
      </p:sp>
      <p:pic>
        <p:nvPicPr>
          <p:cNvPr id="9" name="Grafik 8">
            <a:extLst>
              <a:ext uri="{FF2B5EF4-FFF2-40B4-BE49-F238E27FC236}">
                <a16:creationId xmlns:a16="http://schemas.microsoft.com/office/drawing/2014/main" id="{9B3B58A4-DD2B-4C34-91BB-4391B9DD48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1" name="Pfeil: nach rechts 10">
            <a:extLst>
              <a:ext uri="{FF2B5EF4-FFF2-40B4-BE49-F238E27FC236}">
                <a16:creationId xmlns:a16="http://schemas.microsoft.com/office/drawing/2014/main" id="{06F96576-C0E1-4A76-9DA4-3003C749D20F}"/>
              </a:ext>
            </a:extLst>
          </p:cNvPr>
          <p:cNvSpPr/>
          <p:nvPr/>
        </p:nvSpPr>
        <p:spPr>
          <a:xfrm>
            <a:off x="1475656" y="4981662"/>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12" name="Fußzeilenplatzhalter 7">
            <a:extLst>
              <a:ext uri="{FF2B5EF4-FFF2-40B4-BE49-F238E27FC236}">
                <a16:creationId xmlns:a16="http://schemas.microsoft.com/office/drawing/2014/main" id="{13119D00-D8C6-4C63-BA00-FE8D4E2C3DC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055979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A9C2-9E6B-4166-A1D6-9B88416A0CE8}"/>
              </a:ext>
            </a:extLst>
          </p:cNvPr>
          <p:cNvSpPr>
            <a:spLocks noGrp="1"/>
          </p:cNvSpPr>
          <p:nvPr>
            <p:ph type="title"/>
          </p:nvPr>
        </p:nvSpPr>
        <p:spPr/>
        <p:txBody>
          <a:bodyPr/>
          <a:lstStyle/>
          <a:p>
            <a:r>
              <a:rPr lang="de-DE" dirty="0"/>
              <a:t>Fragen zur Wiederholung</a:t>
            </a:r>
          </a:p>
        </p:txBody>
      </p:sp>
      <p:sp>
        <p:nvSpPr>
          <p:cNvPr id="3" name="Inhaltsplatzhalter 2">
            <a:extLst>
              <a:ext uri="{FF2B5EF4-FFF2-40B4-BE49-F238E27FC236}">
                <a16:creationId xmlns:a16="http://schemas.microsoft.com/office/drawing/2014/main" id="{FF81F558-31AE-4760-BB02-2F513786C673}"/>
              </a:ext>
            </a:extLst>
          </p:cNvPr>
          <p:cNvSpPr>
            <a:spLocks noGrp="1"/>
          </p:cNvSpPr>
          <p:nvPr>
            <p:ph idx="1"/>
          </p:nvPr>
        </p:nvSpPr>
        <p:spPr>
          <a:xfrm>
            <a:off x="539749" y="1412875"/>
            <a:ext cx="8064501" cy="5111750"/>
          </a:xfrm>
          <a:solidFill>
            <a:srgbClr val="C8D0D6"/>
          </a:solidFill>
        </p:spPr>
        <p:txBody>
          <a:bodyPr/>
          <a:lstStyle/>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r>
              <a:rPr lang="de-DE" dirty="0"/>
              <a:t>Nennen Sie die unterschiedlichen Bereiche, in die sich die Bodenbearbeitung gliedert.</a:t>
            </a:r>
          </a:p>
          <a:p>
            <a:pPr marL="342900" indent="-257175">
              <a:buClrTx/>
              <a:buFont typeface="+mj-lt"/>
              <a:buAutoNum type="arabicPeriod"/>
            </a:pPr>
            <a:endParaRPr lang="de-DE" dirty="0"/>
          </a:p>
          <a:p>
            <a:pPr marL="342900" indent="-257175">
              <a:buClrTx/>
              <a:buFont typeface="+mj-lt"/>
              <a:buAutoNum type="arabicPeriod"/>
            </a:pPr>
            <a:r>
              <a:rPr lang="de-DE" dirty="0"/>
              <a:t>Welche Folgen treten bei der Pflanze durch Verdichtungen auf?</a:t>
            </a:r>
          </a:p>
          <a:p>
            <a:pPr marL="342900" indent="-257175">
              <a:buClrTx/>
              <a:buFont typeface="+mj-lt"/>
              <a:buAutoNum type="arabicPeriod"/>
            </a:pPr>
            <a:endParaRPr lang="de-DE" dirty="0"/>
          </a:p>
          <a:p>
            <a:pPr marL="342900" indent="-257175">
              <a:buClrTx/>
              <a:buFont typeface="+mj-lt"/>
              <a:buAutoNum type="arabicPeriod"/>
            </a:pPr>
            <a:r>
              <a:rPr lang="de-DE" dirty="0"/>
              <a:t>Wodurch kennzeichnet sich die optimale Bodenbeschaffenheit?</a:t>
            </a:r>
          </a:p>
          <a:p>
            <a:pPr marL="342900" indent="-257175">
              <a:buClrTx/>
              <a:buFont typeface="+mj-lt"/>
              <a:buAutoNum type="arabicPeriod"/>
            </a:pPr>
            <a:endParaRPr lang="de-DE" dirty="0"/>
          </a:p>
          <a:p>
            <a:pPr marL="342900" indent="-257175">
              <a:buClrTx/>
              <a:buFont typeface="+mj-lt"/>
              <a:buAutoNum type="arabicPeriod"/>
            </a:pPr>
            <a:r>
              <a:rPr lang="de-DE" dirty="0"/>
              <a:t>Nennen Sie die Formel zur Berechnung der Aussaatmenge.</a:t>
            </a:r>
          </a:p>
        </p:txBody>
      </p:sp>
      <p:sp>
        <p:nvSpPr>
          <p:cNvPr id="4" name="Datumsplatzhalter 3">
            <a:extLst>
              <a:ext uri="{FF2B5EF4-FFF2-40B4-BE49-F238E27FC236}">
                <a16:creationId xmlns:a16="http://schemas.microsoft.com/office/drawing/2014/main" id="{131E7E94-7413-432F-ACC9-2779D536CCC7}"/>
              </a:ext>
            </a:extLst>
          </p:cNvPr>
          <p:cNvSpPr>
            <a:spLocks noGrp="1"/>
          </p:cNvSpPr>
          <p:nvPr>
            <p:ph type="dt" sz="half" idx="10"/>
          </p:nvPr>
        </p:nvSpPr>
        <p:spPr/>
        <p:txBody>
          <a:bodyPr/>
          <a:lstStyle/>
          <a:p>
            <a:fld id="{8163CFB3-D989-4176-94A6-E0095E0606EE}" type="datetime1">
              <a:rPr lang="de-DE" smtClean="0"/>
              <a:t>13.01.2022</a:t>
            </a:fld>
            <a:endParaRPr lang="de-DE" dirty="0"/>
          </a:p>
        </p:txBody>
      </p:sp>
      <p:sp>
        <p:nvSpPr>
          <p:cNvPr id="6" name="Foliennummernplatzhalter 5">
            <a:extLst>
              <a:ext uri="{FF2B5EF4-FFF2-40B4-BE49-F238E27FC236}">
                <a16:creationId xmlns:a16="http://schemas.microsoft.com/office/drawing/2014/main" id="{6ACBB576-7D53-4ED2-ADF6-CB2EBC42D4C7}"/>
              </a:ext>
            </a:extLst>
          </p:cNvPr>
          <p:cNvSpPr>
            <a:spLocks noGrp="1"/>
          </p:cNvSpPr>
          <p:nvPr>
            <p:ph type="sldNum" sz="quarter" idx="12"/>
          </p:nvPr>
        </p:nvSpPr>
        <p:spPr/>
        <p:txBody>
          <a:bodyPr/>
          <a:lstStyle/>
          <a:p>
            <a:fld id="{AF37DF20-EDB0-4B2C-BB00-AEF0D14163FC}" type="slidenum">
              <a:rPr lang="de-DE" smtClean="0"/>
              <a:pPr/>
              <a:t>59</a:t>
            </a:fld>
            <a:endParaRPr lang="de-DE" dirty="0"/>
          </a:p>
        </p:txBody>
      </p:sp>
      <p:sp>
        <p:nvSpPr>
          <p:cNvPr id="14" name="Oval 6">
            <a:extLst>
              <a:ext uri="{FF2B5EF4-FFF2-40B4-BE49-F238E27FC236}">
                <a16:creationId xmlns:a16="http://schemas.microsoft.com/office/drawing/2014/main" id="{652B97DD-37EF-4446-A73A-4DA3C05E6350}"/>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8" name="Fußzeilenplatzhalter 7">
            <a:extLst>
              <a:ext uri="{FF2B5EF4-FFF2-40B4-BE49-F238E27FC236}">
                <a16:creationId xmlns:a16="http://schemas.microsoft.com/office/drawing/2014/main" id="{40A7CCF2-9AE0-40DB-BBD2-50886EE62573}"/>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92196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B238B6B-1E89-47CE-AACF-F169AAE721A3}"/>
              </a:ext>
            </a:extLst>
          </p:cNvPr>
          <p:cNvPicPr>
            <a:picLocks noChangeAspect="1"/>
          </p:cNvPicPr>
          <p:nvPr/>
        </p:nvPicPr>
        <p:blipFill>
          <a:blip r:embed="rId3"/>
          <a:stretch>
            <a:fillRect/>
          </a:stretch>
        </p:blipFill>
        <p:spPr>
          <a:xfrm>
            <a:off x="505924" y="1444103"/>
            <a:ext cx="7932018" cy="4862581"/>
          </a:xfrm>
          <a:prstGeom prst="rect">
            <a:avLst/>
          </a:prstGeom>
        </p:spPr>
      </p:pic>
      <p:sp>
        <p:nvSpPr>
          <p:cNvPr id="2" name="Titel 1">
            <a:extLst>
              <a:ext uri="{FF2B5EF4-FFF2-40B4-BE49-F238E27FC236}">
                <a16:creationId xmlns:a16="http://schemas.microsoft.com/office/drawing/2014/main" id="{45B2AA0B-0035-4634-941E-581D6AE6D8C6}"/>
              </a:ext>
            </a:extLst>
          </p:cNvPr>
          <p:cNvSpPr>
            <a:spLocks noGrp="1"/>
          </p:cNvSpPr>
          <p:nvPr>
            <p:ph type="title"/>
          </p:nvPr>
        </p:nvSpPr>
        <p:spPr/>
        <p:txBody>
          <a:bodyPr/>
          <a:lstStyle/>
          <a:p>
            <a:r>
              <a:rPr lang="de-DE" dirty="0"/>
              <a:t>Getreideanbauflächen in Deutschland</a:t>
            </a:r>
          </a:p>
        </p:txBody>
      </p:sp>
      <p:sp>
        <p:nvSpPr>
          <p:cNvPr id="3" name="Datumsplatzhalter 2">
            <a:extLst>
              <a:ext uri="{FF2B5EF4-FFF2-40B4-BE49-F238E27FC236}">
                <a16:creationId xmlns:a16="http://schemas.microsoft.com/office/drawing/2014/main" id="{3DBB3F84-C2C8-41BA-850B-8A900FF5AB08}"/>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FB15E55-A34E-4169-A810-8AB664BA0484}"/>
              </a:ext>
            </a:extLst>
          </p:cNvPr>
          <p:cNvSpPr>
            <a:spLocks noGrp="1"/>
          </p:cNvSpPr>
          <p:nvPr>
            <p:ph type="sldNum" sz="quarter" idx="12"/>
          </p:nvPr>
        </p:nvSpPr>
        <p:spPr/>
        <p:txBody>
          <a:bodyPr/>
          <a:lstStyle/>
          <a:p>
            <a:fld id="{C8B4615F-D40A-4928-AE16-954CA1637D05}" type="slidenum">
              <a:rPr lang="de-DE" smtClean="0"/>
              <a:pPr/>
              <a:t>6</a:t>
            </a:fld>
            <a:endParaRPr lang="de-DE" dirty="0"/>
          </a:p>
        </p:txBody>
      </p:sp>
      <p:sp>
        <p:nvSpPr>
          <p:cNvPr id="8" name="Textfeld 7">
            <a:extLst>
              <a:ext uri="{FF2B5EF4-FFF2-40B4-BE49-F238E27FC236}">
                <a16:creationId xmlns:a16="http://schemas.microsoft.com/office/drawing/2014/main" id="{734A42E8-CC8D-4EFA-8ACE-1D82425BECE3}"/>
              </a:ext>
            </a:extLst>
          </p:cNvPr>
          <p:cNvSpPr txBox="1"/>
          <p:nvPr/>
        </p:nvSpPr>
        <p:spPr>
          <a:xfrm>
            <a:off x="6588224" y="6307432"/>
            <a:ext cx="2291616" cy="507831"/>
          </a:xfrm>
          <a:prstGeom prst="rect">
            <a:avLst/>
          </a:prstGeom>
          <a:noFill/>
        </p:spPr>
        <p:txBody>
          <a:bodyPr wrap="square" rtlCol="0">
            <a:spAutoFit/>
          </a:bodyPr>
          <a:lstStyle/>
          <a:p>
            <a:pPr lvl="0"/>
            <a:r>
              <a:rPr lang="de-DE" sz="900" kern="0" dirty="0">
                <a:solidFill>
                  <a:sysClr val="windowText" lastClr="000000"/>
                </a:solidFill>
              </a:rPr>
              <a:t>(KWS LOCHOW nach Destatis, 2021)</a:t>
            </a:r>
          </a:p>
          <a:p>
            <a:endParaRPr lang="de-DE" dirty="0"/>
          </a:p>
        </p:txBody>
      </p:sp>
      <p:pic>
        <p:nvPicPr>
          <p:cNvPr id="11" name="Grafik 10">
            <a:extLst>
              <a:ext uri="{FF2B5EF4-FFF2-40B4-BE49-F238E27FC236}">
                <a16:creationId xmlns:a16="http://schemas.microsoft.com/office/drawing/2014/main" id="{C0EA3642-A5D8-4FF0-9C35-61A6F31B4D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6" name="Rechteck 5">
            <a:extLst>
              <a:ext uri="{FF2B5EF4-FFF2-40B4-BE49-F238E27FC236}">
                <a16:creationId xmlns:a16="http://schemas.microsoft.com/office/drawing/2014/main" id="{FB00A63A-A32C-4FE3-B3D9-B7D5BD1A9CEE}"/>
              </a:ext>
            </a:extLst>
          </p:cNvPr>
          <p:cNvSpPr/>
          <p:nvPr/>
        </p:nvSpPr>
        <p:spPr>
          <a:xfrm>
            <a:off x="8112897" y="2160731"/>
            <a:ext cx="995328" cy="300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sz="1000" dirty="0"/>
              <a:t>ca. 2,8 </a:t>
            </a:r>
            <a:r>
              <a:rPr lang="de-DE" sz="1000" dirty="0" err="1"/>
              <a:t>Mio</a:t>
            </a:r>
            <a:r>
              <a:rPr lang="de-DE" sz="1000" dirty="0"/>
              <a:t> ha</a:t>
            </a:r>
          </a:p>
        </p:txBody>
      </p:sp>
      <p:sp>
        <p:nvSpPr>
          <p:cNvPr id="12" name="Rechteck 11">
            <a:extLst>
              <a:ext uri="{FF2B5EF4-FFF2-40B4-BE49-F238E27FC236}">
                <a16:creationId xmlns:a16="http://schemas.microsoft.com/office/drawing/2014/main" id="{220BA3F1-FAAF-4116-A424-3AB56A7797E0}"/>
              </a:ext>
            </a:extLst>
          </p:cNvPr>
          <p:cNvSpPr/>
          <p:nvPr/>
        </p:nvSpPr>
        <p:spPr>
          <a:xfrm>
            <a:off x="8101012" y="3764481"/>
            <a:ext cx="995328" cy="300866"/>
          </a:xfrm>
          <a:prstGeom prst="rect">
            <a:avLst/>
          </a:prstGeom>
          <a:solidFill>
            <a:srgbClr val="FA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sz="1000" dirty="0"/>
              <a:t>ca. 1,3 </a:t>
            </a:r>
            <a:r>
              <a:rPr lang="de-DE" sz="1000" dirty="0" err="1"/>
              <a:t>Mio</a:t>
            </a:r>
            <a:r>
              <a:rPr lang="de-DE" sz="1000" dirty="0"/>
              <a:t> ha</a:t>
            </a:r>
          </a:p>
        </p:txBody>
      </p:sp>
      <p:sp>
        <p:nvSpPr>
          <p:cNvPr id="13" name="Rechteck 12">
            <a:extLst>
              <a:ext uri="{FF2B5EF4-FFF2-40B4-BE49-F238E27FC236}">
                <a16:creationId xmlns:a16="http://schemas.microsoft.com/office/drawing/2014/main" id="{0C318279-265E-4C60-AC50-4E70AB958892}"/>
              </a:ext>
            </a:extLst>
          </p:cNvPr>
          <p:cNvSpPr/>
          <p:nvPr/>
        </p:nvSpPr>
        <p:spPr>
          <a:xfrm>
            <a:off x="8114540" y="4460088"/>
            <a:ext cx="995328" cy="30086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sz="1000" dirty="0"/>
              <a:t>636.400 ha</a:t>
            </a:r>
          </a:p>
        </p:txBody>
      </p:sp>
      <p:sp>
        <p:nvSpPr>
          <p:cNvPr id="14" name="Fußzeilenplatzhalter 7">
            <a:extLst>
              <a:ext uri="{FF2B5EF4-FFF2-40B4-BE49-F238E27FC236}">
                <a16:creationId xmlns:a16="http://schemas.microsoft.com/office/drawing/2014/main" id="{4904BC75-8F1C-4267-ADF5-FEB90495C0D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61147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7052D0E-1309-4A6A-A64C-14F2D450A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6870860"/>
          </a:xfrm>
          <a:prstGeom prst="rect">
            <a:avLst/>
          </a:prstGeom>
        </p:spPr>
      </p:pic>
      <p:sp>
        <p:nvSpPr>
          <p:cNvPr id="3" name="Titel 2">
            <a:extLst>
              <a:ext uri="{FF2B5EF4-FFF2-40B4-BE49-F238E27FC236}">
                <a16:creationId xmlns:a16="http://schemas.microsoft.com/office/drawing/2014/main" id="{FAD5456C-AC56-4D3C-86F1-F8ADB869D225}"/>
              </a:ext>
            </a:extLst>
          </p:cNvPr>
          <p:cNvSpPr>
            <a:spLocks noGrp="1"/>
          </p:cNvSpPr>
          <p:nvPr>
            <p:ph type="ctrTitle"/>
          </p:nvPr>
        </p:nvSpPr>
        <p:spPr/>
        <p:txBody>
          <a:bodyPr/>
          <a:lstStyle/>
          <a:p>
            <a:r>
              <a:rPr lang="de-DE" dirty="0"/>
              <a:t>Nährstoffversorgung </a:t>
            </a:r>
          </a:p>
        </p:txBody>
      </p:sp>
      <p:sp>
        <p:nvSpPr>
          <p:cNvPr id="4" name="Untertitel 3">
            <a:extLst>
              <a:ext uri="{FF2B5EF4-FFF2-40B4-BE49-F238E27FC236}">
                <a16:creationId xmlns:a16="http://schemas.microsoft.com/office/drawing/2014/main" id="{C3E3519E-41FB-4628-8DD0-40C4D63C3273}"/>
              </a:ext>
            </a:extLst>
          </p:cNvPr>
          <p:cNvSpPr>
            <a:spLocks noGrp="1"/>
          </p:cNvSpPr>
          <p:nvPr>
            <p:ph type="subTitle" idx="1"/>
          </p:nvPr>
        </p:nvSpPr>
        <p:spPr/>
        <p:txBody>
          <a:bodyPr/>
          <a:lstStyle/>
          <a:p>
            <a:r>
              <a:rPr lang="de-DE" dirty="0"/>
              <a:t>Grundnährstoffe &amp; Spurenelemente</a:t>
            </a:r>
          </a:p>
          <a:p>
            <a:r>
              <a:rPr lang="de-DE" dirty="0"/>
              <a:t>Stickstoffdüngung &amp; -bedarf</a:t>
            </a:r>
          </a:p>
          <a:p>
            <a:r>
              <a:rPr lang="de-DE" dirty="0"/>
              <a:t>Stickstoffbedarf &amp; N-Entzüge des Roggens</a:t>
            </a:r>
          </a:p>
          <a:p>
            <a:r>
              <a:rPr lang="de-DE" dirty="0"/>
              <a:t>Bedarf der Grundnährstoffe im Vergleich</a:t>
            </a:r>
          </a:p>
          <a:p>
            <a:r>
              <a:rPr lang="de-DE" dirty="0"/>
              <a:t>Spurenelemente</a:t>
            </a:r>
          </a:p>
        </p:txBody>
      </p:sp>
      <p:sp>
        <p:nvSpPr>
          <p:cNvPr id="5" name="Datumsplatzhalter 4">
            <a:extLst>
              <a:ext uri="{FF2B5EF4-FFF2-40B4-BE49-F238E27FC236}">
                <a16:creationId xmlns:a16="http://schemas.microsoft.com/office/drawing/2014/main" id="{D62EBBAC-B366-4B11-B858-EEFFF0530EC7}"/>
              </a:ext>
            </a:extLst>
          </p:cNvPr>
          <p:cNvSpPr>
            <a:spLocks noGrp="1"/>
          </p:cNvSpPr>
          <p:nvPr>
            <p:ph type="dt" sz="half" idx="10"/>
          </p:nvPr>
        </p:nvSpPr>
        <p:spPr/>
        <p:txBody>
          <a:bodyPr/>
          <a:lstStyle/>
          <a:p>
            <a:fld id="{29A08AEA-FE3D-48F8-8BE3-04FE3C4FB5BB}" type="datetime1">
              <a:rPr lang="de-DE" smtClean="0"/>
              <a:t>13.01.2022</a:t>
            </a:fld>
            <a:endParaRPr lang="de-DE" dirty="0"/>
          </a:p>
        </p:txBody>
      </p:sp>
      <p:sp>
        <p:nvSpPr>
          <p:cNvPr id="6" name="Fußzeilenplatzhalter 5">
            <a:extLst>
              <a:ext uri="{FF2B5EF4-FFF2-40B4-BE49-F238E27FC236}">
                <a16:creationId xmlns:a16="http://schemas.microsoft.com/office/drawing/2014/main" id="{DE584050-AE0A-4111-9E86-06AF8FE712FE}"/>
              </a:ext>
            </a:extLst>
          </p:cNvPr>
          <p:cNvSpPr>
            <a:spLocks noGrp="1"/>
          </p:cNvSpPr>
          <p:nvPr>
            <p:ph type="ftr" sz="quarter" idx="11"/>
          </p:nvPr>
        </p:nvSpPr>
        <p:spPr/>
        <p:txBody>
          <a:bodyPr/>
          <a:lstStyle/>
          <a:p>
            <a:r>
              <a:rPr lang="de-DE"/>
              <a:t>Grundlagen des Roggenanbaus</a:t>
            </a:r>
            <a:endParaRPr lang="de-DE" dirty="0"/>
          </a:p>
        </p:txBody>
      </p:sp>
      <p:sp>
        <p:nvSpPr>
          <p:cNvPr id="7" name="Foliennummernplatzhalter 6">
            <a:extLst>
              <a:ext uri="{FF2B5EF4-FFF2-40B4-BE49-F238E27FC236}">
                <a16:creationId xmlns:a16="http://schemas.microsoft.com/office/drawing/2014/main" id="{273F761B-F21D-493B-BD1E-910B30900641}"/>
              </a:ext>
            </a:extLst>
          </p:cNvPr>
          <p:cNvSpPr>
            <a:spLocks noGrp="1"/>
          </p:cNvSpPr>
          <p:nvPr>
            <p:ph type="sldNum" sz="quarter" idx="12"/>
          </p:nvPr>
        </p:nvSpPr>
        <p:spPr/>
        <p:txBody>
          <a:bodyPr/>
          <a:lstStyle/>
          <a:p>
            <a:fld id="{AF37DF20-EDB0-4B2C-BB00-AEF0D14163FC}" type="slidenum">
              <a:rPr lang="de-DE" smtClean="0"/>
              <a:pPr/>
              <a:t>60</a:t>
            </a:fld>
            <a:endParaRPr lang="de-DE" dirty="0"/>
          </a:p>
        </p:txBody>
      </p:sp>
    </p:spTree>
    <p:extLst>
      <p:ext uri="{BB962C8B-B14F-4D97-AF65-F5344CB8AC3E}">
        <p14:creationId xmlns:p14="http://schemas.microsoft.com/office/powerpoint/2010/main" val="987116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CA462-1CF4-4102-B780-F7AB0DBFD0FB}"/>
              </a:ext>
            </a:extLst>
          </p:cNvPr>
          <p:cNvSpPr>
            <a:spLocks noGrp="1"/>
          </p:cNvSpPr>
          <p:nvPr>
            <p:ph type="title"/>
          </p:nvPr>
        </p:nvSpPr>
        <p:spPr/>
        <p:txBody>
          <a:bodyPr/>
          <a:lstStyle/>
          <a:p>
            <a:r>
              <a:rPr lang="de-DE" dirty="0"/>
              <a:t>Grundnährstoffe &amp; Spurenelemente</a:t>
            </a:r>
            <a:br>
              <a:rPr lang="de-DE" dirty="0"/>
            </a:br>
            <a:r>
              <a:rPr lang="de-DE" dirty="0"/>
              <a:t>im Überblick</a:t>
            </a:r>
          </a:p>
        </p:txBody>
      </p:sp>
      <p:sp>
        <p:nvSpPr>
          <p:cNvPr id="3" name="Inhaltsplatzhalter 2">
            <a:extLst>
              <a:ext uri="{FF2B5EF4-FFF2-40B4-BE49-F238E27FC236}">
                <a16:creationId xmlns:a16="http://schemas.microsoft.com/office/drawing/2014/main" id="{ECE17438-E5A8-493D-8526-32FDCAAA049B}"/>
              </a:ext>
            </a:extLst>
          </p:cNvPr>
          <p:cNvSpPr>
            <a:spLocks noGrp="1"/>
          </p:cNvSpPr>
          <p:nvPr>
            <p:ph sz="half" idx="1"/>
          </p:nvPr>
        </p:nvSpPr>
        <p:spPr/>
        <p:txBody>
          <a:bodyPr/>
          <a:lstStyle/>
          <a:p>
            <a:pPr marL="0" indent="0">
              <a:buNone/>
            </a:pPr>
            <a:r>
              <a:rPr lang="de-DE" dirty="0">
                <a:solidFill>
                  <a:schemeClr val="accent6">
                    <a:lumMod val="75000"/>
                  </a:schemeClr>
                </a:solidFill>
              </a:rPr>
              <a:t>Grundnährstoffe</a:t>
            </a:r>
          </a:p>
          <a:p>
            <a:pPr>
              <a:buClrTx/>
            </a:pPr>
            <a:r>
              <a:rPr lang="de-DE" sz="1600" dirty="0"/>
              <a:t>auch als Makro- oder Hauptnährstoffe bezeichnet</a:t>
            </a:r>
          </a:p>
          <a:p>
            <a:pPr>
              <a:buClrTx/>
            </a:pPr>
            <a:r>
              <a:rPr lang="de-DE" sz="1600" dirty="0"/>
              <a:t>in hohen Gewichtsanteilen von der Pflanze benötigt</a:t>
            </a:r>
          </a:p>
          <a:p>
            <a:pPr>
              <a:buFont typeface="Symbol" panose="05050102010706020507" pitchFamily="18" charset="2"/>
              <a:buChar char="-"/>
            </a:pPr>
            <a:endParaRPr lang="de-DE" sz="1600" dirty="0"/>
          </a:p>
          <a:p>
            <a:pPr>
              <a:buClr>
                <a:schemeClr val="bg1">
                  <a:lumMod val="65000"/>
                </a:schemeClr>
              </a:buClr>
            </a:pPr>
            <a:endParaRPr lang="de-DE" sz="1600" dirty="0"/>
          </a:p>
          <a:p>
            <a:endParaRPr lang="de-DE" dirty="0"/>
          </a:p>
          <a:p>
            <a:endParaRPr lang="de-DE" dirty="0"/>
          </a:p>
          <a:p>
            <a:endParaRPr lang="de-DE" dirty="0"/>
          </a:p>
        </p:txBody>
      </p:sp>
      <p:sp>
        <p:nvSpPr>
          <p:cNvPr id="4" name="Inhaltsplatzhalter 3">
            <a:extLst>
              <a:ext uri="{FF2B5EF4-FFF2-40B4-BE49-F238E27FC236}">
                <a16:creationId xmlns:a16="http://schemas.microsoft.com/office/drawing/2014/main" id="{3692F040-3168-4F84-9002-A3359F4B9A64}"/>
              </a:ext>
            </a:extLst>
          </p:cNvPr>
          <p:cNvSpPr>
            <a:spLocks noGrp="1"/>
          </p:cNvSpPr>
          <p:nvPr>
            <p:ph sz="half" idx="2"/>
          </p:nvPr>
        </p:nvSpPr>
        <p:spPr>
          <a:xfrm>
            <a:off x="4733925" y="1412875"/>
            <a:ext cx="3960812" cy="5111750"/>
          </a:xfrm>
        </p:spPr>
        <p:txBody>
          <a:bodyPr/>
          <a:lstStyle/>
          <a:p>
            <a:pPr marL="0" indent="0">
              <a:buNone/>
            </a:pPr>
            <a:r>
              <a:rPr lang="de-DE" dirty="0">
                <a:solidFill>
                  <a:schemeClr val="accent6">
                    <a:lumMod val="75000"/>
                  </a:schemeClr>
                </a:solidFill>
              </a:rPr>
              <a:t>Spurenelemente</a:t>
            </a:r>
          </a:p>
          <a:p>
            <a:pPr>
              <a:buClrTx/>
            </a:pPr>
            <a:r>
              <a:rPr lang="de-DE" sz="1600" dirty="0"/>
              <a:t>auch als Mikronährstoffe bezeichnet</a:t>
            </a:r>
          </a:p>
          <a:p>
            <a:pPr>
              <a:buClrTx/>
            </a:pPr>
            <a:r>
              <a:rPr lang="de-DE" sz="1600" dirty="0"/>
              <a:t>geringe Gehalte in der Pflanze</a:t>
            </a:r>
          </a:p>
          <a:p>
            <a:pPr>
              <a:buClrTx/>
            </a:pPr>
            <a:r>
              <a:rPr lang="de-DE" sz="1600" dirty="0"/>
              <a:t>bedeutend für Pflanzenwachstum &amp; gesunde Pflanzenentwicklung</a:t>
            </a:r>
          </a:p>
          <a:p>
            <a:pPr>
              <a:buFont typeface="Symbol" panose="05050102010706020507" pitchFamily="18" charset="2"/>
              <a:buChar char="-"/>
            </a:pPr>
            <a:endParaRPr lang="de-DE" sz="1600" dirty="0"/>
          </a:p>
          <a:p>
            <a:pPr>
              <a:spcAft>
                <a:spcPts val="0"/>
              </a:spcAft>
              <a:buClr>
                <a:schemeClr val="bg1">
                  <a:lumMod val="65000"/>
                </a:schemeClr>
              </a:buClr>
            </a:pPr>
            <a:endParaRPr lang="de-DE" sz="1600" dirty="0"/>
          </a:p>
          <a:p>
            <a:pPr marL="0" indent="0">
              <a:buNone/>
            </a:pPr>
            <a:endParaRPr lang="de-DE" dirty="0"/>
          </a:p>
        </p:txBody>
      </p:sp>
      <p:sp>
        <p:nvSpPr>
          <p:cNvPr id="5" name="Datumsplatzhalter 4">
            <a:extLst>
              <a:ext uri="{FF2B5EF4-FFF2-40B4-BE49-F238E27FC236}">
                <a16:creationId xmlns:a16="http://schemas.microsoft.com/office/drawing/2014/main" id="{CB1D4936-5285-4AD4-A7C3-8AEEA7A8338C}"/>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8C56E0FF-6A0F-4482-BE48-ABCDDAFE65A5}"/>
              </a:ext>
            </a:extLst>
          </p:cNvPr>
          <p:cNvSpPr>
            <a:spLocks noGrp="1"/>
          </p:cNvSpPr>
          <p:nvPr>
            <p:ph type="sldNum" sz="quarter" idx="12"/>
          </p:nvPr>
        </p:nvSpPr>
        <p:spPr/>
        <p:txBody>
          <a:bodyPr/>
          <a:lstStyle/>
          <a:p>
            <a:fld id="{AF37DF20-EDB0-4B2C-BB00-AEF0D14163FC}" type="slidenum">
              <a:rPr lang="de-DE" smtClean="0"/>
              <a:pPr/>
              <a:t>61</a:t>
            </a:fld>
            <a:endParaRPr lang="de-DE" dirty="0"/>
          </a:p>
        </p:txBody>
      </p:sp>
      <p:pic>
        <p:nvPicPr>
          <p:cNvPr id="9" name="Grafik 8">
            <a:extLst>
              <a:ext uri="{FF2B5EF4-FFF2-40B4-BE49-F238E27FC236}">
                <a16:creationId xmlns:a16="http://schemas.microsoft.com/office/drawing/2014/main" id="{DDF5A83C-4D72-4382-91DD-7027BA104D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1" name="Freihandform: Form 10">
            <a:extLst>
              <a:ext uri="{FF2B5EF4-FFF2-40B4-BE49-F238E27FC236}">
                <a16:creationId xmlns:a16="http://schemas.microsoft.com/office/drawing/2014/main" id="{3A3200F8-AD4C-4624-A3E6-4AEABD942751}"/>
              </a:ext>
            </a:extLst>
          </p:cNvPr>
          <p:cNvSpPr/>
          <p:nvPr/>
        </p:nvSpPr>
        <p:spPr>
          <a:xfrm>
            <a:off x="552450" y="4291905"/>
            <a:ext cx="7972425" cy="251520"/>
          </a:xfrm>
          <a:custGeom>
            <a:avLst/>
            <a:gdLst>
              <a:gd name="connsiteX0" fmla="*/ 0 w 7972425"/>
              <a:gd name="connsiteY0" fmla="*/ 175320 h 251520"/>
              <a:gd name="connsiteX1" fmla="*/ 57150 w 7972425"/>
              <a:gd name="connsiteY1" fmla="*/ 146745 h 251520"/>
              <a:gd name="connsiteX2" fmla="*/ 114300 w 7972425"/>
              <a:gd name="connsiteY2" fmla="*/ 108645 h 251520"/>
              <a:gd name="connsiteX3" fmla="*/ 161925 w 7972425"/>
              <a:gd name="connsiteY3" fmla="*/ 89595 h 251520"/>
              <a:gd name="connsiteX4" fmla="*/ 200025 w 7972425"/>
              <a:gd name="connsiteY4" fmla="*/ 80070 h 251520"/>
              <a:gd name="connsiteX5" fmla="*/ 314325 w 7972425"/>
              <a:gd name="connsiteY5" fmla="*/ 32445 h 251520"/>
              <a:gd name="connsiteX6" fmla="*/ 371475 w 7972425"/>
              <a:gd name="connsiteY6" fmla="*/ 3870 h 251520"/>
              <a:gd name="connsiteX7" fmla="*/ 457200 w 7972425"/>
              <a:gd name="connsiteY7" fmla="*/ 51495 h 251520"/>
              <a:gd name="connsiteX8" fmla="*/ 504825 w 7972425"/>
              <a:gd name="connsiteY8" fmla="*/ 70545 h 251520"/>
              <a:gd name="connsiteX9" fmla="*/ 581025 w 7972425"/>
              <a:gd name="connsiteY9" fmla="*/ 118170 h 251520"/>
              <a:gd name="connsiteX10" fmla="*/ 666750 w 7972425"/>
              <a:gd name="connsiteY10" fmla="*/ 156270 h 251520"/>
              <a:gd name="connsiteX11" fmla="*/ 695325 w 7972425"/>
              <a:gd name="connsiteY11" fmla="*/ 175320 h 251520"/>
              <a:gd name="connsiteX12" fmla="*/ 742950 w 7972425"/>
              <a:gd name="connsiteY12" fmla="*/ 184845 h 251520"/>
              <a:gd name="connsiteX13" fmla="*/ 1133475 w 7972425"/>
              <a:gd name="connsiteY13" fmla="*/ 213420 h 251520"/>
              <a:gd name="connsiteX14" fmla="*/ 1247775 w 7972425"/>
              <a:gd name="connsiteY14" fmla="*/ 222945 h 251520"/>
              <a:gd name="connsiteX15" fmla="*/ 1381125 w 7972425"/>
              <a:gd name="connsiteY15" fmla="*/ 232470 h 251520"/>
              <a:gd name="connsiteX16" fmla="*/ 1466850 w 7972425"/>
              <a:gd name="connsiteY16" fmla="*/ 241995 h 251520"/>
              <a:gd name="connsiteX17" fmla="*/ 1685925 w 7972425"/>
              <a:gd name="connsiteY17" fmla="*/ 232470 h 251520"/>
              <a:gd name="connsiteX18" fmla="*/ 1714500 w 7972425"/>
              <a:gd name="connsiteY18" fmla="*/ 203895 h 251520"/>
              <a:gd name="connsiteX19" fmla="*/ 1762125 w 7972425"/>
              <a:gd name="connsiteY19" fmla="*/ 175320 h 251520"/>
              <a:gd name="connsiteX20" fmla="*/ 1952625 w 7972425"/>
              <a:gd name="connsiteY20" fmla="*/ 165795 h 251520"/>
              <a:gd name="connsiteX21" fmla="*/ 2552700 w 7972425"/>
              <a:gd name="connsiteY21" fmla="*/ 146745 h 251520"/>
              <a:gd name="connsiteX22" fmla="*/ 2790825 w 7972425"/>
              <a:gd name="connsiteY22" fmla="*/ 146745 h 251520"/>
              <a:gd name="connsiteX23" fmla="*/ 3286125 w 7972425"/>
              <a:gd name="connsiteY23" fmla="*/ 156270 h 251520"/>
              <a:gd name="connsiteX24" fmla="*/ 3314700 w 7972425"/>
              <a:gd name="connsiteY24" fmla="*/ 165795 h 251520"/>
              <a:gd name="connsiteX25" fmla="*/ 3381375 w 7972425"/>
              <a:gd name="connsiteY25" fmla="*/ 175320 h 251520"/>
              <a:gd name="connsiteX26" fmla="*/ 3429000 w 7972425"/>
              <a:gd name="connsiteY26" fmla="*/ 184845 h 251520"/>
              <a:gd name="connsiteX27" fmla="*/ 3762375 w 7972425"/>
              <a:gd name="connsiteY27" fmla="*/ 175320 h 251520"/>
              <a:gd name="connsiteX28" fmla="*/ 3829050 w 7972425"/>
              <a:gd name="connsiteY28" fmla="*/ 127695 h 251520"/>
              <a:gd name="connsiteX29" fmla="*/ 3914775 w 7972425"/>
              <a:gd name="connsiteY29" fmla="*/ 99120 h 251520"/>
              <a:gd name="connsiteX30" fmla="*/ 4048125 w 7972425"/>
              <a:gd name="connsiteY30" fmla="*/ 127695 h 251520"/>
              <a:gd name="connsiteX31" fmla="*/ 4095750 w 7972425"/>
              <a:gd name="connsiteY31" fmla="*/ 146745 h 251520"/>
              <a:gd name="connsiteX32" fmla="*/ 4057650 w 7972425"/>
              <a:gd name="connsiteY32" fmla="*/ 127695 h 251520"/>
              <a:gd name="connsiteX33" fmla="*/ 3971925 w 7972425"/>
              <a:gd name="connsiteY33" fmla="*/ 80070 h 251520"/>
              <a:gd name="connsiteX34" fmla="*/ 4019550 w 7972425"/>
              <a:gd name="connsiteY34" fmla="*/ 3870 h 251520"/>
              <a:gd name="connsiteX35" fmla="*/ 4076700 w 7972425"/>
              <a:gd name="connsiteY35" fmla="*/ 13395 h 251520"/>
              <a:gd name="connsiteX36" fmla="*/ 4467225 w 7972425"/>
              <a:gd name="connsiteY36" fmla="*/ 175320 h 251520"/>
              <a:gd name="connsiteX37" fmla="*/ 4629150 w 7972425"/>
              <a:gd name="connsiteY37" fmla="*/ 213420 h 251520"/>
              <a:gd name="connsiteX38" fmla="*/ 4752975 w 7972425"/>
              <a:gd name="connsiteY38" fmla="*/ 241995 h 251520"/>
              <a:gd name="connsiteX39" fmla="*/ 4810125 w 7972425"/>
              <a:gd name="connsiteY39" fmla="*/ 251520 h 251520"/>
              <a:gd name="connsiteX40" fmla="*/ 5343525 w 7972425"/>
              <a:gd name="connsiteY40" fmla="*/ 241995 h 251520"/>
              <a:gd name="connsiteX41" fmla="*/ 5381625 w 7972425"/>
              <a:gd name="connsiteY41" fmla="*/ 232470 h 251520"/>
              <a:gd name="connsiteX42" fmla="*/ 5514975 w 7972425"/>
              <a:gd name="connsiteY42" fmla="*/ 222945 h 251520"/>
              <a:gd name="connsiteX43" fmla="*/ 5610225 w 7972425"/>
              <a:gd name="connsiteY43" fmla="*/ 175320 h 251520"/>
              <a:gd name="connsiteX44" fmla="*/ 5686425 w 7972425"/>
              <a:gd name="connsiteY44" fmla="*/ 146745 h 251520"/>
              <a:gd name="connsiteX45" fmla="*/ 6438900 w 7972425"/>
              <a:gd name="connsiteY45" fmla="*/ 165795 h 251520"/>
              <a:gd name="connsiteX46" fmla="*/ 6696075 w 7972425"/>
              <a:gd name="connsiteY46" fmla="*/ 184845 h 251520"/>
              <a:gd name="connsiteX47" fmla="*/ 7077075 w 7972425"/>
              <a:gd name="connsiteY47" fmla="*/ 175320 h 251520"/>
              <a:gd name="connsiteX48" fmla="*/ 7115175 w 7972425"/>
              <a:gd name="connsiteY48" fmla="*/ 156270 h 251520"/>
              <a:gd name="connsiteX49" fmla="*/ 7239000 w 7972425"/>
              <a:gd name="connsiteY49" fmla="*/ 146745 h 251520"/>
              <a:gd name="connsiteX50" fmla="*/ 7667625 w 7972425"/>
              <a:gd name="connsiteY50" fmla="*/ 127695 h 251520"/>
              <a:gd name="connsiteX51" fmla="*/ 7724775 w 7972425"/>
              <a:gd name="connsiteY51" fmla="*/ 108645 h 251520"/>
              <a:gd name="connsiteX52" fmla="*/ 7762875 w 7972425"/>
              <a:gd name="connsiteY52" fmla="*/ 99120 h 251520"/>
              <a:gd name="connsiteX53" fmla="*/ 7820025 w 7972425"/>
              <a:gd name="connsiteY53" fmla="*/ 80070 h 251520"/>
              <a:gd name="connsiteX54" fmla="*/ 7858125 w 7972425"/>
              <a:gd name="connsiteY54" fmla="*/ 89595 h 251520"/>
              <a:gd name="connsiteX55" fmla="*/ 7896225 w 7972425"/>
              <a:gd name="connsiteY55" fmla="*/ 108645 h 251520"/>
              <a:gd name="connsiteX56" fmla="*/ 7972425 w 7972425"/>
              <a:gd name="connsiteY56" fmla="*/ 108645 h 25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972425" h="251520">
                <a:moveTo>
                  <a:pt x="0" y="175320"/>
                </a:moveTo>
                <a:cubicBezTo>
                  <a:pt x="19050" y="165795"/>
                  <a:pt x="38753" y="157477"/>
                  <a:pt x="57150" y="146745"/>
                </a:cubicBezTo>
                <a:cubicBezTo>
                  <a:pt x="76926" y="135209"/>
                  <a:pt x="93042" y="117148"/>
                  <a:pt x="114300" y="108645"/>
                </a:cubicBezTo>
                <a:cubicBezTo>
                  <a:pt x="130175" y="102295"/>
                  <a:pt x="145705" y="95002"/>
                  <a:pt x="161925" y="89595"/>
                </a:cubicBezTo>
                <a:cubicBezTo>
                  <a:pt x="174344" y="85455"/>
                  <a:pt x="187768" y="84667"/>
                  <a:pt x="200025" y="80070"/>
                </a:cubicBezTo>
                <a:cubicBezTo>
                  <a:pt x="238672" y="65577"/>
                  <a:pt x="276922" y="49900"/>
                  <a:pt x="314325" y="32445"/>
                </a:cubicBezTo>
                <a:cubicBezTo>
                  <a:pt x="406647" y="-10639"/>
                  <a:pt x="283457" y="33209"/>
                  <a:pt x="371475" y="3870"/>
                </a:cubicBezTo>
                <a:cubicBezTo>
                  <a:pt x="438185" y="26107"/>
                  <a:pt x="354265" y="-4651"/>
                  <a:pt x="457200" y="51495"/>
                </a:cubicBezTo>
                <a:cubicBezTo>
                  <a:pt x="472210" y="59682"/>
                  <a:pt x="489771" y="62439"/>
                  <a:pt x="504825" y="70545"/>
                </a:cubicBezTo>
                <a:cubicBezTo>
                  <a:pt x="531198" y="84746"/>
                  <a:pt x="554553" y="104155"/>
                  <a:pt x="581025" y="118170"/>
                </a:cubicBezTo>
                <a:cubicBezTo>
                  <a:pt x="608661" y="132801"/>
                  <a:pt x="638781" y="142286"/>
                  <a:pt x="666750" y="156270"/>
                </a:cubicBezTo>
                <a:cubicBezTo>
                  <a:pt x="676989" y="161390"/>
                  <a:pt x="684606" y="171300"/>
                  <a:pt x="695325" y="175320"/>
                </a:cubicBezTo>
                <a:cubicBezTo>
                  <a:pt x="710484" y="181004"/>
                  <a:pt x="726923" y="182555"/>
                  <a:pt x="742950" y="184845"/>
                </a:cubicBezTo>
                <a:cubicBezTo>
                  <a:pt x="934032" y="212142"/>
                  <a:pt x="906485" y="204340"/>
                  <a:pt x="1133475" y="213420"/>
                </a:cubicBezTo>
                <a:lnTo>
                  <a:pt x="1247775" y="222945"/>
                </a:lnTo>
                <a:lnTo>
                  <a:pt x="1381125" y="232470"/>
                </a:lnTo>
                <a:cubicBezTo>
                  <a:pt x="1409768" y="234961"/>
                  <a:pt x="1438275" y="238820"/>
                  <a:pt x="1466850" y="241995"/>
                </a:cubicBezTo>
                <a:cubicBezTo>
                  <a:pt x="1539875" y="238820"/>
                  <a:pt x="1613681" y="243584"/>
                  <a:pt x="1685925" y="232470"/>
                </a:cubicBezTo>
                <a:cubicBezTo>
                  <a:pt x="1699239" y="230422"/>
                  <a:pt x="1703724" y="211977"/>
                  <a:pt x="1714500" y="203895"/>
                </a:cubicBezTo>
                <a:cubicBezTo>
                  <a:pt x="1729311" y="192787"/>
                  <a:pt x="1743844" y="178245"/>
                  <a:pt x="1762125" y="175320"/>
                </a:cubicBezTo>
                <a:cubicBezTo>
                  <a:pt x="1824906" y="165275"/>
                  <a:pt x="1889108" y="168618"/>
                  <a:pt x="1952625" y="165795"/>
                </a:cubicBezTo>
                <a:cubicBezTo>
                  <a:pt x="2223401" y="153761"/>
                  <a:pt x="2244954" y="154844"/>
                  <a:pt x="2552700" y="146745"/>
                </a:cubicBezTo>
                <a:cubicBezTo>
                  <a:pt x="2649221" y="114571"/>
                  <a:pt x="2560017" y="140507"/>
                  <a:pt x="2790825" y="146745"/>
                </a:cubicBezTo>
                <a:lnTo>
                  <a:pt x="3286125" y="156270"/>
                </a:lnTo>
                <a:cubicBezTo>
                  <a:pt x="3295650" y="159445"/>
                  <a:pt x="3304855" y="163826"/>
                  <a:pt x="3314700" y="165795"/>
                </a:cubicBezTo>
                <a:cubicBezTo>
                  <a:pt x="3336715" y="170198"/>
                  <a:pt x="3359230" y="171629"/>
                  <a:pt x="3381375" y="175320"/>
                </a:cubicBezTo>
                <a:cubicBezTo>
                  <a:pt x="3397344" y="177982"/>
                  <a:pt x="3413125" y="181670"/>
                  <a:pt x="3429000" y="184845"/>
                </a:cubicBezTo>
                <a:cubicBezTo>
                  <a:pt x="3540125" y="181670"/>
                  <a:pt x="3651532" y="183846"/>
                  <a:pt x="3762375" y="175320"/>
                </a:cubicBezTo>
                <a:cubicBezTo>
                  <a:pt x="3793443" y="172930"/>
                  <a:pt x="3808536" y="144790"/>
                  <a:pt x="3829050" y="127695"/>
                </a:cubicBezTo>
                <a:cubicBezTo>
                  <a:pt x="3862533" y="99792"/>
                  <a:pt x="3865162" y="107389"/>
                  <a:pt x="3914775" y="99120"/>
                </a:cubicBezTo>
                <a:cubicBezTo>
                  <a:pt x="4023031" y="142422"/>
                  <a:pt x="3888341" y="93456"/>
                  <a:pt x="4048125" y="127695"/>
                </a:cubicBezTo>
                <a:cubicBezTo>
                  <a:pt x="4064843" y="131278"/>
                  <a:pt x="4078652" y="146745"/>
                  <a:pt x="4095750" y="146745"/>
                </a:cubicBezTo>
                <a:cubicBezTo>
                  <a:pt x="4109949" y="146745"/>
                  <a:pt x="4070701" y="133288"/>
                  <a:pt x="4057650" y="127695"/>
                </a:cubicBezTo>
                <a:cubicBezTo>
                  <a:pt x="3987237" y="97518"/>
                  <a:pt x="4083305" y="154324"/>
                  <a:pt x="3971925" y="80070"/>
                </a:cubicBezTo>
                <a:cubicBezTo>
                  <a:pt x="3987800" y="54670"/>
                  <a:pt x="3994280" y="19951"/>
                  <a:pt x="4019550" y="3870"/>
                </a:cubicBezTo>
                <a:cubicBezTo>
                  <a:pt x="4035843" y="-6499"/>
                  <a:pt x="4058665" y="6488"/>
                  <a:pt x="4076700" y="13395"/>
                </a:cubicBezTo>
                <a:cubicBezTo>
                  <a:pt x="4208300" y="63795"/>
                  <a:pt x="4330050" y="143043"/>
                  <a:pt x="4467225" y="175320"/>
                </a:cubicBezTo>
                <a:lnTo>
                  <a:pt x="4629150" y="213420"/>
                </a:lnTo>
                <a:cubicBezTo>
                  <a:pt x="4670402" y="223045"/>
                  <a:pt x="4711192" y="235031"/>
                  <a:pt x="4752975" y="241995"/>
                </a:cubicBezTo>
                <a:lnTo>
                  <a:pt x="4810125" y="251520"/>
                </a:lnTo>
                <a:lnTo>
                  <a:pt x="5343525" y="241995"/>
                </a:lnTo>
                <a:cubicBezTo>
                  <a:pt x="5356609" y="241559"/>
                  <a:pt x="5368614" y="233916"/>
                  <a:pt x="5381625" y="232470"/>
                </a:cubicBezTo>
                <a:cubicBezTo>
                  <a:pt x="5425916" y="227549"/>
                  <a:pt x="5470525" y="226120"/>
                  <a:pt x="5514975" y="222945"/>
                </a:cubicBezTo>
                <a:cubicBezTo>
                  <a:pt x="5580508" y="201101"/>
                  <a:pt x="5502522" y="229172"/>
                  <a:pt x="5610225" y="175320"/>
                </a:cubicBezTo>
                <a:cubicBezTo>
                  <a:pt x="5633004" y="163931"/>
                  <a:pt x="5661694" y="154989"/>
                  <a:pt x="5686425" y="146745"/>
                </a:cubicBezTo>
                <a:lnTo>
                  <a:pt x="6438900" y="165795"/>
                </a:lnTo>
                <a:cubicBezTo>
                  <a:pt x="6524799" y="169036"/>
                  <a:pt x="6610125" y="183562"/>
                  <a:pt x="6696075" y="184845"/>
                </a:cubicBezTo>
                <a:cubicBezTo>
                  <a:pt x="6823101" y="186741"/>
                  <a:pt x="6950075" y="178495"/>
                  <a:pt x="7077075" y="175320"/>
                </a:cubicBezTo>
                <a:cubicBezTo>
                  <a:pt x="7089775" y="168970"/>
                  <a:pt x="7101192" y="158738"/>
                  <a:pt x="7115175" y="156270"/>
                </a:cubicBezTo>
                <a:cubicBezTo>
                  <a:pt x="7155942" y="149076"/>
                  <a:pt x="7197658" y="148883"/>
                  <a:pt x="7239000" y="146745"/>
                </a:cubicBezTo>
                <a:lnTo>
                  <a:pt x="7667625" y="127695"/>
                </a:lnTo>
                <a:cubicBezTo>
                  <a:pt x="7686675" y="121345"/>
                  <a:pt x="7705294" y="113515"/>
                  <a:pt x="7724775" y="108645"/>
                </a:cubicBezTo>
                <a:cubicBezTo>
                  <a:pt x="7737475" y="105470"/>
                  <a:pt x="7750336" y="102882"/>
                  <a:pt x="7762875" y="99120"/>
                </a:cubicBezTo>
                <a:cubicBezTo>
                  <a:pt x="7782109" y="93350"/>
                  <a:pt x="7820025" y="80070"/>
                  <a:pt x="7820025" y="80070"/>
                </a:cubicBezTo>
                <a:cubicBezTo>
                  <a:pt x="7832725" y="83245"/>
                  <a:pt x="7845868" y="84998"/>
                  <a:pt x="7858125" y="89595"/>
                </a:cubicBezTo>
                <a:cubicBezTo>
                  <a:pt x="7871420" y="94581"/>
                  <a:pt x="7882219" y="106311"/>
                  <a:pt x="7896225" y="108645"/>
                </a:cubicBezTo>
                <a:cubicBezTo>
                  <a:pt x="7921279" y="112821"/>
                  <a:pt x="7947025" y="108645"/>
                  <a:pt x="7972425" y="108645"/>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185E24F2-E2EA-4837-9B8F-49B99B7C67CB}"/>
              </a:ext>
            </a:extLst>
          </p:cNvPr>
          <p:cNvSpPr/>
          <p:nvPr/>
        </p:nvSpPr>
        <p:spPr>
          <a:xfrm>
            <a:off x="533400" y="4495800"/>
            <a:ext cx="8115576" cy="445451"/>
          </a:xfrm>
          <a:custGeom>
            <a:avLst/>
            <a:gdLst>
              <a:gd name="connsiteX0" fmla="*/ 0 w 8115576"/>
              <a:gd name="connsiteY0" fmla="*/ 0 h 445451"/>
              <a:gd name="connsiteX1" fmla="*/ 7991475 w 8115576"/>
              <a:gd name="connsiteY1" fmla="*/ 9525 h 445451"/>
            </a:gdLst>
            <a:ahLst/>
            <a:cxnLst>
              <a:cxn ang="0">
                <a:pos x="connsiteX0" y="connsiteY0"/>
              </a:cxn>
              <a:cxn ang="0">
                <a:pos x="connsiteX1" y="connsiteY1"/>
              </a:cxn>
            </a:cxnLst>
            <a:rect l="l" t="t" r="r" b="b"/>
            <a:pathLst>
              <a:path w="8115576" h="445451">
                <a:moveTo>
                  <a:pt x="0" y="0"/>
                </a:moveTo>
                <a:cubicBezTo>
                  <a:pt x="4460875" y="384175"/>
                  <a:pt x="8921750" y="768350"/>
                  <a:pt x="7991475" y="9525"/>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84D6B6F-AE78-4126-AAC3-EB50DC8020DA}"/>
              </a:ext>
            </a:extLst>
          </p:cNvPr>
          <p:cNvSpPr/>
          <p:nvPr/>
        </p:nvSpPr>
        <p:spPr>
          <a:xfrm>
            <a:off x="533400" y="4724035"/>
            <a:ext cx="8070850" cy="1800590"/>
          </a:xfrm>
          <a:prstGeom prst="rect">
            <a:avLst/>
          </a:prstGeom>
          <a:solidFill>
            <a:srgbClr val="96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400"/>
              </a:spcAft>
              <a:buSzPct val="100000"/>
            </a:pPr>
            <a:endParaRPr lang="de-DE" sz="1100" dirty="0" err="1"/>
          </a:p>
        </p:txBody>
      </p:sp>
      <p:grpSp>
        <p:nvGrpSpPr>
          <p:cNvPr id="21" name="Gruppieren 20">
            <a:extLst>
              <a:ext uri="{FF2B5EF4-FFF2-40B4-BE49-F238E27FC236}">
                <a16:creationId xmlns:a16="http://schemas.microsoft.com/office/drawing/2014/main" id="{9A4B7758-0841-4F14-9744-DFF13F418B3B}"/>
              </a:ext>
            </a:extLst>
          </p:cNvPr>
          <p:cNvGrpSpPr/>
          <p:nvPr/>
        </p:nvGrpSpPr>
        <p:grpSpPr>
          <a:xfrm>
            <a:off x="550838" y="3501005"/>
            <a:ext cx="8053412" cy="1251899"/>
            <a:chOff x="550838" y="3501005"/>
            <a:chExt cx="8053412" cy="1251899"/>
          </a:xfrm>
        </p:grpSpPr>
        <p:pic>
          <p:nvPicPr>
            <p:cNvPr id="13" name="Grafik 12">
              <a:extLst>
                <a:ext uri="{FF2B5EF4-FFF2-40B4-BE49-F238E27FC236}">
                  <a16:creationId xmlns:a16="http://schemas.microsoft.com/office/drawing/2014/main" id="{FFF439FC-F28C-46AA-8B65-48B9D01BD8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0838" y="3501007"/>
              <a:ext cx="3126292" cy="1251897"/>
            </a:xfrm>
            <a:prstGeom prst="rect">
              <a:avLst/>
            </a:prstGeom>
          </p:spPr>
        </p:pic>
        <p:pic>
          <p:nvPicPr>
            <p:cNvPr id="19" name="Grafik 18">
              <a:extLst>
                <a:ext uri="{FF2B5EF4-FFF2-40B4-BE49-F238E27FC236}">
                  <a16:creationId xmlns:a16="http://schemas.microsoft.com/office/drawing/2014/main" id="{5D975E92-115C-4075-B211-A9323F2C70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74104" y="3501006"/>
              <a:ext cx="3126292" cy="1251897"/>
            </a:xfrm>
            <a:prstGeom prst="rect">
              <a:avLst/>
            </a:prstGeom>
          </p:spPr>
        </p:pic>
        <p:pic>
          <p:nvPicPr>
            <p:cNvPr id="20" name="Grafik 19">
              <a:extLst>
                <a:ext uri="{FF2B5EF4-FFF2-40B4-BE49-F238E27FC236}">
                  <a16:creationId xmlns:a16="http://schemas.microsoft.com/office/drawing/2014/main" id="{9F26E39E-E857-43B5-A02C-E9E92BC0D4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84844" y="3501005"/>
              <a:ext cx="1819406" cy="1251897"/>
            </a:xfrm>
            <a:prstGeom prst="rect">
              <a:avLst/>
            </a:prstGeom>
          </p:spPr>
        </p:pic>
      </p:grpSp>
      <p:sp>
        <p:nvSpPr>
          <p:cNvPr id="23" name="Textfeld 22">
            <a:extLst>
              <a:ext uri="{FF2B5EF4-FFF2-40B4-BE49-F238E27FC236}">
                <a16:creationId xmlns:a16="http://schemas.microsoft.com/office/drawing/2014/main" id="{01B656E0-4579-4915-9AFC-9DFC6C61308F}"/>
              </a:ext>
            </a:extLst>
          </p:cNvPr>
          <p:cNvSpPr txBox="1"/>
          <p:nvPr/>
        </p:nvSpPr>
        <p:spPr>
          <a:xfrm>
            <a:off x="755576" y="4941251"/>
            <a:ext cx="1008112" cy="261610"/>
          </a:xfrm>
          <a:prstGeom prst="rect">
            <a:avLst/>
          </a:prstGeom>
          <a:noFill/>
        </p:spPr>
        <p:txBody>
          <a:bodyPr wrap="square" rtlCol="0">
            <a:spAutoFit/>
          </a:bodyPr>
          <a:lstStyle/>
          <a:p>
            <a:r>
              <a:rPr lang="de-DE" sz="1100" dirty="0">
                <a:solidFill>
                  <a:schemeClr val="bg1"/>
                </a:solidFill>
              </a:rPr>
              <a:t>Stickstoff (N)</a:t>
            </a:r>
          </a:p>
        </p:txBody>
      </p:sp>
      <p:sp>
        <p:nvSpPr>
          <p:cNvPr id="24" name="Textfeld 23">
            <a:extLst>
              <a:ext uri="{FF2B5EF4-FFF2-40B4-BE49-F238E27FC236}">
                <a16:creationId xmlns:a16="http://schemas.microsoft.com/office/drawing/2014/main" id="{28F7198A-8F2A-43F7-A6D5-755AA686A27D}"/>
              </a:ext>
            </a:extLst>
          </p:cNvPr>
          <p:cNvSpPr txBox="1"/>
          <p:nvPr/>
        </p:nvSpPr>
        <p:spPr>
          <a:xfrm>
            <a:off x="1763688" y="5318701"/>
            <a:ext cx="1008112" cy="261610"/>
          </a:xfrm>
          <a:prstGeom prst="rect">
            <a:avLst/>
          </a:prstGeom>
          <a:noFill/>
        </p:spPr>
        <p:txBody>
          <a:bodyPr wrap="square" rtlCol="0">
            <a:spAutoFit/>
          </a:bodyPr>
          <a:lstStyle/>
          <a:p>
            <a:r>
              <a:rPr lang="de-DE" sz="1100" dirty="0">
                <a:solidFill>
                  <a:schemeClr val="bg1"/>
                </a:solidFill>
              </a:rPr>
              <a:t>Phosphor (P)</a:t>
            </a:r>
          </a:p>
        </p:txBody>
      </p:sp>
      <p:sp>
        <p:nvSpPr>
          <p:cNvPr id="26" name="Textfeld 25">
            <a:extLst>
              <a:ext uri="{FF2B5EF4-FFF2-40B4-BE49-F238E27FC236}">
                <a16:creationId xmlns:a16="http://schemas.microsoft.com/office/drawing/2014/main" id="{CA364000-D47C-4BE1-9A84-CC793EC6538F}"/>
              </a:ext>
            </a:extLst>
          </p:cNvPr>
          <p:cNvSpPr txBox="1"/>
          <p:nvPr/>
        </p:nvSpPr>
        <p:spPr>
          <a:xfrm>
            <a:off x="755576" y="5504485"/>
            <a:ext cx="1008112" cy="261610"/>
          </a:xfrm>
          <a:prstGeom prst="rect">
            <a:avLst/>
          </a:prstGeom>
          <a:noFill/>
        </p:spPr>
        <p:txBody>
          <a:bodyPr wrap="square" rtlCol="0">
            <a:spAutoFit/>
          </a:bodyPr>
          <a:lstStyle/>
          <a:p>
            <a:r>
              <a:rPr lang="de-DE" sz="1100" dirty="0">
                <a:solidFill>
                  <a:schemeClr val="bg1"/>
                </a:solidFill>
              </a:rPr>
              <a:t>Kalium (K)</a:t>
            </a:r>
          </a:p>
        </p:txBody>
      </p:sp>
      <p:sp>
        <p:nvSpPr>
          <p:cNvPr id="27" name="Textfeld 26">
            <a:extLst>
              <a:ext uri="{FF2B5EF4-FFF2-40B4-BE49-F238E27FC236}">
                <a16:creationId xmlns:a16="http://schemas.microsoft.com/office/drawing/2014/main" id="{63997127-7DD4-4A22-B300-75A90CC92C98}"/>
              </a:ext>
            </a:extLst>
          </p:cNvPr>
          <p:cNvSpPr txBox="1"/>
          <p:nvPr/>
        </p:nvSpPr>
        <p:spPr>
          <a:xfrm>
            <a:off x="1308138" y="5905958"/>
            <a:ext cx="1008112" cy="261610"/>
          </a:xfrm>
          <a:prstGeom prst="rect">
            <a:avLst/>
          </a:prstGeom>
          <a:noFill/>
        </p:spPr>
        <p:txBody>
          <a:bodyPr wrap="square" rtlCol="0">
            <a:spAutoFit/>
          </a:bodyPr>
          <a:lstStyle/>
          <a:p>
            <a:r>
              <a:rPr lang="de-DE" sz="1100" dirty="0">
                <a:solidFill>
                  <a:schemeClr val="bg1"/>
                </a:solidFill>
              </a:rPr>
              <a:t>Schwefel (S)</a:t>
            </a:r>
          </a:p>
        </p:txBody>
      </p:sp>
      <p:sp>
        <p:nvSpPr>
          <p:cNvPr id="28" name="Textfeld 27">
            <a:extLst>
              <a:ext uri="{FF2B5EF4-FFF2-40B4-BE49-F238E27FC236}">
                <a16:creationId xmlns:a16="http://schemas.microsoft.com/office/drawing/2014/main" id="{FF425719-FEC6-4D34-866F-6EC9E6A6F3ED}"/>
              </a:ext>
            </a:extLst>
          </p:cNvPr>
          <p:cNvSpPr txBox="1"/>
          <p:nvPr/>
        </p:nvSpPr>
        <p:spPr>
          <a:xfrm>
            <a:off x="3096406" y="5014341"/>
            <a:ext cx="1008112" cy="261610"/>
          </a:xfrm>
          <a:prstGeom prst="rect">
            <a:avLst/>
          </a:prstGeom>
          <a:noFill/>
        </p:spPr>
        <p:txBody>
          <a:bodyPr wrap="square" rtlCol="0">
            <a:spAutoFit/>
          </a:bodyPr>
          <a:lstStyle/>
          <a:p>
            <a:r>
              <a:rPr lang="de-DE" sz="1100" dirty="0">
                <a:solidFill>
                  <a:schemeClr val="bg1"/>
                </a:solidFill>
              </a:rPr>
              <a:t>Calcium (Ca)</a:t>
            </a:r>
          </a:p>
        </p:txBody>
      </p:sp>
      <p:sp>
        <p:nvSpPr>
          <p:cNvPr id="29" name="Textfeld 28">
            <a:extLst>
              <a:ext uri="{FF2B5EF4-FFF2-40B4-BE49-F238E27FC236}">
                <a16:creationId xmlns:a16="http://schemas.microsoft.com/office/drawing/2014/main" id="{BE88A049-A920-40B2-9F1F-494DF5FE8255}"/>
              </a:ext>
            </a:extLst>
          </p:cNvPr>
          <p:cNvSpPr txBox="1"/>
          <p:nvPr/>
        </p:nvSpPr>
        <p:spPr>
          <a:xfrm>
            <a:off x="2638426" y="5657738"/>
            <a:ext cx="1265548" cy="261610"/>
          </a:xfrm>
          <a:prstGeom prst="rect">
            <a:avLst/>
          </a:prstGeom>
          <a:noFill/>
        </p:spPr>
        <p:txBody>
          <a:bodyPr wrap="square" rtlCol="0">
            <a:spAutoFit/>
          </a:bodyPr>
          <a:lstStyle/>
          <a:p>
            <a:r>
              <a:rPr lang="de-DE" sz="1100" dirty="0">
                <a:solidFill>
                  <a:schemeClr val="bg1"/>
                </a:solidFill>
              </a:rPr>
              <a:t>Magnesium (Mg)</a:t>
            </a:r>
          </a:p>
        </p:txBody>
      </p:sp>
      <p:sp>
        <p:nvSpPr>
          <p:cNvPr id="30" name="Textfeld 29">
            <a:extLst>
              <a:ext uri="{FF2B5EF4-FFF2-40B4-BE49-F238E27FC236}">
                <a16:creationId xmlns:a16="http://schemas.microsoft.com/office/drawing/2014/main" id="{6FDF6F26-45A6-4274-824F-1A10352658FF}"/>
              </a:ext>
            </a:extLst>
          </p:cNvPr>
          <p:cNvSpPr txBox="1"/>
          <p:nvPr/>
        </p:nvSpPr>
        <p:spPr>
          <a:xfrm>
            <a:off x="4825168" y="4863898"/>
            <a:ext cx="1008112" cy="261610"/>
          </a:xfrm>
          <a:prstGeom prst="rect">
            <a:avLst/>
          </a:prstGeom>
          <a:noFill/>
        </p:spPr>
        <p:txBody>
          <a:bodyPr wrap="square" rtlCol="0">
            <a:spAutoFit/>
          </a:bodyPr>
          <a:lstStyle/>
          <a:p>
            <a:r>
              <a:rPr lang="de-DE" sz="1100" dirty="0">
                <a:solidFill>
                  <a:schemeClr val="bg1"/>
                </a:solidFill>
              </a:rPr>
              <a:t>Bor (B)</a:t>
            </a:r>
          </a:p>
        </p:txBody>
      </p:sp>
      <p:sp>
        <p:nvSpPr>
          <p:cNvPr id="31" name="Textfeld 30">
            <a:extLst>
              <a:ext uri="{FF2B5EF4-FFF2-40B4-BE49-F238E27FC236}">
                <a16:creationId xmlns:a16="http://schemas.microsoft.com/office/drawing/2014/main" id="{8B010785-1F33-4D05-9303-AF71FC42BFE2}"/>
              </a:ext>
            </a:extLst>
          </p:cNvPr>
          <p:cNvSpPr txBox="1"/>
          <p:nvPr/>
        </p:nvSpPr>
        <p:spPr>
          <a:xfrm>
            <a:off x="7014663" y="4863898"/>
            <a:ext cx="1359768" cy="261610"/>
          </a:xfrm>
          <a:prstGeom prst="rect">
            <a:avLst/>
          </a:prstGeom>
          <a:noFill/>
        </p:spPr>
        <p:txBody>
          <a:bodyPr wrap="square" rtlCol="0">
            <a:spAutoFit/>
          </a:bodyPr>
          <a:lstStyle/>
          <a:p>
            <a:r>
              <a:rPr lang="de-DE" sz="1100" dirty="0">
                <a:solidFill>
                  <a:schemeClr val="bg1"/>
                </a:solidFill>
              </a:rPr>
              <a:t>Mangan (</a:t>
            </a:r>
            <a:r>
              <a:rPr lang="de-DE" sz="1100" dirty="0" err="1">
                <a:solidFill>
                  <a:schemeClr val="bg1"/>
                </a:solidFill>
              </a:rPr>
              <a:t>Mn</a:t>
            </a:r>
            <a:r>
              <a:rPr lang="de-DE" sz="1100" dirty="0">
                <a:solidFill>
                  <a:schemeClr val="bg1"/>
                </a:solidFill>
              </a:rPr>
              <a:t>)</a:t>
            </a:r>
          </a:p>
        </p:txBody>
      </p:sp>
      <p:sp>
        <p:nvSpPr>
          <p:cNvPr id="32" name="Textfeld 31">
            <a:extLst>
              <a:ext uri="{FF2B5EF4-FFF2-40B4-BE49-F238E27FC236}">
                <a16:creationId xmlns:a16="http://schemas.microsoft.com/office/drawing/2014/main" id="{6790359B-1131-4487-82B6-5FD8253BBE5E}"/>
              </a:ext>
            </a:extLst>
          </p:cNvPr>
          <p:cNvSpPr txBox="1"/>
          <p:nvPr/>
        </p:nvSpPr>
        <p:spPr>
          <a:xfrm>
            <a:off x="7095330" y="5434511"/>
            <a:ext cx="1008112" cy="261610"/>
          </a:xfrm>
          <a:prstGeom prst="rect">
            <a:avLst/>
          </a:prstGeom>
          <a:noFill/>
        </p:spPr>
        <p:txBody>
          <a:bodyPr wrap="square" rtlCol="0">
            <a:spAutoFit/>
          </a:bodyPr>
          <a:lstStyle/>
          <a:p>
            <a:r>
              <a:rPr lang="de-DE" sz="1100" dirty="0">
                <a:solidFill>
                  <a:schemeClr val="bg1"/>
                </a:solidFill>
              </a:rPr>
              <a:t>Kupfer (</a:t>
            </a:r>
            <a:r>
              <a:rPr lang="de-DE" sz="1100" dirty="0" err="1">
                <a:solidFill>
                  <a:schemeClr val="bg1"/>
                </a:solidFill>
              </a:rPr>
              <a:t>Cu</a:t>
            </a:r>
            <a:r>
              <a:rPr lang="de-DE" sz="1100" dirty="0">
                <a:solidFill>
                  <a:schemeClr val="bg1"/>
                </a:solidFill>
              </a:rPr>
              <a:t>)</a:t>
            </a:r>
          </a:p>
        </p:txBody>
      </p:sp>
      <p:sp>
        <p:nvSpPr>
          <p:cNvPr id="33" name="Textfeld 32">
            <a:extLst>
              <a:ext uri="{FF2B5EF4-FFF2-40B4-BE49-F238E27FC236}">
                <a16:creationId xmlns:a16="http://schemas.microsoft.com/office/drawing/2014/main" id="{BB361946-D200-4346-84C7-8CC8A2E4B788}"/>
              </a:ext>
            </a:extLst>
          </p:cNvPr>
          <p:cNvSpPr txBox="1"/>
          <p:nvPr/>
        </p:nvSpPr>
        <p:spPr>
          <a:xfrm>
            <a:off x="6156300" y="5207919"/>
            <a:ext cx="1008112" cy="261610"/>
          </a:xfrm>
          <a:prstGeom prst="rect">
            <a:avLst/>
          </a:prstGeom>
          <a:noFill/>
        </p:spPr>
        <p:txBody>
          <a:bodyPr wrap="square" rtlCol="0">
            <a:spAutoFit/>
          </a:bodyPr>
          <a:lstStyle/>
          <a:p>
            <a:r>
              <a:rPr lang="de-DE" sz="1100" dirty="0">
                <a:solidFill>
                  <a:schemeClr val="bg1"/>
                </a:solidFill>
              </a:rPr>
              <a:t>Zink (</a:t>
            </a:r>
            <a:r>
              <a:rPr lang="de-DE" sz="1100" dirty="0" err="1">
                <a:solidFill>
                  <a:schemeClr val="bg1"/>
                </a:solidFill>
              </a:rPr>
              <a:t>Zn</a:t>
            </a:r>
            <a:r>
              <a:rPr lang="de-DE" sz="1100" dirty="0">
                <a:solidFill>
                  <a:schemeClr val="bg1"/>
                </a:solidFill>
              </a:rPr>
              <a:t>)</a:t>
            </a:r>
          </a:p>
        </p:txBody>
      </p:sp>
      <p:sp>
        <p:nvSpPr>
          <p:cNvPr id="34" name="Textfeld 33">
            <a:extLst>
              <a:ext uri="{FF2B5EF4-FFF2-40B4-BE49-F238E27FC236}">
                <a16:creationId xmlns:a16="http://schemas.microsoft.com/office/drawing/2014/main" id="{2834E3A8-E1ED-456E-9C02-2748D1BC7F8C}"/>
              </a:ext>
            </a:extLst>
          </p:cNvPr>
          <p:cNvSpPr txBox="1"/>
          <p:nvPr/>
        </p:nvSpPr>
        <p:spPr>
          <a:xfrm>
            <a:off x="5064670" y="5324191"/>
            <a:ext cx="1008112" cy="261610"/>
          </a:xfrm>
          <a:prstGeom prst="rect">
            <a:avLst/>
          </a:prstGeom>
          <a:noFill/>
        </p:spPr>
        <p:txBody>
          <a:bodyPr wrap="square" rtlCol="0">
            <a:spAutoFit/>
          </a:bodyPr>
          <a:lstStyle/>
          <a:p>
            <a:r>
              <a:rPr lang="de-DE" sz="1100" dirty="0">
                <a:solidFill>
                  <a:schemeClr val="bg1"/>
                </a:solidFill>
              </a:rPr>
              <a:t>Chlor (Cl)</a:t>
            </a:r>
          </a:p>
        </p:txBody>
      </p:sp>
      <p:sp>
        <p:nvSpPr>
          <p:cNvPr id="35" name="Textfeld 34">
            <a:extLst>
              <a:ext uri="{FF2B5EF4-FFF2-40B4-BE49-F238E27FC236}">
                <a16:creationId xmlns:a16="http://schemas.microsoft.com/office/drawing/2014/main" id="{9F0DBA94-BDC3-4764-B941-212F6CB3B155}"/>
              </a:ext>
            </a:extLst>
          </p:cNvPr>
          <p:cNvSpPr txBox="1"/>
          <p:nvPr/>
        </p:nvSpPr>
        <p:spPr>
          <a:xfrm>
            <a:off x="5784659" y="5714855"/>
            <a:ext cx="1008112" cy="261610"/>
          </a:xfrm>
          <a:prstGeom prst="rect">
            <a:avLst/>
          </a:prstGeom>
          <a:noFill/>
        </p:spPr>
        <p:txBody>
          <a:bodyPr wrap="square" rtlCol="0">
            <a:spAutoFit/>
          </a:bodyPr>
          <a:lstStyle/>
          <a:p>
            <a:r>
              <a:rPr lang="de-DE" sz="1100" dirty="0">
                <a:solidFill>
                  <a:schemeClr val="bg1"/>
                </a:solidFill>
              </a:rPr>
              <a:t>Eisen (</a:t>
            </a:r>
            <a:r>
              <a:rPr lang="de-DE" sz="1100" dirty="0" err="1">
                <a:solidFill>
                  <a:schemeClr val="bg1"/>
                </a:solidFill>
              </a:rPr>
              <a:t>Fe</a:t>
            </a:r>
            <a:r>
              <a:rPr lang="de-DE" sz="1100" dirty="0">
                <a:solidFill>
                  <a:schemeClr val="bg1"/>
                </a:solidFill>
              </a:rPr>
              <a:t>)</a:t>
            </a:r>
          </a:p>
        </p:txBody>
      </p:sp>
      <p:sp>
        <p:nvSpPr>
          <p:cNvPr id="36" name="Textfeld 35">
            <a:extLst>
              <a:ext uri="{FF2B5EF4-FFF2-40B4-BE49-F238E27FC236}">
                <a16:creationId xmlns:a16="http://schemas.microsoft.com/office/drawing/2014/main" id="{93B36B7F-EE10-48C7-A511-38645BB43A9A}"/>
              </a:ext>
            </a:extLst>
          </p:cNvPr>
          <p:cNvSpPr txBox="1"/>
          <p:nvPr/>
        </p:nvSpPr>
        <p:spPr>
          <a:xfrm>
            <a:off x="4874468" y="5887591"/>
            <a:ext cx="1008112" cy="261610"/>
          </a:xfrm>
          <a:prstGeom prst="rect">
            <a:avLst/>
          </a:prstGeom>
          <a:noFill/>
        </p:spPr>
        <p:txBody>
          <a:bodyPr wrap="square" rtlCol="0">
            <a:spAutoFit/>
          </a:bodyPr>
          <a:lstStyle/>
          <a:p>
            <a:r>
              <a:rPr lang="de-DE" sz="1100" dirty="0">
                <a:solidFill>
                  <a:schemeClr val="bg1"/>
                </a:solidFill>
              </a:rPr>
              <a:t>Nickel (Ni)</a:t>
            </a:r>
          </a:p>
        </p:txBody>
      </p:sp>
      <p:sp>
        <p:nvSpPr>
          <p:cNvPr id="37" name="Textfeld 36">
            <a:extLst>
              <a:ext uri="{FF2B5EF4-FFF2-40B4-BE49-F238E27FC236}">
                <a16:creationId xmlns:a16="http://schemas.microsoft.com/office/drawing/2014/main" id="{B1873007-BAAB-4073-8407-6DE11479379E}"/>
              </a:ext>
            </a:extLst>
          </p:cNvPr>
          <p:cNvSpPr txBox="1"/>
          <p:nvPr/>
        </p:nvSpPr>
        <p:spPr>
          <a:xfrm>
            <a:off x="7290197" y="5845660"/>
            <a:ext cx="1440160" cy="261610"/>
          </a:xfrm>
          <a:prstGeom prst="rect">
            <a:avLst/>
          </a:prstGeom>
          <a:noFill/>
        </p:spPr>
        <p:txBody>
          <a:bodyPr wrap="square" rtlCol="0">
            <a:spAutoFit/>
          </a:bodyPr>
          <a:lstStyle/>
          <a:p>
            <a:r>
              <a:rPr lang="de-DE" sz="1100" dirty="0">
                <a:solidFill>
                  <a:schemeClr val="bg1"/>
                </a:solidFill>
              </a:rPr>
              <a:t>Molybdän (Mo)</a:t>
            </a:r>
          </a:p>
        </p:txBody>
      </p:sp>
      <p:sp>
        <p:nvSpPr>
          <p:cNvPr id="38" name="Textfeld 37">
            <a:extLst>
              <a:ext uri="{FF2B5EF4-FFF2-40B4-BE49-F238E27FC236}">
                <a16:creationId xmlns:a16="http://schemas.microsoft.com/office/drawing/2014/main" id="{9842A389-DF81-439F-AB3E-E50615F98B68}"/>
              </a:ext>
            </a:extLst>
          </p:cNvPr>
          <p:cNvSpPr txBox="1"/>
          <p:nvPr/>
        </p:nvSpPr>
        <p:spPr>
          <a:xfrm>
            <a:off x="6192936" y="6334456"/>
            <a:ext cx="2592288" cy="507831"/>
          </a:xfrm>
          <a:prstGeom prst="rect">
            <a:avLst/>
          </a:prstGeom>
          <a:noFill/>
        </p:spPr>
        <p:txBody>
          <a:bodyPr wrap="square" rtlCol="0">
            <a:spAutoFit/>
          </a:bodyPr>
          <a:lstStyle/>
          <a:p>
            <a:r>
              <a:rPr lang="de-DE" sz="900" dirty="0"/>
              <a:t>(Landesbetrieb Landwirtschaft Hessen, 2018)</a:t>
            </a:r>
          </a:p>
          <a:p>
            <a:endParaRPr lang="de-DE" dirty="0"/>
          </a:p>
        </p:txBody>
      </p:sp>
      <p:cxnSp>
        <p:nvCxnSpPr>
          <p:cNvPr id="41" name="Gerader Verbinder 40">
            <a:extLst>
              <a:ext uri="{FF2B5EF4-FFF2-40B4-BE49-F238E27FC236}">
                <a16:creationId xmlns:a16="http://schemas.microsoft.com/office/drawing/2014/main" id="{64CD85DE-54C6-41D3-A1F5-7C8143098B9B}"/>
              </a:ext>
            </a:extLst>
          </p:cNvPr>
          <p:cNvCxnSpPr>
            <a:cxnSpLocks/>
            <a:endCxn id="14" idx="2"/>
          </p:cNvCxnSpPr>
          <p:nvPr/>
        </p:nvCxnSpPr>
        <p:spPr>
          <a:xfrm flipH="1">
            <a:off x="4568825" y="1412875"/>
            <a:ext cx="3175" cy="511175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39" name="Fußzeilenplatzhalter 7">
            <a:extLst>
              <a:ext uri="{FF2B5EF4-FFF2-40B4-BE49-F238E27FC236}">
                <a16:creationId xmlns:a16="http://schemas.microsoft.com/office/drawing/2014/main" id="{900279E7-62E8-4A84-8B2B-7D8787695019}"/>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741919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91984-A432-4ACE-BB76-029472CA7422}"/>
              </a:ext>
            </a:extLst>
          </p:cNvPr>
          <p:cNvSpPr>
            <a:spLocks noGrp="1"/>
          </p:cNvSpPr>
          <p:nvPr>
            <p:ph type="title"/>
          </p:nvPr>
        </p:nvSpPr>
        <p:spPr/>
        <p:txBody>
          <a:bodyPr/>
          <a:lstStyle/>
          <a:p>
            <a:r>
              <a:rPr lang="de-DE" dirty="0"/>
              <a:t>Der Grundnährstoff Stickstoff</a:t>
            </a:r>
          </a:p>
        </p:txBody>
      </p:sp>
      <p:sp>
        <p:nvSpPr>
          <p:cNvPr id="3" name="Inhaltsplatzhalter 2">
            <a:extLst>
              <a:ext uri="{FF2B5EF4-FFF2-40B4-BE49-F238E27FC236}">
                <a16:creationId xmlns:a16="http://schemas.microsoft.com/office/drawing/2014/main" id="{2F95E3ED-24AA-4FA9-9105-99F6B619CE02}"/>
              </a:ext>
            </a:extLst>
          </p:cNvPr>
          <p:cNvSpPr>
            <a:spLocks noGrp="1"/>
          </p:cNvSpPr>
          <p:nvPr>
            <p:ph idx="1"/>
          </p:nvPr>
        </p:nvSpPr>
        <p:spPr/>
        <p:txBody>
          <a:bodyPr/>
          <a:lstStyle/>
          <a:p>
            <a:pPr marL="0" indent="0">
              <a:buNone/>
            </a:pPr>
            <a:r>
              <a:rPr lang="de-DE" dirty="0">
                <a:solidFill>
                  <a:schemeClr val="accent6">
                    <a:lumMod val="75000"/>
                  </a:schemeClr>
                </a:solidFill>
              </a:rPr>
              <a:t>Stickstoff (N)</a:t>
            </a:r>
          </a:p>
          <a:p>
            <a:pPr>
              <a:buClr>
                <a:schemeClr val="accent6">
                  <a:lumMod val="75000"/>
                </a:schemeClr>
              </a:buClr>
            </a:pPr>
            <a:r>
              <a:rPr lang="de-DE" sz="1600" dirty="0"/>
              <a:t>Motor des Pflanzenwachstums</a:t>
            </a:r>
          </a:p>
          <a:p>
            <a:pPr>
              <a:buClr>
                <a:schemeClr val="accent6">
                  <a:lumMod val="75000"/>
                </a:schemeClr>
              </a:buClr>
            </a:pPr>
            <a:r>
              <a:rPr lang="de-DE" sz="1600" dirty="0"/>
              <a:t>wichtigster Nährstoff für die Bildung von Eiweiß &amp; Aminosäure</a:t>
            </a:r>
          </a:p>
          <a:p>
            <a:pPr>
              <a:buClr>
                <a:schemeClr val="accent6">
                  <a:lumMod val="75000"/>
                </a:schemeClr>
              </a:buClr>
            </a:pPr>
            <a:r>
              <a:rPr lang="de-DE" sz="1600" dirty="0"/>
              <a:t>Bauelement von Chlorophyll &amp; vielen Enzymen</a:t>
            </a:r>
          </a:p>
          <a:p>
            <a:pPr>
              <a:buClr>
                <a:schemeClr val="accent6">
                  <a:lumMod val="75000"/>
                </a:schemeClr>
              </a:buClr>
            </a:pPr>
            <a:r>
              <a:rPr lang="de-DE" sz="1600" dirty="0"/>
              <a:t>in Form von Nitrat im Boden aufgenommen</a:t>
            </a:r>
          </a:p>
          <a:p>
            <a:pPr>
              <a:buClr>
                <a:schemeClr val="accent6">
                  <a:lumMod val="75000"/>
                </a:schemeClr>
              </a:buClr>
            </a:pPr>
            <a:r>
              <a:rPr lang="de-DE" sz="1600" dirty="0"/>
              <a:t>Stickstoff aus der Luft können lediglich Leguminosen, wie Erbsen &amp; Klee aufnehmen in Symbiose mit Knöllchenbakterien aufnehmen</a:t>
            </a:r>
          </a:p>
          <a:p>
            <a:pPr>
              <a:buClr>
                <a:schemeClr val="accent6">
                  <a:lumMod val="75000"/>
                </a:schemeClr>
              </a:buClr>
            </a:pPr>
            <a:r>
              <a:rPr lang="de-DE" sz="1600" dirty="0"/>
              <a:t>in Nitratform sehr beweglich und verlagert sich schnell mit dem Sickerwasserstrom </a:t>
            </a:r>
            <a:r>
              <a:rPr lang="de-DE" sz="1600" dirty="0">
                <a:sym typeface="Wingdings" panose="05000000000000000000" pitchFamily="2" charset="2"/>
              </a:rPr>
              <a:t>	 nicht mehr pflanzenverfügbar</a:t>
            </a:r>
          </a:p>
          <a:p>
            <a:pPr>
              <a:buClr>
                <a:schemeClr val="accent6">
                  <a:lumMod val="75000"/>
                </a:schemeClr>
              </a:buClr>
            </a:pPr>
            <a:r>
              <a:rPr lang="de-DE" sz="1600" dirty="0">
                <a:sym typeface="Wingdings" panose="05000000000000000000" pitchFamily="2" charset="2"/>
              </a:rPr>
              <a:t>Bedarf ergibt sich aus dem Bedarf der Fruchtart abzüglich der Bereitstellung aus dem Boden</a:t>
            </a:r>
          </a:p>
          <a:p>
            <a:endParaRPr lang="de-DE" dirty="0">
              <a:sym typeface="Wingdings" panose="05000000000000000000" pitchFamily="2" charset="2"/>
            </a:endParaRPr>
          </a:p>
          <a:p>
            <a:endParaRPr lang="de-DE" dirty="0"/>
          </a:p>
          <a:p>
            <a:endParaRPr lang="de-DE" dirty="0"/>
          </a:p>
        </p:txBody>
      </p:sp>
      <p:sp>
        <p:nvSpPr>
          <p:cNvPr id="4" name="Datumsplatzhalter 3">
            <a:extLst>
              <a:ext uri="{FF2B5EF4-FFF2-40B4-BE49-F238E27FC236}">
                <a16:creationId xmlns:a16="http://schemas.microsoft.com/office/drawing/2014/main" id="{B931E1A3-AB70-4858-A330-21FB20B13867}"/>
              </a:ext>
            </a:extLst>
          </p:cNvPr>
          <p:cNvSpPr>
            <a:spLocks noGrp="1"/>
          </p:cNvSpPr>
          <p:nvPr>
            <p:ph type="dt" sz="half" idx="10"/>
          </p:nvPr>
        </p:nvSpPr>
        <p:spPr/>
        <p:txBody>
          <a:bodyPr/>
          <a:lstStyle/>
          <a:p>
            <a:fld id="{BBD6669F-8FF4-4D0C-8908-5B578C288B51}" type="datetime1">
              <a:rPr lang="de-DE" smtClean="0"/>
              <a:t>13.01.2022</a:t>
            </a:fld>
            <a:endParaRPr lang="de-DE" dirty="0"/>
          </a:p>
        </p:txBody>
      </p:sp>
      <p:sp>
        <p:nvSpPr>
          <p:cNvPr id="6" name="Foliennummernplatzhalter 5">
            <a:extLst>
              <a:ext uri="{FF2B5EF4-FFF2-40B4-BE49-F238E27FC236}">
                <a16:creationId xmlns:a16="http://schemas.microsoft.com/office/drawing/2014/main" id="{D14EC274-255F-4C25-9890-7675D5664539}"/>
              </a:ext>
            </a:extLst>
          </p:cNvPr>
          <p:cNvSpPr>
            <a:spLocks noGrp="1"/>
          </p:cNvSpPr>
          <p:nvPr>
            <p:ph type="sldNum" sz="quarter" idx="12"/>
          </p:nvPr>
        </p:nvSpPr>
        <p:spPr/>
        <p:txBody>
          <a:bodyPr/>
          <a:lstStyle/>
          <a:p>
            <a:fld id="{AF37DF20-EDB0-4B2C-BB00-AEF0D14163FC}" type="slidenum">
              <a:rPr lang="de-DE" smtClean="0"/>
              <a:pPr/>
              <a:t>62</a:t>
            </a:fld>
            <a:endParaRPr lang="de-DE" dirty="0"/>
          </a:p>
        </p:txBody>
      </p:sp>
      <p:pic>
        <p:nvPicPr>
          <p:cNvPr id="7" name="Grafik 6">
            <a:extLst>
              <a:ext uri="{FF2B5EF4-FFF2-40B4-BE49-F238E27FC236}">
                <a16:creationId xmlns:a16="http://schemas.microsoft.com/office/drawing/2014/main" id="{F19BC25A-F9C4-433A-B75B-9B358404C5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8" name="Rechteck 7">
            <a:extLst>
              <a:ext uri="{FF2B5EF4-FFF2-40B4-BE49-F238E27FC236}">
                <a16:creationId xmlns:a16="http://schemas.microsoft.com/office/drawing/2014/main" id="{4109007F-0CD3-44DE-9700-34C8AFBE1B24}"/>
              </a:ext>
            </a:extLst>
          </p:cNvPr>
          <p:cNvSpPr/>
          <p:nvPr/>
        </p:nvSpPr>
        <p:spPr>
          <a:xfrm>
            <a:off x="539748" y="5157191"/>
            <a:ext cx="8064501" cy="1367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de-DE" sz="1600" dirty="0">
                <a:solidFill>
                  <a:schemeClr val="tx1"/>
                </a:solidFill>
                <a:sym typeface="Wingdings" panose="05000000000000000000" pitchFamily="2" charset="2"/>
              </a:rPr>
              <a:t>Roggen kann bei zu viel N mit Lager reagieren</a:t>
            </a:r>
          </a:p>
          <a:p>
            <a:pPr marL="285750" indent="-285750">
              <a:buFont typeface="Wingdings" panose="05000000000000000000" pitchFamily="2" charset="2"/>
              <a:buChar char="§"/>
            </a:pPr>
            <a:r>
              <a:rPr lang="de-DE" sz="1600" dirty="0">
                <a:solidFill>
                  <a:schemeClr val="tx1"/>
                </a:solidFill>
              </a:rPr>
              <a:t>je nach Ertragserwartung &amp; Stickstoffmineralisierung am Standort liegt der N-Bedarf zwischen </a:t>
            </a:r>
            <a:r>
              <a:rPr lang="de-DE" sz="1600" u="sng" dirty="0">
                <a:solidFill>
                  <a:srgbClr val="3A7391"/>
                </a:solidFill>
              </a:rPr>
              <a:t>130 – 170 kg N/ ha inkl. </a:t>
            </a:r>
            <a:r>
              <a:rPr lang="de-DE" sz="1600" u="sng" dirty="0" err="1">
                <a:solidFill>
                  <a:srgbClr val="3A7391"/>
                </a:solidFill>
              </a:rPr>
              <a:t>N</a:t>
            </a:r>
            <a:r>
              <a:rPr lang="de-DE" sz="1600" u="sng" baseline="-25000" dirty="0" err="1">
                <a:solidFill>
                  <a:srgbClr val="3A7391"/>
                </a:solidFill>
              </a:rPr>
              <a:t>min</a:t>
            </a:r>
            <a:endParaRPr lang="de-DE" sz="1600" u="sng" baseline="-25000" dirty="0">
              <a:solidFill>
                <a:srgbClr val="3A7391"/>
              </a:solidFill>
            </a:endParaRPr>
          </a:p>
        </p:txBody>
      </p:sp>
      <p:sp>
        <p:nvSpPr>
          <p:cNvPr id="9" name="Pfeil: nach rechts 8">
            <a:extLst>
              <a:ext uri="{FF2B5EF4-FFF2-40B4-BE49-F238E27FC236}">
                <a16:creationId xmlns:a16="http://schemas.microsoft.com/office/drawing/2014/main" id="{9B1D6343-E9A9-48A4-B6A2-6FE451DCE6D1}"/>
              </a:ext>
            </a:extLst>
          </p:cNvPr>
          <p:cNvSpPr/>
          <p:nvPr/>
        </p:nvSpPr>
        <p:spPr>
          <a:xfrm>
            <a:off x="1043608" y="3896742"/>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0" name="Fußzeilenplatzhalter 7">
            <a:extLst>
              <a:ext uri="{FF2B5EF4-FFF2-40B4-BE49-F238E27FC236}">
                <a16:creationId xmlns:a16="http://schemas.microsoft.com/office/drawing/2014/main" id="{8354D308-1E68-4741-9594-761F7AE64DBF}"/>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899187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701FA-0D87-4AF6-8E99-15E53DEF86C0}"/>
              </a:ext>
            </a:extLst>
          </p:cNvPr>
          <p:cNvSpPr>
            <a:spLocks noGrp="1"/>
          </p:cNvSpPr>
          <p:nvPr>
            <p:ph type="title"/>
          </p:nvPr>
        </p:nvSpPr>
        <p:spPr/>
        <p:txBody>
          <a:bodyPr/>
          <a:lstStyle/>
          <a:p>
            <a:r>
              <a:rPr lang="de-DE" dirty="0"/>
              <a:t>Wie ist die Stickstoffaufnahme im Jahresverlauf?</a:t>
            </a:r>
          </a:p>
        </p:txBody>
      </p:sp>
      <p:sp>
        <p:nvSpPr>
          <p:cNvPr id="3" name="Datumsplatzhalter 2">
            <a:extLst>
              <a:ext uri="{FF2B5EF4-FFF2-40B4-BE49-F238E27FC236}">
                <a16:creationId xmlns:a16="http://schemas.microsoft.com/office/drawing/2014/main" id="{B9CFC3F9-9B6D-4F82-ACB6-31D3F333B749}"/>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86AE061-4818-447D-A319-48F6090182D2}"/>
              </a:ext>
            </a:extLst>
          </p:cNvPr>
          <p:cNvSpPr>
            <a:spLocks noGrp="1"/>
          </p:cNvSpPr>
          <p:nvPr>
            <p:ph type="sldNum" sz="quarter" idx="12"/>
          </p:nvPr>
        </p:nvSpPr>
        <p:spPr/>
        <p:txBody>
          <a:bodyPr/>
          <a:lstStyle/>
          <a:p>
            <a:fld id="{C8B4615F-D40A-4928-AE16-954CA1637D05}" type="slidenum">
              <a:rPr lang="de-DE" smtClean="0"/>
              <a:pPr/>
              <a:t>63</a:t>
            </a:fld>
            <a:endParaRPr lang="de-DE" dirty="0"/>
          </a:p>
        </p:txBody>
      </p:sp>
      <p:pic>
        <p:nvPicPr>
          <p:cNvPr id="6" name="Grafik 5">
            <a:extLst>
              <a:ext uri="{FF2B5EF4-FFF2-40B4-BE49-F238E27FC236}">
                <a16:creationId xmlns:a16="http://schemas.microsoft.com/office/drawing/2014/main" id="{159DBC6A-CD00-4905-93E6-D371351370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0" y="1388529"/>
            <a:ext cx="8064500" cy="4776775"/>
          </a:xfrm>
          <a:prstGeom prst="rect">
            <a:avLst/>
          </a:prstGeom>
        </p:spPr>
      </p:pic>
      <p:sp>
        <p:nvSpPr>
          <p:cNvPr id="7" name="Eckige Klammer rechts 6">
            <a:extLst>
              <a:ext uri="{FF2B5EF4-FFF2-40B4-BE49-F238E27FC236}">
                <a16:creationId xmlns:a16="http://schemas.microsoft.com/office/drawing/2014/main" id="{4CE39641-7998-4E2E-81AA-360B4568ABA5}"/>
              </a:ext>
            </a:extLst>
          </p:cNvPr>
          <p:cNvSpPr/>
          <p:nvPr/>
        </p:nvSpPr>
        <p:spPr>
          <a:xfrm rot="5400000">
            <a:off x="3114582" y="5755939"/>
            <a:ext cx="142528" cy="396044"/>
          </a:xfrm>
          <a:prstGeom prst="rightBracket">
            <a:avLst/>
          </a:prstGeom>
          <a:ln w="952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8" name="Eckige Klammer rechts 7">
            <a:extLst>
              <a:ext uri="{FF2B5EF4-FFF2-40B4-BE49-F238E27FC236}">
                <a16:creationId xmlns:a16="http://schemas.microsoft.com/office/drawing/2014/main" id="{2C3B417E-BCD7-43BC-8165-B953638D8F81}"/>
              </a:ext>
            </a:extLst>
          </p:cNvPr>
          <p:cNvSpPr/>
          <p:nvPr/>
        </p:nvSpPr>
        <p:spPr>
          <a:xfrm rot="5400000">
            <a:off x="4175956" y="5337212"/>
            <a:ext cx="144016" cy="1224136"/>
          </a:xfrm>
          <a:prstGeom prst="rightBracket">
            <a:avLst/>
          </a:prstGeom>
          <a:ln w="952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25FBD09D-5A0E-4364-9CCD-AF934E79CF53}"/>
              </a:ext>
            </a:extLst>
          </p:cNvPr>
          <p:cNvSpPr txBox="1"/>
          <p:nvPr/>
        </p:nvSpPr>
        <p:spPr>
          <a:xfrm>
            <a:off x="2678464" y="6093296"/>
            <a:ext cx="906752" cy="276999"/>
          </a:xfrm>
          <a:prstGeom prst="rect">
            <a:avLst/>
          </a:prstGeom>
          <a:solidFill>
            <a:schemeClr val="accent6">
              <a:lumMod val="75000"/>
            </a:schemeClr>
          </a:solidFill>
        </p:spPr>
        <p:txBody>
          <a:bodyPr wrap="square" rtlCol="0">
            <a:spAutoFit/>
          </a:bodyPr>
          <a:lstStyle/>
          <a:p>
            <a:r>
              <a:rPr lang="de-DE" sz="1200" dirty="0">
                <a:solidFill>
                  <a:schemeClr val="bg1"/>
                </a:solidFill>
              </a:rPr>
              <a:t>1. N-Gabe</a:t>
            </a:r>
          </a:p>
        </p:txBody>
      </p:sp>
      <p:sp>
        <p:nvSpPr>
          <p:cNvPr id="10" name="Textfeld 9">
            <a:extLst>
              <a:ext uri="{FF2B5EF4-FFF2-40B4-BE49-F238E27FC236}">
                <a16:creationId xmlns:a16="http://schemas.microsoft.com/office/drawing/2014/main" id="{8A3AA8AC-F410-433A-9D97-FFFE17B31D0C}"/>
              </a:ext>
            </a:extLst>
          </p:cNvPr>
          <p:cNvSpPr txBox="1"/>
          <p:nvPr/>
        </p:nvSpPr>
        <p:spPr>
          <a:xfrm>
            <a:off x="3779912" y="6093296"/>
            <a:ext cx="1002474" cy="276999"/>
          </a:xfrm>
          <a:prstGeom prst="rect">
            <a:avLst/>
          </a:prstGeom>
          <a:solidFill>
            <a:schemeClr val="accent6">
              <a:lumMod val="75000"/>
            </a:schemeClr>
          </a:solidFill>
        </p:spPr>
        <p:txBody>
          <a:bodyPr wrap="square" rtlCol="0">
            <a:spAutoFit/>
          </a:bodyPr>
          <a:lstStyle/>
          <a:p>
            <a:r>
              <a:rPr lang="de-DE" sz="1200" dirty="0">
                <a:solidFill>
                  <a:schemeClr val="bg1"/>
                </a:solidFill>
              </a:rPr>
              <a:t>2. N-Gabe</a:t>
            </a:r>
          </a:p>
        </p:txBody>
      </p:sp>
      <p:sp>
        <p:nvSpPr>
          <p:cNvPr id="11" name="Textfeld 10">
            <a:extLst>
              <a:ext uri="{FF2B5EF4-FFF2-40B4-BE49-F238E27FC236}">
                <a16:creationId xmlns:a16="http://schemas.microsoft.com/office/drawing/2014/main" id="{40645BB9-A516-4BCF-9A6C-6FBA64BE1815}"/>
              </a:ext>
            </a:extLst>
          </p:cNvPr>
          <p:cNvSpPr txBox="1"/>
          <p:nvPr/>
        </p:nvSpPr>
        <p:spPr>
          <a:xfrm>
            <a:off x="4932040" y="6093296"/>
            <a:ext cx="1002474" cy="276999"/>
          </a:xfrm>
          <a:prstGeom prst="rect">
            <a:avLst/>
          </a:prstGeom>
          <a:solidFill>
            <a:schemeClr val="accent6">
              <a:lumMod val="75000"/>
            </a:schemeClr>
          </a:solidFill>
        </p:spPr>
        <p:txBody>
          <a:bodyPr wrap="square" rtlCol="0">
            <a:spAutoFit/>
          </a:bodyPr>
          <a:lstStyle/>
          <a:p>
            <a:r>
              <a:rPr lang="de-DE" sz="1200" dirty="0">
                <a:solidFill>
                  <a:schemeClr val="bg1"/>
                </a:solidFill>
              </a:rPr>
              <a:t>3. N-Gabe</a:t>
            </a:r>
          </a:p>
        </p:txBody>
      </p:sp>
      <p:sp>
        <p:nvSpPr>
          <p:cNvPr id="13" name="Eckige Klammer rechts 12">
            <a:extLst>
              <a:ext uri="{FF2B5EF4-FFF2-40B4-BE49-F238E27FC236}">
                <a16:creationId xmlns:a16="http://schemas.microsoft.com/office/drawing/2014/main" id="{209AE708-F9CF-4222-A6C1-4540CAFA475D}"/>
              </a:ext>
            </a:extLst>
          </p:cNvPr>
          <p:cNvSpPr/>
          <p:nvPr/>
        </p:nvSpPr>
        <p:spPr>
          <a:xfrm rot="5400000">
            <a:off x="5641614" y="5755939"/>
            <a:ext cx="144016" cy="396044"/>
          </a:xfrm>
          <a:prstGeom prst="rightBracket">
            <a:avLst/>
          </a:prstGeom>
          <a:ln w="952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64EF4BD7-865D-444A-A114-F52AD7F51784}"/>
              </a:ext>
            </a:extLst>
          </p:cNvPr>
          <p:cNvSpPr txBox="1"/>
          <p:nvPr/>
        </p:nvSpPr>
        <p:spPr>
          <a:xfrm>
            <a:off x="7308304" y="6316537"/>
            <a:ext cx="1728192" cy="230832"/>
          </a:xfrm>
          <a:prstGeom prst="rect">
            <a:avLst/>
          </a:prstGeom>
          <a:noFill/>
        </p:spPr>
        <p:txBody>
          <a:bodyPr wrap="square" rtlCol="0">
            <a:spAutoFit/>
          </a:bodyPr>
          <a:lstStyle/>
          <a:p>
            <a:r>
              <a:rPr lang="de-DE" sz="900" dirty="0"/>
              <a:t>(KWS LOCHOW, 2017)</a:t>
            </a:r>
          </a:p>
        </p:txBody>
      </p:sp>
      <p:pic>
        <p:nvPicPr>
          <p:cNvPr id="15" name="Grafik 14">
            <a:extLst>
              <a:ext uri="{FF2B5EF4-FFF2-40B4-BE49-F238E27FC236}">
                <a16:creationId xmlns:a16="http://schemas.microsoft.com/office/drawing/2014/main" id="{E186069D-7AB8-4CF1-ADA5-865B854DDD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A26EA846-DE3B-43C5-83B6-968C7E53402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185508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D27EAF6-A245-4432-9BD1-2A19C8C36A88}"/>
              </a:ext>
            </a:extLst>
          </p:cNvPr>
          <p:cNvSpPr txBox="1"/>
          <p:nvPr/>
        </p:nvSpPr>
        <p:spPr>
          <a:xfrm>
            <a:off x="2843808" y="844818"/>
            <a:ext cx="4248472" cy="6247864"/>
          </a:xfrm>
          <a:prstGeom prst="rect">
            <a:avLst/>
          </a:prstGeom>
          <a:noFill/>
        </p:spPr>
        <p:txBody>
          <a:bodyPr wrap="square" rtlCol="0">
            <a:spAutoFit/>
          </a:bodyPr>
          <a:lstStyle/>
          <a:p>
            <a:r>
              <a:rPr lang="de-DE" sz="40000" dirty="0">
                <a:solidFill>
                  <a:schemeClr val="bg2">
                    <a:lumMod val="60000"/>
                    <a:lumOff val="40000"/>
                  </a:schemeClr>
                </a:solidFill>
              </a:rPr>
              <a:t>1</a:t>
            </a:r>
          </a:p>
        </p:txBody>
      </p:sp>
      <p:sp>
        <p:nvSpPr>
          <p:cNvPr id="2" name="Titel 1">
            <a:extLst>
              <a:ext uri="{FF2B5EF4-FFF2-40B4-BE49-F238E27FC236}">
                <a16:creationId xmlns:a16="http://schemas.microsoft.com/office/drawing/2014/main" id="{301F14EC-8173-4D06-8932-0166B8C60334}"/>
              </a:ext>
            </a:extLst>
          </p:cNvPr>
          <p:cNvSpPr>
            <a:spLocks noGrp="1"/>
          </p:cNvSpPr>
          <p:nvPr>
            <p:ph type="title"/>
          </p:nvPr>
        </p:nvSpPr>
        <p:spPr/>
        <p:txBody>
          <a:bodyPr/>
          <a:lstStyle/>
          <a:p>
            <a:r>
              <a:rPr lang="de-DE" dirty="0"/>
              <a:t>1. N-Gabe</a:t>
            </a:r>
          </a:p>
        </p:txBody>
      </p:sp>
      <p:sp>
        <p:nvSpPr>
          <p:cNvPr id="3" name="Inhaltsplatzhalter 2">
            <a:extLst>
              <a:ext uri="{FF2B5EF4-FFF2-40B4-BE49-F238E27FC236}">
                <a16:creationId xmlns:a16="http://schemas.microsoft.com/office/drawing/2014/main" id="{88C7F25B-2308-4500-90B2-8C21D4F5D24C}"/>
              </a:ext>
            </a:extLst>
          </p:cNvPr>
          <p:cNvSpPr>
            <a:spLocks noGrp="1"/>
          </p:cNvSpPr>
          <p:nvPr>
            <p:ph idx="1"/>
          </p:nvPr>
        </p:nvSpPr>
        <p:spPr/>
        <p:txBody>
          <a:bodyPr/>
          <a:lstStyle/>
          <a:p>
            <a:pPr>
              <a:buClrTx/>
            </a:pPr>
            <a:r>
              <a:rPr lang="de-DE" dirty="0"/>
              <a:t>erste Gabe zur Bestockung (BBCH 21-25) hat direkten Einfluss auf</a:t>
            </a:r>
          </a:p>
          <a:p>
            <a:pPr lvl="1">
              <a:buClr>
                <a:schemeClr val="bg1">
                  <a:lumMod val="65000"/>
                </a:schemeClr>
              </a:buClr>
            </a:pPr>
            <a:r>
              <a:rPr lang="de-DE" sz="1600" dirty="0" err="1"/>
              <a:t>Bestandesdichte</a:t>
            </a:r>
            <a:r>
              <a:rPr lang="de-DE" sz="1600" dirty="0"/>
              <a:t> </a:t>
            </a:r>
          </a:p>
          <a:p>
            <a:pPr lvl="1">
              <a:buClr>
                <a:schemeClr val="bg1">
                  <a:lumMod val="65000"/>
                </a:schemeClr>
              </a:buClr>
            </a:pPr>
            <a:r>
              <a:rPr lang="de-DE" sz="1600" dirty="0"/>
              <a:t>Ausbildung der Ertragskomponente</a:t>
            </a:r>
          </a:p>
          <a:p>
            <a:pPr>
              <a:buClrTx/>
            </a:pPr>
            <a:r>
              <a:rPr lang="de-DE" dirty="0"/>
              <a:t>bei Wintergetreide zwischen 50 – 70 kg/ ha </a:t>
            </a:r>
          </a:p>
          <a:p>
            <a:pPr lvl="1">
              <a:buClr>
                <a:schemeClr val="bg1">
                  <a:lumMod val="65000"/>
                </a:schemeClr>
              </a:buClr>
            </a:pPr>
            <a:r>
              <a:rPr lang="de-DE" sz="1600" dirty="0"/>
              <a:t>schwach entwickelte Bestände + 20 kg/ ha</a:t>
            </a:r>
          </a:p>
          <a:p>
            <a:pPr lvl="1">
              <a:buClr>
                <a:schemeClr val="bg1">
                  <a:lumMod val="65000"/>
                </a:schemeClr>
              </a:buClr>
            </a:pPr>
            <a:r>
              <a:rPr lang="de-DE" sz="1600" dirty="0"/>
              <a:t>üppig entwickelte Bestände - 20 kg/ ha</a:t>
            </a:r>
          </a:p>
          <a:p>
            <a:pPr lvl="1">
              <a:buClr>
                <a:schemeClr val="bg1">
                  <a:lumMod val="65000"/>
                </a:schemeClr>
              </a:buClr>
            </a:pPr>
            <a:r>
              <a:rPr lang="de-DE" sz="1600" dirty="0"/>
              <a:t>restliche N- Menge zweckmäßig auf die anderen zwei Gaben verteilen</a:t>
            </a:r>
          </a:p>
          <a:p>
            <a:pPr>
              <a:buClrTx/>
            </a:pPr>
            <a:r>
              <a:rPr lang="de-DE" dirty="0"/>
              <a:t>über Höhe der </a:t>
            </a:r>
            <a:r>
              <a:rPr lang="de-DE" dirty="0" err="1"/>
              <a:t>Andüngung</a:t>
            </a:r>
            <a:r>
              <a:rPr lang="de-DE" dirty="0"/>
              <a:t> kann der Erhalt bzw. die zusätzliche Anlage von Nebentrieben reguliert werden </a:t>
            </a:r>
            <a:r>
              <a:rPr lang="de-DE" dirty="0">
                <a:solidFill>
                  <a:schemeClr val="accent6">
                    <a:lumMod val="75000"/>
                  </a:schemeClr>
                </a:solidFill>
              </a:rPr>
              <a:t>= Bestand fit für die Saison </a:t>
            </a:r>
          </a:p>
          <a:p>
            <a:pPr>
              <a:buClrTx/>
            </a:pPr>
            <a:r>
              <a:rPr lang="de-DE" dirty="0"/>
              <a:t>negativer Einfluss auf Standfestigkeit bei zu hoher N-Gabe</a:t>
            </a:r>
          </a:p>
          <a:p>
            <a:pPr>
              <a:buClrTx/>
            </a:pPr>
            <a:r>
              <a:rPr lang="de-DE" dirty="0" err="1"/>
              <a:t>N</a:t>
            </a:r>
            <a:r>
              <a:rPr lang="de-DE" baseline="-25000" dirty="0" err="1"/>
              <a:t>min</a:t>
            </a:r>
            <a:r>
              <a:rPr lang="de-DE" dirty="0"/>
              <a:t>-Gehalt des Bodens berücksichtigen, um N-Überschuss zu vermeiden</a:t>
            </a:r>
          </a:p>
          <a:p>
            <a:pPr>
              <a:buClrTx/>
            </a:pPr>
            <a:r>
              <a:rPr lang="de-DE" dirty="0"/>
              <a:t>bei schwach entwickelten Beständen &gt; 30% der Gesamtstickstoffmenge</a:t>
            </a:r>
          </a:p>
          <a:p>
            <a:pPr>
              <a:buClrTx/>
            </a:pPr>
            <a:r>
              <a:rPr lang="de-DE" dirty="0"/>
              <a:t>aufgrund des frühen Wachstumsbeginn </a:t>
            </a:r>
            <a:r>
              <a:rPr lang="de-DE" dirty="0">
                <a:solidFill>
                  <a:schemeClr val="accent6">
                    <a:lumMod val="75000"/>
                  </a:schemeClr>
                </a:solidFill>
              </a:rPr>
              <a:t>Roggen</a:t>
            </a:r>
            <a:r>
              <a:rPr lang="de-DE" dirty="0"/>
              <a:t> nicht zu spät </a:t>
            </a:r>
            <a:r>
              <a:rPr lang="de-DE" dirty="0" err="1"/>
              <a:t>andüngen</a:t>
            </a:r>
            <a:endParaRPr lang="de-DE" dirty="0"/>
          </a:p>
          <a:p>
            <a:endParaRPr lang="de-DE" dirty="0"/>
          </a:p>
        </p:txBody>
      </p:sp>
      <p:sp>
        <p:nvSpPr>
          <p:cNvPr id="4" name="Datumsplatzhalter 3">
            <a:extLst>
              <a:ext uri="{FF2B5EF4-FFF2-40B4-BE49-F238E27FC236}">
                <a16:creationId xmlns:a16="http://schemas.microsoft.com/office/drawing/2014/main" id="{E2B7EF1E-8A39-4107-AEF7-C13F54AE55CE}"/>
              </a:ext>
            </a:extLst>
          </p:cNvPr>
          <p:cNvSpPr>
            <a:spLocks noGrp="1"/>
          </p:cNvSpPr>
          <p:nvPr>
            <p:ph type="dt" sz="half" idx="10"/>
          </p:nvPr>
        </p:nvSpPr>
        <p:spPr/>
        <p:txBody>
          <a:bodyPr/>
          <a:lstStyle/>
          <a:p>
            <a:fld id="{715A448C-A44D-482B-8D9B-ED6AB272BF41}" type="datetime1">
              <a:rPr lang="de-DE" smtClean="0"/>
              <a:t>13.01.2022</a:t>
            </a:fld>
            <a:endParaRPr lang="de-DE" dirty="0"/>
          </a:p>
        </p:txBody>
      </p:sp>
      <p:sp>
        <p:nvSpPr>
          <p:cNvPr id="6" name="Foliennummernplatzhalter 5">
            <a:extLst>
              <a:ext uri="{FF2B5EF4-FFF2-40B4-BE49-F238E27FC236}">
                <a16:creationId xmlns:a16="http://schemas.microsoft.com/office/drawing/2014/main" id="{E8A76913-87C7-4006-9374-9259B666690E}"/>
              </a:ext>
            </a:extLst>
          </p:cNvPr>
          <p:cNvSpPr>
            <a:spLocks noGrp="1"/>
          </p:cNvSpPr>
          <p:nvPr>
            <p:ph type="sldNum" sz="quarter" idx="12"/>
          </p:nvPr>
        </p:nvSpPr>
        <p:spPr/>
        <p:txBody>
          <a:bodyPr/>
          <a:lstStyle/>
          <a:p>
            <a:fld id="{AF37DF20-EDB0-4B2C-BB00-AEF0D14163FC}" type="slidenum">
              <a:rPr lang="de-DE" smtClean="0"/>
              <a:pPr/>
              <a:t>64</a:t>
            </a:fld>
            <a:endParaRPr lang="de-DE" dirty="0"/>
          </a:p>
        </p:txBody>
      </p:sp>
      <p:pic>
        <p:nvPicPr>
          <p:cNvPr id="7" name="Grafik 6">
            <a:extLst>
              <a:ext uri="{FF2B5EF4-FFF2-40B4-BE49-F238E27FC236}">
                <a16:creationId xmlns:a16="http://schemas.microsoft.com/office/drawing/2014/main" id="{5282E6D8-FA82-4906-B5B6-321E3414F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9" name="Textfeld 8">
            <a:extLst>
              <a:ext uri="{FF2B5EF4-FFF2-40B4-BE49-F238E27FC236}">
                <a16:creationId xmlns:a16="http://schemas.microsoft.com/office/drawing/2014/main" id="{FB672F28-DA39-4DD7-A586-5F1B3E168ABE}"/>
              </a:ext>
            </a:extLst>
          </p:cNvPr>
          <p:cNvSpPr txBox="1"/>
          <p:nvPr/>
        </p:nvSpPr>
        <p:spPr>
          <a:xfrm>
            <a:off x="6606028" y="6330516"/>
            <a:ext cx="2592288" cy="230832"/>
          </a:xfrm>
          <a:prstGeom prst="rect">
            <a:avLst/>
          </a:prstGeom>
          <a:noFill/>
        </p:spPr>
        <p:txBody>
          <a:bodyPr wrap="square" rtlCol="0">
            <a:spAutoFit/>
          </a:bodyPr>
          <a:lstStyle/>
          <a:p>
            <a:r>
              <a:rPr lang="de-DE" sz="900" dirty="0"/>
              <a:t>(Landwirtschaftskammer NRW, 2015)</a:t>
            </a:r>
          </a:p>
        </p:txBody>
      </p:sp>
      <p:sp>
        <p:nvSpPr>
          <p:cNvPr id="10" name="Fußzeilenplatzhalter 7">
            <a:extLst>
              <a:ext uri="{FF2B5EF4-FFF2-40B4-BE49-F238E27FC236}">
                <a16:creationId xmlns:a16="http://schemas.microsoft.com/office/drawing/2014/main" id="{C0F1F685-0D5B-4DA8-8493-32E9A42092B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784249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A694AD56-4EFF-4F15-A679-EC9FCCE75B5A}"/>
              </a:ext>
            </a:extLst>
          </p:cNvPr>
          <p:cNvSpPr txBox="1"/>
          <p:nvPr/>
        </p:nvSpPr>
        <p:spPr>
          <a:xfrm>
            <a:off x="2950865" y="404664"/>
            <a:ext cx="4248472" cy="6247864"/>
          </a:xfrm>
          <a:prstGeom prst="rect">
            <a:avLst/>
          </a:prstGeom>
          <a:noFill/>
        </p:spPr>
        <p:txBody>
          <a:bodyPr wrap="square" rtlCol="0">
            <a:spAutoFit/>
          </a:bodyPr>
          <a:lstStyle/>
          <a:p>
            <a:r>
              <a:rPr lang="de-DE" sz="40000" dirty="0">
                <a:solidFill>
                  <a:schemeClr val="bg2">
                    <a:lumMod val="60000"/>
                    <a:lumOff val="40000"/>
                  </a:schemeClr>
                </a:solidFill>
              </a:rPr>
              <a:t>2</a:t>
            </a:r>
          </a:p>
        </p:txBody>
      </p:sp>
      <p:sp>
        <p:nvSpPr>
          <p:cNvPr id="2" name="Titel 1">
            <a:extLst>
              <a:ext uri="{FF2B5EF4-FFF2-40B4-BE49-F238E27FC236}">
                <a16:creationId xmlns:a16="http://schemas.microsoft.com/office/drawing/2014/main" id="{301F14EC-8173-4D06-8932-0166B8C60334}"/>
              </a:ext>
            </a:extLst>
          </p:cNvPr>
          <p:cNvSpPr>
            <a:spLocks noGrp="1"/>
          </p:cNvSpPr>
          <p:nvPr>
            <p:ph type="title"/>
          </p:nvPr>
        </p:nvSpPr>
        <p:spPr/>
        <p:txBody>
          <a:bodyPr/>
          <a:lstStyle/>
          <a:p>
            <a:r>
              <a:rPr lang="de-DE" dirty="0"/>
              <a:t>2. N-Gabe</a:t>
            </a:r>
          </a:p>
        </p:txBody>
      </p:sp>
      <p:sp>
        <p:nvSpPr>
          <p:cNvPr id="3" name="Inhaltsplatzhalter 2">
            <a:extLst>
              <a:ext uri="{FF2B5EF4-FFF2-40B4-BE49-F238E27FC236}">
                <a16:creationId xmlns:a16="http://schemas.microsoft.com/office/drawing/2014/main" id="{88C7F25B-2308-4500-90B2-8C21D4F5D24C}"/>
              </a:ext>
            </a:extLst>
          </p:cNvPr>
          <p:cNvSpPr>
            <a:spLocks noGrp="1"/>
          </p:cNvSpPr>
          <p:nvPr>
            <p:ph idx="1"/>
          </p:nvPr>
        </p:nvSpPr>
        <p:spPr/>
        <p:txBody>
          <a:bodyPr/>
          <a:lstStyle/>
          <a:p>
            <a:pPr>
              <a:buClrTx/>
            </a:pPr>
            <a:r>
              <a:rPr lang="de-DE" dirty="0"/>
              <a:t>zum Schossbeginn (BBCH 29-32)</a:t>
            </a:r>
          </a:p>
          <a:p>
            <a:pPr>
              <a:buClrTx/>
            </a:pPr>
            <a:r>
              <a:rPr lang="de-DE" dirty="0"/>
              <a:t>direkter Einfluss auf</a:t>
            </a:r>
          </a:p>
          <a:p>
            <a:pPr lvl="1"/>
            <a:r>
              <a:rPr lang="de-DE" sz="1600" dirty="0"/>
              <a:t>Anzahl Ährentragender Halme </a:t>
            </a:r>
            <a:br>
              <a:rPr lang="de-DE" sz="1600" dirty="0"/>
            </a:br>
            <a:r>
              <a:rPr lang="de-DE" sz="1600" dirty="0"/>
              <a:t>&amp; </a:t>
            </a:r>
            <a:r>
              <a:rPr lang="de-DE" sz="1600" dirty="0" err="1"/>
              <a:t>Kornzahl</a:t>
            </a:r>
            <a:r>
              <a:rPr lang="de-DE" sz="1600" dirty="0"/>
              <a:t> pro Ähre</a:t>
            </a:r>
          </a:p>
          <a:p>
            <a:pPr>
              <a:buClrTx/>
            </a:pPr>
            <a:r>
              <a:rPr lang="de-DE" dirty="0"/>
              <a:t>bei Stickstoff- &amp; Wassermangel</a:t>
            </a:r>
          </a:p>
          <a:p>
            <a:pPr lvl="1"/>
            <a:r>
              <a:rPr lang="de-DE" sz="1600" dirty="0"/>
              <a:t>starke Reduktion der angelegten Triebe </a:t>
            </a:r>
            <a:br>
              <a:rPr lang="de-DE" sz="1600" dirty="0"/>
            </a:br>
            <a:r>
              <a:rPr lang="de-DE" sz="1600" dirty="0"/>
              <a:t>&amp; </a:t>
            </a:r>
            <a:r>
              <a:rPr lang="de-DE" sz="1600" dirty="0" err="1"/>
              <a:t>Ährchenanlagen</a:t>
            </a:r>
            <a:r>
              <a:rPr lang="de-DE" sz="1600" dirty="0"/>
              <a:t> </a:t>
            </a:r>
          </a:p>
          <a:p>
            <a:pPr lvl="1"/>
            <a:r>
              <a:rPr lang="de-DE" sz="1600" dirty="0"/>
              <a:t>Stickstoff muss zum Beginn der Organbildung zu Verfügung stehen</a:t>
            </a:r>
          </a:p>
          <a:p>
            <a:pPr>
              <a:buClrTx/>
            </a:pPr>
            <a:r>
              <a:rPr lang="de-DE" dirty="0"/>
              <a:t>in dichten Beständen (BBCH 30): Schossgabe erst zum BBCH 32</a:t>
            </a:r>
          </a:p>
          <a:p>
            <a:pPr lvl="1"/>
            <a:r>
              <a:rPr lang="de-DE" sz="1600" dirty="0"/>
              <a:t>bis dahin Reduzierung der zuletzt angelegten Nebentriebe </a:t>
            </a:r>
          </a:p>
          <a:p>
            <a:pPr>
              <a:buClrTx/>
            </a:pPr>
            <a:r>
              <a:rPr lang="de-DE" dirty="0"/>
              <a:t>in weniger dichten Beständen: Nachdüngung zum Schossbeginn</a:t>
            </a:r>
          </a:p>
          <a:p>
            <a:pPr lvl="1"/>
            <a:r>
              <a:rPr lang="de-DE" sz="1600" dirty="0"/>
              <a:t>Erhalt ausreichender Triebe</a:t>
            </a:r>
          </a:p>
          <a:p>
            <a:pPr>
              <a:buClrTx/>
            </a:pPr>
            <a:r>
              <a:rPr lang="de-DE" dirty="0">
                <a:solidFill>
                  <a:schemeClr val="accent6">
                    <a:lumMod val="75000"/>
                  </a:schemeClr>
                </a:solidFill>
              </a:rPr>
              <a:t>N- Menge in Schossphase nicht mehr als 50% der Gesamtmenge </a:t>
            </a:r>
          </a:p>
          <a:p>
            <a:pPr>
              <a:buClrTx/>
            </a:pPr>
            <a:r>
              <a:rPr lang="de-DE" dirty="0"/>
              <a:t>auf leichten Standorten mit ausgeprägter Frühjahrstrockenheit</a:t>
            </a:r>
          </a:p>
          <a:p>
            <a:pPr lvl="1"/>
            <a:r>
              <a:rPr lang="de-DE" sz="1600" dirty="0"/>
              <a:t>Schossgabe + Ährengabe zusammenfassen</a:t>
            </a:r>
          </a:p>
          <a:p>
            <a:pPr lvl="1"/>
            <a:r>
              <a:rPr lang="de-DE" sz="1600" dirty="0"/>
              <a:t>Nitratstickstoffanteil nicht &gt; 20kg/ha</a:t>
            </a:r>
          </a:p>
        </p:txBody>
      </p:sp>
      <p:sp>
        <p:nvSpPr>
          <p:cNvPr id="4" name="Datumsplatzhalter 3">
            <a:extLst>
              <a:ext uri="{FF2B5EF4-FFF2-40B4-BE49-F238E27FC236}">
                <a16:creationId xmlns:a16="http://schemas.microsoft.com/office/drawing/2014/main" id="{E2B7EF1E-8A39-4107-AEF7-C13F54AE55CE}"/>
              </a:ext>
            </a:extLst>
          </p:cNvPr>
          <p:cNvSpPr>
            <a:spLocks noGrp="1"/>
          </p:cNvSpPr>
          <p:nvPr>
            <p:ph type="dt" sz="half" idx="10"/>
          </p:nvPr>
        </p:nvSpPr>
        <p:spPr/>
        <p:txBody>
          <a:bodyPr/>
          <a:lstStyle/>
          <a:p>
            <a:fld id="{9F9D8D93-9A19-4804-A08E-79B67DF50309}" type="datetime1">
              <a:rPr lang="de-DE" smtClean="0"/>
              <a:t>13.01.2022</a:t>
            </a:fld>
            <a:endParaRPr lang="de-DE" dirty="0"/>
          </a:p>
        </p:txBody>
      </p:sp>
      <p:sp>
        <p:nvSpPr>
          <p:cNvPr id="6" name="Foliennummernplatzhalter 5">
            <a:extLst>
              <a:ext uri="{FF2B5EF4-FFF2-40B4-BE49-F238E27FC236}">
                <a16:creationId xmlns:a16="http://schemas.microsoft.com/office/drawing/2014/main" id="{E8A76913-87C7-4006-9374-9259B666690E}"/>
              </a:ext>
            </a:extLst>
          </p:cNvPr>
          <p:cNvSpPr>
            <a:spLocks noGrp="1"/>
          </p:cNvSpPr>
          <p:nvPr>
            <p:ph type="sldNum" sz="quarter" idx="12"/>
          </p:nvPr>
        </p:nvSpPr>
        <p:spPr/>
        <p:txBody>
          <a:bodyPr/>
          <a:lstStyle/>
          <a:p>
            <a:fld id="{AF37DF20-EDB0-4B2C-BB00-AEF0D14163FC}" type="slidenum">
              <a:rPr lang="de-DE" smtClean="0"/>
              <a:pPr/>
              <a:t>65</a:t>
            </a:fld>
            <a:endParaRPr lang="de-DE" dirty="0"/>
          </a:p>
        </p:txBody>
      </p:sp>
      <p:pic>
        <p:nvPicPr>
          <p:cNvPr id="7" name="Grafik 6">
            <a:extLst>
              <a:ext uri="{FF2B5EF4-FFF2-40B4-BE49-F238E27FC236}">
                <a16:creationId xmlns:a16="http://schemas.microsoft.com/office/drawing/2014/main" id="{5FD63271-44CF-4AEA-BCF0-02AA5BA125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pic>
        <p:nvPicPr>
          <p:cNvPr id="9" name="Grafik 8">
            <a:extLst>
              <a:ext uri="{FF2B5EF4-FFF2-40B4-BE49-F238E27FC236}">
                <a16:creationId xmlns:a16="http://schemas.microsoft.com/office/drawing/2014/main" id="{19C64D35-7E61-4297-B49A-A056FD1A0F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088" y="1412875"/>
            <a:ext cx="3240162" cy="2154363"/>
          </a:xfrm>
          <a:prstGeom prst="rect">
            <a:avLst/>
          </a:prstGeom>
        </p:spPr>
      </p:pic>
      <p:sp>
        <p:nvSpPr>
          <p:cNvPr id="10" name="Textfeld 9">
            <a:extLst>
              <a:ext uri="{FF2B5EF4-FFF2-40B4-BE49-F238E27FC236}">
                <a16:creationId xmlns:a16="http://schemas.microsoft.com/office/drawing/2014/main" id="{732FAD2C-E9F0-4CE1-B8CE-28B0F496F043}"/>
              </a:ext>
            </a:extLst>
          </p:cNvPr>
          <p:cNvSpPr txBox="1"/>
          <p:nvPr/>
        </p:nvSpPr>
        <p:spPr>
          <a:xfrm>
            <a:off x="8101012" y="3333463"/>
            <a:ext cx="1206512" cy="230832"/>
          </a:xfrm>
          <a:prstGeom prst="rect">
            <a:avLst/>
          </a:prstGeom>
          <a:noFill/>
        </p:spPr>
        <p:txBody>
          <a:bodyPr wrap="square" rtlCol="0">
            <a:spAutoFit/>
          </a:bodyPr>
          <a:lstStyle/>
          <a:p>
            <a:r>
              <a:rPr lang="de-DE" sz="900" dirty="0">
                <a:solidFill>
                  <a:schemeClr val="bg1"/>
                </a:solidFill>
              </a:rPr>
              <a:t>(Yara)</a:t>
            </a:r>
          </a:p>
        </p:txBody>
      </p:sp>
      <p:sp>
        <p:nvSpPr>
          <p:cNvPr id="11" name="Fußzeilenplatzhalter 7">
            <a:extLst>
              <a:ext uri="{FF2B5EF4-FFF2-40B4-BE49-F238E27FC236}">
                <a16:creationId xmlns:a16="http://schemas.microsoft.com/office/drawing/2014/main" id="{C8E66761-2D54-4AE9-876F-459949A8FA4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758501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A4A56C8E-7C68-4BB7-84A3-1DECA5E8AC4F}"/>
              </a:ext>
            </a:extLst>
          </p:cNvPr>
          <p:cNvSpPr txBox="1"/>
          <p:nvPr/>
        </p:nvSpPr>
        <p:spPr>
          <a:xfrm>
            <a:off x="3124154" y="152636"/>
            <a:ext cx="3384376" cy="6247864"/>
          </a:xfrm>
          <a:prstGeom prst="rect">
            <a:avLst/>
          </a:prstGeom>
          <a:noFill/>
        </p:spPr>
        <p:txBody>
          <a:bodyPr wrap="square" rtlCol="0">
            <a:spAutoFit/>
          </a:bodyPr>
          <a:lstStyle/>
          <a:p>
            <a:r>
              <a:rPr lang="de-DE" sz="40000" dirty="0">
                <a:solidFill>
                  <a:schemeClr val="bg2">
                    <a:lumMod val="60000"/>
                    <a:lumOff val="40000"/>
                  </a:schemeClr>
                </a:solidFill>
              </a:rPr>
              <a:t>3</a:t>
            </a:r>
          </a:p>
        </p:txBody>
      </p:sp>
      <p:sp>
        <p:nvSpPr>
          <p:cNvPr id="2" name="Titel 1">
            <a:extLst>
              <a:ext uri="{FF2B5EF4-FFF2-40B4-BE49-F238E27FC236}">
                <a16:creationId xmlns:a16="http://schemas.microsoft.com/office/drawing/2014/main" id="{301F14EC-8173-4D06-8932-0166B8C60334}"/>
              </a:ext>
            </a:extLst>
          </p:cNvPr>
          <p:cNvSpPr>
            <a:spLocks noGrp="1"/>
          </p:cNvSpPr>
          <p:nvPr>
            <p:ph type="title"/>
          </p:nvPr>
        </p:nvSpPr>
        <p:spPr/>
        <p:txBody>
          <a:bodyPr/>
          <a:lstStyle/>
          <a:p>
            <a:r>
              <a:rPr lang="de-DE" dirty="0"/>
              <a:t>3. N-Gabe</a:t>
            </a:r>
          </a:p>
        </p:txBody>
      </p:sp>
      <p:sp>
        <p:nvSpPr>
          <p:cNvPr id="3" name="Inhaltsplatzhalter 2">
            <a:extLst>
              <a:ext uri="{FF2B5EF4-FFF2-40B4-BE49-F238E27FC236}">
                <a16:creationId xmlns:a16="http://schemas.microsoft.com/office/drawing/2014/main" id="{88C7F25B-2308-4500-90B2-8C21D4F5D24C}"/>
              </a:ext>
            </a:extLst>
          </p:cNvPr>
          <p:cNvSpPr>
            <a:spLocks noGrp="1"/>
          </p:cNvSpPr>
          <p:nvPr>
            <p:ph idx="1"/>
          </p:nvPr>
        </p:nvSpPr>
        <p:spPr>
          <a:xfrm>
            <a:off x="539749" y="1416824"/>
            <a:ext cx="8064501" cy="2583904"/>
          </a:xfrm>
        </p:spPr>
        <p:txBody>
          <a:bodyPr/>
          <a:lstStyle/>
          <a:p>
            <a:pPr>
              <a:lnSpc>
                <a:spcPct val="150000"/>
              </a:lnSpc>
              <a:buClrTx/>
            </a:pPr>
            <a:r>
              <a:rPr lang="de-DE" dirty="0"/>
              <a:t>vor dem Ährenschieben (BBCH 39/49)</a:t>
            </a:r>
          </a:p>
          <a:p>
            <a:pPr>
              <a:buClrTx/>
            </a:pPr>
            <a:r>
              <a:rPr lang="de-DE" dirty="0"/>
              <a:t>Standorten mit ausreichendem Wasserangebot </a:t>
            </a:r>
          </a:p>
          <a:p>
            <a:pPr>
              <a:spcAft>
                <a:spcPts val="0"/>
              </a:spcAft>
              <a:buClrTx/>
            </a:pPr>
            <a:r>
              <a:rPr lang="de-DE" dirty="0"/>
              <a:t>Einfluss auf die Anlage von Speicherzellen im Korn</a:t>
            </a:r>
          </a:p>
          <a:p>
            <a:pPr>
              <a:lnSpc>
                <a:spcPct val="150000"/>
              </a:lnSpc>
              <a:buClrTx/>
            </a:pPr>
            <a:r>
              <a:rPr lang="de-DE" dirty="0"/>
              <a:t>bevorzugt ammoniumhaltige Dünger</a:t>
            </a:r>
          </a:p>
          <a:p>
            <a:endParaRPr lang="de-DE" dirty="0"/>
          </a:p>
          <a:p>
            <a:pPr marL="0" indent="0">
              <a:buNone/>
            </a:pPr>
            <a:endParaRPr lang="de-DE" dirty="0"/>
          </a:p>
        </p:txBody>
      </p:sp>
      <p:sp>
        <p:nvSpPr>
          <p:cNvPr id="4" name="Datumsplatzhalter 3">
            <a:extLst>
              <a:ext uri="{FF2B5EF4-FFF2-40B4-BE49-F238E27FC236}">
                <a16:creationId xmlns:a16="http://schemas.microsoft.com/office/drawing/2014/main" id="{E2B7EF1E-8A39-4107-AEF7-C13F54AE55CE}"/>
              </a:ext>
            </a:extLst>
          </p:cNvPr>
          <p:cNvSpPr>
            <a:spLocks noGrp="1"/>
          </p:cNvSpPr>
          <p:nvPr>
            <p:ph type="dt" sz="half" idx="10"/>
          </p:nvPr>
        </p:nvSpPr>
        <p:spPr/>
        <p:txBody>
          <a:bodyPr/>
          <a:lstStyle/>
          <a:p>
            <a:fld id="{61BA1E54-897E-4774-9D75-53A8C4708B57}" type="datetime1">
              <a:rPr lang="de-DE" smtClean="0"/>
              <a:t>13.01.2022</a:t>
            </a:fld>
            <a:endParaRPr lang="de-DE" dirty="0"/>
          </a:p>
        </p:txBody>
      </p:sp>
      <p:sp>
        <p:nvSpPr>
          <p:cNvPr id="6" name="Foliennummernplatzhalter 5">
            <a:extLst>
              <a:ext uri="{FF2B5EF4-FFF2-40B4-BE49-F238E27FC236}">
                <a16:creationId xmlns:a16="http://schemas.microsoft.com/office/drawing/2014/main" id="{E8A76913-87C7-4006-9374-9259B666690E}"/>
              </a:ext>
            </a:extLst>
          </p:cNvPr>
          <p:cNvSpPr>
            <a:spLocks noGrp="1"/>
          </p:cNvSpPr>
          <p:nvPr>
            <p:ph type="sldNum" sz="quarter" idx="12"/>
          </p:nvPr>
        </p:nvSpPr>
        <p:spPr/>
        <p:txBody>
          <a:bodyPr/>
          <a:lstStyle/>
          <a:p>
            <a:fld id="{AF37DF20-EDB0-4B2C-BB00-AEF0D14163FC}" type="slidenum">
              <a:rPr lang="de-DE" smtClean="0"/>
              <a:pPr/>
              <a:t>66</a:t>
            </a:fld>
            <a:endParaRPr lang="de-DE" dirty="0"/>
          </a:p>
        </p:txBody>
      </p:sp>
      <p:pic>
        <p:nvPicPr>
          <p:cNvPr id="7" name="Grafik 6">
            <a:extLst>
              <a:ext uri="{FF2B5EF4-FFF2-40B4-BE49-F238E27FC236}">
                <a16:creationId xmlns:a16="http://schemas.microsoft.com/office/drawing/2014/main" id="{67065779-5B28-41AE-84AC-9E7A66C2D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graphicFrame>
        <p:nvGraphicFramePr>
          <p:cNvPr id="8" name="Tabelle 7">
            <a:extLst>
              <a:ext uri="{FF2B5EF4-FFF2-40B4-BE49-F238E27FC236}">
                <a16:creationId xmlns:a16="http://schemas.microsoft.com/office/drawing/2014/main" id="{34C474B2-51FC-4D42-876F-BF98B361C4D5}"/>
              </a:ext>
            </a:extLst>
          </p:cNvPr>
          <p:cNvGraphicFramePr>
            <a:graphicFrameLocks noGrp="1"/>
          </p:cNvGraphicFramePr>
          <p:nvPr>
            <p:extLst>
              <p:ext uri="{D42A27DB-BD31-4B8C-83A1-F6EECF244321}">
                <p14:modId xmlns:p14="http://schemas.microsoft.com/office/powerpoint/2010/main" val="3530064188"/>
              </p:ext>
            </p:extLst>
          </p:nvPr>
        </p:nvGraphicFramePr>
        <p:xfrm>
          <a:off x="539751" y="4500835"/>
          <a:ext cx="8064499" cy="1808485"/>
        </p:xfrm>
        <a:graphic>
          <a:graphicData uri="http://schemas.openxmlformats.org/drawingml/2006/table">
            <a:tbl>
              <a:tblPr>
                <a:tableStyleId>{5C22544A-7EE6-4342-B048-85BDC9FD1C3A}</a:tableStyleId>
              </a:tblPr>
              <a:tblGrid>
                <a:gridCol w="2055183">
                  <a:extLst>
                    <a:ext uri="{9D8B030D-6E8A-4147-A177-3AD203B41FA5}">
                      <a16:colId xmlns:a16="http://schemas.microsoft.com/office/drawing/2014/main" val="3106536543"/>
                    </a:ext>
                  </a:extLst>
                </a:gridCol>
                <a:gridCol w="1418378">
                  <a:extLst>
                    <a:ext uri="{9D8B030D-6E8A-4147-A177-3AD203B41FA5}">
                      <a16:colId xmlns:a16="http://schemas.microsoft.com/office/drawing/2014/main" val="2889951467"/>
                    </a:ext>
                  </a:extLst>
                </a:gridCol>
                <a:gridCol w="1473631">
                  <a:extLst>
                    <a:ext uri="{9D8B030D-6E8A-4147-A177-3AD203B41FA5}">
                      <a16:colId xmlns:a16="http://schemas.microsoft.com/office/drawing/2014/main" val="4058737302"/>
                    </a:ext>
                  </a:extLst>
                </a:gridCol>
                <a:gridCol w="1578890">
                  <a:extLst>
                    <a:ext uri="{9D8B030D-6E8A-4147-A177-3AD203B41FA5}">
                      <a16:colId xmlns:a16="http://schemas.microsoft.com/office/drawing/2014/main" val="709094209"/>
                    </a:ext>
                  </a:extLst>
                </a:gridCol>
                <a:gridCol w="1538417">
                  <a:extLst>
                    <a:ext uri="{9D8B030D-6E8A-4147-A177-3AD203B41FA5}">
                      <a16:colId xmlns:a16="http://schemas.microsoft.com/office/drawing/2014/main" val="1727628672"/>
                    </a:ext>
                  </a:extLst>
                </a:gridCol>
              </a:tblGrid>
              <a:tr h="441988">
                <a:tc>
                  <a:txBody>
                    <a:bodyPr/>
                    <a:lstStyle/>
                    <a:p>
                      <a:pPr algn="l" fontAlgn="ctr"/>
                      <a:endParaRPr lang="de-DE" sz="12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gridSpan="4">
                  <a:txBody>
                    <a:bodyPr/>
                    <a:lstStyle/>
                    <a:p>
                      <a:pPr algn="ctr" fontAlgn="b"/>
                      <a:r>
                        <a:rPr lang="de-DE" sz="1400" u="none" strike="noStrike" dirty="0">
                          <a:solidFill>
                            <a:schemeClr val="bg1"/>
                          </a:solidFill>
                          <a:effectLst/>
                        </a:rPr>
                        <a:t>Sollwerte und Verteilung</a:t>
                      </a:r>
                    </a:p>
                    <a:p>
                      <a:pPr algn="ctr" fontAlgn="b"/>
                      <a:r>
                        <a:rPr lang="de-DE" sz="1400" b="0" i="0" u="none" strike="noStrike" dirty="0">
                          <a:solidFill>
                            <a:schemeClr val="bg1"/>
                          </a:solidFill>
                          <a:effectLst/>
                          <a:latin typeface="Arial" panose="020B0604020202020204" pitchFamily="34" charset="0"/>
                        </a:rPr>
                        <a:t>kg/ ha</a:t>
                      </a:r>
                    </a:p>
                  </a:txBody>
                  <a:tcPr marL="9525" marR="9525" marT="9525" marB="0" anchor="ctr">
                    <a:solidFill>
                      <a:srgbClr val="96825F"/>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067361470"/>
                  </a:ext>
                </a:extLst>
              </a:tr>
              <a:tr h="427862">
                <a:tc>
                  <a:txBody>
                    <a:bodyPr/>
                    <a:lstStyle/>
                    <a:p>
                      <a:r>
                        <a:rPr lang="de-DE" sz="1600" dirty="0">
                          <a:solidFill>
                            <a:schemeClr val="bg1"/>
                          </a:solidFill>
                        </a:rPr>
                        <a:t>Fruchtart</a:t>
                      </a:r>
                      <a:endParaRPr lang="de-DE" sz="1800" dirty="0">
                        <a:solidFill>
                          <a:schemeClr val="bg1"/>
                        </a:solidFill>
                      </a:endParaRPr>
                    </a:p>
                  </a:txBody>
                  <a:tcPr marL="9525" marR="9525" marT="9525" marB="0" anchor="ctr">
                    <a:solidFill>
                      <a:srgbClr val="96825F"/>
                    </a:solidFill>
                  </a:tcPr>
                </a:tc>
                <a:tc>
                  <a:txBody>
                    <a:bodyPr/>
                    <a:lstStyle/>
                    <a:p>
                      <a:pPr algn="ctr" fontAlgn="b"/>
                      <a:r>
                        <a:rPr lang="de-DE" sz="1400" u="none" strike="noStrike" dirty="0">
                          <a:solidFill>
                            <a:schemeClr val="bg1"/>
                          </a:solidFill>
                          <a:effectLst/>
                        </a:rPr>
                        <a:t>Bodentiefe</a:t>
                      </a:r>
                    </a:p>
                    <a:p>
                      <a:pPr algn="ctr" fontAlgn="b"/>
                      <a:r>
                        <a:rPr lang="de-DE" sz="1400" b="0" i="0" u="none" strike="noStrike" dirty="0">
                          <a:solidFill>
                            <a:schemeClr val="bg1"/>
                          </a:solidFill>
                          <a:effectLst/>
                          <a:latin typeface="Arial" panose="020B0604020202020204" pitchFamily="34" charset="0"/>
                        </a:rPr>
                        <a:t>cm</a:t>
                      </a:r>
                    </a:p>
                  </a:txBody>
                  <a:tcPr marL="9525" marR="9525" marT="9525" marB="0" anchor="ctr">
                    <a:solidFill>
                      <a:srgbClr val="96825F"/>
                    </a:solidFill>
                  </a:tcPr>
                </a:tc>
                <a:tc>
                  <a:txBody>
                    <a:bodyPr/>
                    <a:lstStyle/>
                    <a:p>
                      <a:pPr algn="ctr" fontAlgn="b"/>
                      <a:r>
                        <a:rPr lang="de-DE" sz="1400" u="none" strike="noStrike" dirty="0">
                          <a:solidFill>
                            <a:schemeClr val="bg1"/>
                          </a:solidFill>
                          <a:effectLst/>
                        </a:rPr>
                        <a:t>Vegetations-</a:t>
                      </a:r>
                    </a:p>
                    <a:p>
                      <a:pPr algn="ctr" fontAlgn="b"/>
                      <a:r>
                        <a:rPr lang="de-DE" sz="1400" u="none" strike="noStrike" dirty="0">
                          <a:solidFill>
                            <a:schemeClr val="bg1"/>
                          </a:solidFill>
                          <a:effectLst/>
                        </a:rPr>
                        <a:t>beginn</a:t>
                      </a:r>
                      <a:endParaRPr lang="de-DE" sz="14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b"/>
                      <a:r>
                        <a:rPr lang="de-DE" sz="1400" u="none" strike="noStrike" dirty="0">
                          <a:solidFill>
                            <a:schemeClr val="bg1"/>
                          </a:solidFill>
                          <a:effectLst/>
                        </a:rPr>
                        <a:t>Schossen</a:t>
                      </a:r>
                    </a:p>
                    <a:p>
                      <a:pPr algn="ctr" fontAlgn="b"/>
                      <a:r>
                        <a:rPr lang="de-DE" sz="1400" b="0" i="0" u="none" strike="noStrike" dirty="0">
                          <a:solidFill>
                            <a:schemeClr val="bg1"/>
                          </a:solidFill>
                          <a:effectLst/>
                          <a:latin typeface="Arial" panose="020B0604020202020204" pitchFamily="34" charset="0"/>
                        </a:rPr>
                        <a:t>EC 30 - 32</a:t>
                      </a:r>
                    </a:p>
                  </a:txBody>
                  <a:tcPr marL="9525" marR="9525" marT="9525" marB="0" anchor="ctr">
                    <a:solidFill>
                      <a:srgbClr val="96825F"/>
                    </a:solidFill>
                  </a:tcPr>
                </a:tc>
                <a:tc>
                  <a:txBody>
                    <a:bodyPr/>
                    <a:lstStyle/>
                    <a:p>
                      <a:pPr algn="ctr" fontAlgn="b"/>
                      <a:r>
                        <a:rPr lang="de-DE" sz="1400" u="none" strike="noStrike" dirty="0" err="1">
                          <a:solidFill>
                            <a:schemeClr val="bg1"/>
                          </a:solidFill>
                          <a:effectLst/>
                        </a:rPr>
                        <a:t>Spätgabe</a:t>
                      </a:r>
                      <a:endParaRPr lang="de-DE" sz="1400" u="none" strike="noStrike" dirty="0">
                        <a:solidFill>
                          <a:schemeClr val="bg1"/>
                        </a:solidFill>
                        <a:effectLst/>
                      </a:endParaRPr>
                    </a:p>
                    <a:p>
                      <a:pPr algn="ctr" fontAlgn="b"/>
                      <a:r>
                        <a:rPr lang="de-DE" sz="1400" b="0" i="0" u="none" strike="noStrike" dirty="0">
                          <a:solidFill>
                            <a:schemeClr val="bg1"/>
                          </a:solidFill>
                          <a:effectLst/>
                          <a:latin typeface="Arial" panose="020B0604020202020204" pitchFamily="34" charset="0"/>
                        </a:rPr>
                        <a:t>EC 49</a:t>
                      </a:r>
                    </a:p>
                  </a:txBody>
                  <a:tcPr marL="9525" marR="9525" marT="9525" marB="0" anchor="ctr">
                    <a:solidFill>
                      <a:srgbClr val="96825F"/>
                    </a:solidFill>
                  </a:tcPr>
                </a:tc>
                <a:extLst>
                  <a:ext uri="{0D108BD9-81ED-4DB2-BD59-A6C34878D82A}">
                    <a16:rowId xmlns:a16="http://schemas.microsoft.com/office/drawing/2014/main" val="2485675666"/>
                  </a:ext>
                </a:extLst>
              </a:tr>
              <a:tr h="310084">
                <a:tc>
                  <a:txBody>
                    <a:bodyPr/>
                    <a:lstStyle/>
                    <a:p>
                      <a:pPr algn="l" fontAlgn="b"/>
                      <a:r>
                        <a:rPr lang="de-DE" sz="1400" u="none" strike="noStrike" dirty="0">
                          <a:effectLst/>
                        </a:rPr>
                        <a:t>W- Weizen</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b"/>
                      <a:r>
                        <a:rPr lang="de-DE" sz="1400" u="none" strike="noStrike" dirty="0">
                          <a:effectLst/>
                        </a:rPr>
                        <a:t>0 – 90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b"/>
                      <a:r>
                        <a:rPr lang="de-DE" sz="1400" u="none" strike="noStrike" dirty="0">
                          <a:effectLst/>
                        </a:rPr>
                        <a:t>50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1400" u="none" strike="noStrike" kern="1200" dirty="0">
                          <a:solidFill>
                            <a:schemeClr val="dk1"/>
                          </a:solidFill>
                          <a:effectLst/>
                          <a:latin typeface="+mn-lt"/>
                          <a:ea typeface="+mn-ea"/>
                          <a:cs typeface="+mn-cs"/>
                        </a:rPr>
                        <a:t>100-N</a:t>
                      </a:r>
                      <a:r>
                        <a:rPr lang="de-DE" sz="1400" u="none" strike="noStrike" kern="1200" baseline="-25000" dirty="0">
                          <a:solidFill>
                            <a:schemeClr val="dk1"/>
                          </a:solidFill>
                          <a:effectLst/>
                          <a:latin typeface="+mn-lt"/>
                          <a:ea typeface="+mn-ea"/>
                          <a:cs typeface="+mn-cs"/>
                        </a:rPr>
                        <a:t>min</a:t>
                      </a:r>
                    </a:p>
                  </a:txBody>
                  <a:tcPr marL="9525" marR="9525" marT="9525" marB="0" anchor="ctr">
                    <a:solidFill>
                      <a:srgbClr val="EBEADC"/>
                    </a:solidFill>
                  </a:tcPr>
                </a:tc>
                <a:tc>
                  <a:txBody>
                    <a:bodyPr/>
                    <a:lstStyle/>
                    <a:p>
                      <a:pPr algn="ctr" fontAlgn="b"/>
                      <a:r>
                        <a:rPr lang="de-DE" sz="1400" u="none" strike="noStrike" dirty="0">
                          <a:effectLst/>
                        </a:rPr>
                        <a:t>60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extLst>
                  <a:ext uri="{0D108BD9-81ED-4DB2-BD59-A6C34878D82A}">
                    <a16:rowId xmlns:a16="http://schemas.microsoft.com/office/drawing/2014/main" val="763344557"/>
                  </a:ext>
                </a:extLst>
              </a:tr>
              <a:tr h="310084">
                <a:tc>
                  <a:txBody>
                    <a:bodyPr/>
                    <a:lstStyle/>
                    <a:p>
                      <a:pPr algn="l" fontAlgn="b"/>
                      <a:r>
                        <a:rPr lang="de-DE" sz="1400" u="none" strike="noStrike" dirty="0">
                          <a:effectLst/>
                        </a:rPr>
                        <a:t>W- Gerste</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b"/>
                      <a:r>
                        <a:rPr lang="de-DE" sz="1400" u="none" strike="noStrike" dirty="0">
                          <a:effectLst/>
                        </a:rPr>
                        <a:t>0 – 90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b"/>
                      <a:r>
                        <a:rPr lang="de-DE" sz="1400" u="none" strike="noStrike" dirty="0">
                          <a:effectLst/>
                        </a:rPr>
                        <a:t>50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1400" u="none" strike="noStrike" kern="1200" dirty="0">
                          <a:solidFill>
                            <a:schemeClr val="dk1"/>
                          </a:solidFill>
                          <a:effectLst/>
                          <a:latin typeface="+mn-lt"/>
                          <a:ea typeface="+mn-ea"/>
                          <a:cs typeface="+mn-cs"/>
                        </a:rPr>
                        <a:t>90-N</a:t>
                      </a:r>
                      <a:r>
                        <a:rPr lang="de-DE" sz="1400" u="none" strike="noStrike" kern="1200" baseline="-25000" dirty="0">
                          <a:solidFill>
                            <a:schemeClr val="dk1"/>
                          </a:solidFill>
                          <a:effectLst/>
                          <a:latin typeface="+mn-lt"/>
                          <a:ea typeface="+mn-ea"/>
                          <a:cs typeface="+mn-cs"/>
                        </a:rPr>
                        <a:t>min</a:t>
                      </a:r>
                    </a:p>
                  </a:txBody>
                  <a:tcPr marL="9525" marR="9525" marT="9525" marB="0" anchor="ctr">
                    <a:solidFill>
                      <a:srgbClr val="F4F3EE"/>
                    </a:solidFill>
                  </a:tcPr>
                </a:tc>
                <a:tc>
                  <a:txBody>
                    <a:bodyPr/>
                    <a:lstStyle/>
                    <a:p>
                      <a:pPr algn="ctr" fontAlgn="b"/>
                      <a:r>
                        <a:rPr lang="de-DE" sz="1400" u="none" strike="noStrike" dirty="0">
                          <a:effectLst/>
                        </a:rPr>
                        <a:t>50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extLst>
                  <a:ext uri="{0D108BD9-81ED-4DB2-BD59-A6C34878D82A}">
                    <a16:rowId xmlns:a16="http://schemas.microsoft.com/office/drawing/2014/main" val="4166712723"/>
                  </a:ext>
                </a:extLst>
              </a:tr>
              <a:tr h="310084">
                <a:tc>
                  <a:txBody>
                    <a:bodyPr/>
                    <a:lstStyle/>
                    <a:p>
                      <a:pPr marL="0" algn="l" defTabSz="914400" rtl="0" eaLnBrk="1" fontAlgn="b" latinLnBrk="0" hangingPunct="1"/>
                      <a:r>
                        <a:rPr lang="de-DE" sz="1400" u="none" strike="noStrike" kern="1200" dirty="0">
                          <a:solidFill>
                            <a:schemeClr val="bg1"/>
                          </a:solidFill>
                          <a:effectLst/>
                          <a:latin typeface="+mn-lt"/>
                          <a:ea typeface="+mn-ea"/>
                          <a:cs typeface="+mn-cs"/>
                        </a:rPr>
                        <a:t>W- Roggen</a:t>
                      </a:r>
                    </a:p>
                  </a:txBody>
                  <a:tcPr marL="9525" marR="9525" marT="9525" marB="0" anchor="ctr">
                    <a:solidFill>
                      <a:schemeClr val="accent6">
                        <a:lumMod val="75000"/>
                      </a:schemeClr>
                    </a:solidFill>
                  </a:tcPr>
                </a:tc>
                <a:tc>
                  <a:txBody>
                    <a:bodyPr/>
                    <a:lstStyle/>
                    <a:p>
                      <a:pPr marL="0" algn="ctr" defTabSz="914400" rtl="0" eaLnBrk="1" fontAlgn="b" latinLnBrk="0" hangingPunct="1"/>
                      <a:r>
                        <a:rPr lang="de-DE" sz="1400" u="none" strike="noStrike" dirty="0">
                          <a:effectLst/>
                        </a:rPr>
                        <a:t>0 – 90</a:t>
                      </a:r>
                      <a:endParaRPr lang="de-DE" sz="1400" u="none" strike="noStrike" kern="1200" dirty="0">
                        <a:solidFill>
                          <a:schemeClr val="dk1"/>
                        </a:solidFill>
                        <a:effectLst/>
                        <a:latin typeface="+mn-lt"/>
                        <a:ea typeface="+mn-ea"/>
                        <a:cs typeface="+mn-cs"/>
                      </a:endParaRPr>
                    </a:p>
                  </a:txBody>
                  <a:tcPr marL="9525" marR="9525" marT="9525" marB="0" anchor="ctr">
                    <a:solidFill>
                      <a:schemeClr val="accent6">
                        <a:lumMod val="40000"/>
                        <a:lumOff val="60000"/>
                      </a:schemeClr>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90-N</a:t>
                      </a:r>
                      <a:r>
                        <a:rPr lang="de-DE" sz="1400" u="none" strike="noStrike" kern="1200" baseline="-25000" dirty="0">
                          <a:solidFill>
                            <a:schemeClr val="dk1"/>
                          </a:solidFill>
                          <a:effectLst/>
                          <a:latin typeface="+mn-lt"/>
                          <a:ea typeface="+mn-ea"/>
                          <a:cs typeface="+mn-cs"/>
                        </a:rPr>
                        <a:t>min</a:t>
                      </a:r>
                    </a:p>
                  </a:txBody>
                  <a:tcPr marL="9525" marR="9525" marT="9525" marB="0" anchor="ctr">
                    <a:solidFill>
                      <a:schemeClr val="accent6">
                        <a:lumMod val="40000"/>
                        <a:lumOff val="60000"/>
                      </a:schemeClr>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50</a:t>
                      </a:r>
                    </a:p>
                  </a:txBody>
                  <a:tcPr marL="9525" marR="9525" marT="9525" marB="0" anchor="ctr">
                    <a:solidFill>
                      <a:schemeClr val="accent6">
                        <a:lumMod val="40000"/>
                        <a:lumOff val="60000"/>
                      </a:schemeClr>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(40)</a:t>
                      </a:r>
                    </a:p>
                  </a:txBody>
                  <a:tcPr marL="9525" marR="9525" marT="9525" marB="0" anchor="ctr">
                    <a:solidFill>
                      <a:schemeClr val="accent6">
                        <a:lumMod val="40000"/>
                        <a:lumOff val="60000"/>
                      </a:schemeClr>
                    </a:solidFill>
                  </a:tcPr>
                </a:tc>
                <a:extLst>
                  <a:ext uri="{0D108BD9-81ED-4DB2-BD59-A6C34878D82A}">
                    <a16:rowId xmlns:a16="http://schemas.microsoft.com/office/drawing/2014/main" val="810313552"/>
                  </a:ext>
                </a:extLst>
              </a:tr>
            </a:tbl>
          </a:graphicData>
        </a:graphic>
      </p:graphicFrame>
      <p:sp>
        <p:nvSpPr>
          <p:cNvPr id="9" name="Textfeld 8">
            <a:extLst>
              <a:ext uri="{FF2B5EF4-FFF2-40B4-BE49-F238E27FC236}">
                <a16:creationId xmlns:a16="http://schemas.microsoft.com/office/drawing/2014/main" id="{785188EE-82A7-4A7A-97B5-47D5DDDFA688}"/>
              </a:ext>
            </a:extLst>
          </p:cNvPr>
          <p:cNvSpPr txBox="1"/>
          <p:nvPr/>
        </p:nvSpPr>
        <p:spPr>
          <a:xfrm>
            <a:off x="5599404" y="6293793"/>
            <a:ext cx="3204257" cy="230832"/>
          </a:xfrm>
          <a:prstGeom prst="rect">
            <a:avLst/>
          </a:prstGeom>
          <a:noFill/>
        </p:spPr>
        <p:txBody>
          <a:bodyPr wrap="square" rtlCol="0">
            <a:spAutoFit/>
          </a:bodyPr>
          <a:lstStyle/>
          <a:p>
            <a:r>
              <a:rPr lang="de-DE" sz="900" dirty="0"/>
              <a:t>(KWS LOCHOW nach Baumgärtel und </a:t>
            </a:r>
            <a:r>
              <a:rPr lang="de-DE" sz="900" dirty="0" err="1"/>
              <a:t>Scharp</a:t>
            </a:r>
            <a:r>
              <a:rPr lang="de-DE" sz="900" dirty="0"/>
              <a:t>, 2002)</a:t>
            </a:r>
          </a:p>
        </p:txBody>
      </p:sp>
      <p:sp>
        <p:nvSpPr>
          <p:cNvPr id="12" name="Fußzeilenplatzhalter 7">
            <a:extLst>
              <a:ext uri="{FF2B5EF4-FFF2-40B4-BE49-F238E27FC236}">
                <a16:creationId xmlns:a16="http://schemas.microsoft.com/office/drawing/2014/main" id="{1F392771-E8BE-45B1-83F5-76FC6B7EE00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598841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F3BC3-64BB-4C78-B487-E52B167BD475}"/>
              </a:ext>
            </a:extLst>
          </p:cNvPr>
          <p:cNvSpPr>
            <a:spLocks noGrp="1"/>
          </p:cNvSpPr>
          <p:nvPr>
            <p:ph type="title"/>
          </p:nvPr>
        </p:nvSpPr>
        <p:spPr/>
        <p:txBody>
          <a:bodyPr/>
          <a:lstStyle/>
          <a:p>
            <a:r>
              <a:rPr lang="de-DE" dirty="0"/>
              <a:t>Stickstoffbedarf des Roggens - so gering</a:t>
            </a:r>
          </a:p>
        </p:txBody>
      </p:sp>
      <p:sp>
        <p:nvSpPr>
          <p:cNvPr id="3" name="Inhaltsplatzhalter 2">
            <a:extLst>
              <a:ext uri="{FF2B5EF4-FFF2-40B4-BE49-F238E27FC236}">
                <a16:creationId xmlns:a16="http://schemas.microsoft.com/office/drawing/2014/main" id="{B44DA513-C5FA-4216-BD1B-0B6E6BD63CF3}"/>
              </a:ext>
            </a:extLst>
          </p:cNvPr>
          <p:cNvSpPr>
            <a:spLocks noGrp="1"/>
          </p:cNvSpPr>
          <p:nvPr>
            <p:ph idx="1"/>
          </p:nvPr>
        </p:nvSpPr>
        <p:spPr/>
        <p:txBody>
          <a:bodyPr/>
          <a:lstStyle/>
          <a:p>
            <a:pPr>
              <a:spcAft>
                <a:spcPts val="1200"/>
              </a:spcAft>
              <a:buClrTx/>
            </a:pPr>
            <a:r>
              <a:rPr lang="de-DE" dirty="0"/>
              <a:t>geringste Ansprüche im Vergleich zu anderen Getreidearten</a:t>
            </a:r>
          </a:p>
          <a:p>
            <a:pPr>
              <a:buClrTx/>
            </a:pPr>
            <a:r>
              <a:rPr lang="de-DE" dirty="0"/>
              <a:t>Grund: ist das leistungsfähige Wurzelsystem des Roggens</a:t>
            </a:r>
          </a:p>
          <a:p>
            <a:pPr lvl="1"/>
            <a:r>
              <a:rPr lang="de-DE" dirty="0"/>
              <a:t>lange Nutzung der Winterfeuchtigkeit &amp;</a:t>
            </a:r>
          </a:p>
          <a:p>
            <a:pPr lvl="1"/>
            <a:r>
              <a:rPr lang="de-DE" dirty="0"/>
              <a:t>Überstehen langer Trockenphasen möglich</a:t>
            </a:r>
          </a:p>
          <a:p>
            <a:pPr lvl="1"/>
            <a:endParaRPr lang="de-DE" dirty="0"/>
          </a:p>
          <a:p>
            <a:endParaRPr lang="de-DE" dirty="0"/>
          </a:p>
        </p:txBody>
      </p:sp>
      <p:sp>
        <p:nvSpPr>
          <p:cNvPr id="4" name="Datumsplatzhalter 3">
            <a:extLst>
              <a:ext uri="{FF2B5EF4-FFF2-40B4-BE49-F238E27FC236}">
                <a16:creationId xmlns:a16="http://schemas.microsoft.com/office/drawing/2014/main" id="{30922870-F1C4-40B6-B075-188F66BA60F4}"/>
              </a:ext>
            </a:extLst>
          </p:cNvPr>
          <p:cNvSpPr>
            <a:spLocks noGrp="1"/>
          </p:cNvSpPr>
          <p:nvPr>
            <p:ph type="dt" sz="half" idx="10"/>
          </p:nvPr>
        </p:nvSpPr>
        <p:spPr/>
        <p:txBody>
          <a:bodyPr/>
          <a:lstStyle/>
          <a:p>
            <a:fld id="{642F3929-9CFC-4061-A073-6A3CE42639D5}" type="datetime1">
              <a:rPr lang="de-DE" smtClean="0"/>
              <a:t>13.01.2022</a:t>
            </a:fld>
            <a:endParaRPr lang="de-DE" dirty="0"/>
          </a:p>
        </p:txBody>
      </p:sp>
      <p:sp>
        <p:nvSpPr>
          <p:cNvPr id="6" name="Foliennummernplatzhalter 5">
            <a:extLst>
              <a:ext uri="{FF2B5EF4-FFF2-40B4-BE49-F238E27FC236}">
                <a16:creationId xmlns:a16="http://schemas.microsoft.com/office/drawing/2014/main" id="{D9D1BFB2-5FFB-4821-94BE-4221F5949B00}"/>
              </a:ext>
            </a:extLst>
          </p:cNvPr>
          <p:cNvSpPr>
            <a:spLocks noGrp="1"/>
          </p:cNvSpPr>
          <p:nvPr>
            <p:ph type="sldNum" sz="quarter" idx="12"/>
          </p:nvPr>
        </p:nvSpPr>
        <p:spPr/>
        <p:txBody>
          <a:bodyPr/>
          <a:lstStyle/>
          <a:p>
            <a:fld id="{AF37DF20-EDB0-4B2C-BB00-AEF0D14163FC}" type="slidenum">
              <a:rPr lang="de-DE" smtClean="0"/>
              <a:pPr/>
              <a:t>67</a:t>
            </a:fld>
            <a:endParaRPr lang="de-DE" dirty="0"/>
          </a:p>
        </p:txBody>
      </p:sp>
      <p:pic>
        <p:nvPicPr>
          <p:cNvPr id="8" name="Grafik 7">
            <a:extLst>
              <a:ext uri="{FF2B5EF4-FFF2-40B4-BE49-F238E27FC236}">
                <a16:creationId xmlns:a16="http://schemas.microsoft.com/office/drawing/2014/main" id="{3650086E-F9E8-42C0-A339-8251BE595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3284984"/>
            <a:ext cx="8064500" cy="3239641"/>
          </a:xfrm>
          <a:prstGeom prst="rect">
            <a:avLst/>
          </a:prstGeom>
        </p:spPr>
      </p:pic>
      <p:sp>
        <p:nvSpPr>
          <p:cNvPr id="9" name="Fußzeilenplatzhalter 7">
            <a:extLst>
              <a:ext uri="{FF2B5EF4-FFF2-40B4-BE49-F238E27FC236}">
                <a16:creationId xmlns:a16="http://schemas.microsoft.com/office/drawing/2014/main" id="{EAE5E226-66F3-4D4B-8F5B-CD2B4BD9602D}"/>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248444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95F77-2257-4D0A-A0FF-2C8154941D43}"/>
              </a:ext>
            </a:extLst>
          </p:cNvPr>
          <p:cNvSpPr>
            <a:spLocks noGrp="1"/>
          </p:cNvSpPr>
          <p:nvPr>
            <p:ph type="title"/>
          </p:nvPr>
        </p:nvSpPr>
        <p:spPr/>
        <p:txBody>
          <a:bodyPr/>
          <a:lstStyle/>
          <a:p>
            <a:r>
              <a:rPr lang="de-DE" dirty="0"/>
              <a:t>N-Entzüge des Hybridroggens </a:t>
            </a:r>
          </a:p>
        </p:txBody>
      </p:sp>
      <p:sp>
        <p:nvSpPr>
          <p:cNvPr id="3" name="Datumsplatzhalter 2">
            <a:extLst>
              <a:ext uri="{FF2B5EF4-FFF2-40B4-BE49-F238E27FC236}">
                <a16:creationId xmlns:a16="http://schemas.microsoft.com/office/drawing/2014/main" id="{0E26C597-F11F-4ADD-8E91-E0477A5CD928}"/>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5D7FE971-C4D1-4B9C-B657-55A3D34465BA}"/>
              </a:ext>
            </a:extLst>
          </p:cNvPr>
          <p:cNvSpPr>
            <a:spLocks noGrp="1"/>
          </p:cNvSpPr>
          <p:nvPr>
            <p:ph type="sldNum" sz="quarter" idx="12"/>
          </p:nvPr>
        </p:nvSpPr>
        <p:spPr/>
        <p:txBody>
          <a:bodyPr/>
          <a:lstStyle/>
          <a:p>
            <a:fld id="{C8B4615F-D40A-4928-AE16-954CA1637D05}" type="slidenum">
              <a:rPr lang="de-DE" smtClean="0"/>
              <a:pPr/>
              <a:t>68</a:t>
            </a:fld>
            <a:endParaRPr lang="de-DE" dirty="0"/>
          </a:p>
        </p:txBody>
      </p:sp>
      <p:graphicFrame>
        <p:nvGraphicFramePr>
          <p:cNvPr id="6" name="Inhaltsplatzhalter 9">
            <a:extLst>
              <a:ext uri="{FF2B5EF4-FFF2-40B4-BE49-F238E27FC236}">
                <a16:creationId xmlns:a16="http://schemas.microsoft.com/office/drawing/2014/main" id="{A37EA84E-F724-4DBF-AA32-608D25BAF38A}"/>
              </a:ext>
            </a:extLst>
          </p:cNvPr>
          <p:cNvGraphicFramePr>
            <a:graphicFrameLocks/>
          </p:cNvGraphicFramePr>
          <p:nvPr>
            <p:extLst>
              <p:ext uri="{D42A27DB-BD31-4B8C-83A1-F6EECF244321}">
                <p14:modId xmlns:p14="http://schemas.microsoft.com/office/powerpoint/2010/main" val="2761044105"/>
              </p:ext>
            </p:extLst>
          </p:nvPr>
        </p:nvGraphicFramePr>
        <p:xfrm>
          <a:off x="539948" y="1412875"/>
          <a:ext cx="8064500" cy="1832496"/>
        </p:xfrm>
        <a:graphic>
          <a:graphicData uri="http://schemas.openxmlformats.org/drawingml/2006/table">
            <a:tbl>
              <a:tblPr/>
              <a:tblGrid>
                <a:gridCol w="4824140">
                  <a:extLst>
                    <a:ext uri="{9D8B030D-6E8A-4147-A177-3AD203B41FA5}">
                      <a16:colId xmlns:a16="http://schemas.microsoft.com/office/drawing/2014/main" val="4127488798"/>
                    </a:ext>
                  </a:extLst>
                </a:gridCol>
                <a:gridCol w="3240360">
                  <a:extLst>
                    <a:ext uri="{9D8B030D-6E8A-4147-A177-3AD203B41FA5}">
                      <a16:colId xmlns:a16="http://schemas.microsoft.com/office/drawing/2014/main" val="590621636"/>
                    </a:ext>
                  </a:extLst>
                </a:gridCol>
              </a:tblGrid>
              <a:tr h="287933">
                <a:tc>
                  <a:txBody>
                    <a:bodyPr/>
                    <a:lstStyle/>
                    <a:p>
                      <a:pPr algn="l" fontAlgn="b"/>
                      <a:r>
                        <a:rPr lang="de-DE" sz="1400" b="1" i="0" u="none" strike="noStrike" dirty="0">
                          <a:solidFill>
                            <a:srgbClr val="FFFFFF"/>
                          </a:solidFill>
                          <a:effectLst/>
                          <a:latin typeface="Arial" panose="020B0604020202020204" pitchFamily="34" charset="0"/>
                        </a:rPr>
                        <a:t>Hybridroggen N-Entzug</a:t>
                      </a:r>
                    </a:p>
                  </a:txBody>
                  <a:tcPr marL="8507" marR="8507" marT="8507" marB="0" anchor="ctr">
                    <a:lnL>
                      <a:noFill/>
                    </a:lnL>
                    <a:lnR>
                      <a:noFill/>
                    </a:lnR>
                    <a:lnT>
                      <a:noFill/>
                    </a:lnT>
                    <a:lnB>
                      <a:noFill/>
                    </a:lnB>
                    <a:solidFill>
                      <a:srgbClr val="96825F"/>
                    </a:solidFill>
                  </a:tcPr>
                </a:tc>
                <a:tc>
                  <a:txBody>
                    <a:bodyPr/>
                    <a:lstStyle/>
                    <a:p>
                      <a:pPr algn="ctr" fontAlgn="b"/>
                      <a:r>
                        <a:rPr lang="de-DE" sz="1400" b="1" i="0" u="none" strike="noStrike" dirty="0">
                          <a:solidFill>
                            <a:srgbClr val="FFFFFF"/>
                          </a:solidFill>
                          <a:effectLst/>
                          <a:latin typeface="Arial" panose="020B0604020202020204" pitchFamily="34" charset="0"/>
                        </a:rPr>
                        <a:t>Praxisproben LUFA</a:t>
                      </a:r>
                    </a:p>
                  </a:txBody>
                  <a:tcPr marL="8507" marR="8507" marT="8507" marB="0" anchor="ctr">
                    <a:lnL>
                      <a:noFill/>
                    </a:lnL>
                    <a:lnR>
                      <a:noFill/>
                    </a:lnR>
                    <a:lnT>
                      <a:noFill/>
                    </a:lnT>
                    <a:lnB>
                      <a:noFill/>
                    </a:lnB>
                    <a:solidFill>
                      <a:srgbClr val="96825F"/>
                    </a:solidFill>
                  </a:tcPr>
                </a:tc>
                <a:extLst>
                  <a:ext uri="{0D108BD9-81ED-4DB2-BD59-A6C34878D82A}">
                    <a16:rowId xmlns:a16="http://schemas.microsoft.com/office/drawing/2014/main" val="3605326943"/>
                  </a:ext>
                </a:extLst>
              </a:tr>
              <a:tr h="221867">
                <a:tc>
                  <a:txBody>
                    <a:bodyPr/>
                    <a:lstStyle/>
                    <a:p>
                      <a:pPr algn="l" fontAlgn="b"/>
                      <a:r>
                        <a:rPr lang="de-DE" sz="1350" b="0" i="0" u="none" strike="noStrike" dirty="0">
                          <a:solidFill>
                            <a:srgbClr val="000000"/>
                          </a:solidFill>
                          <a:effectLst/>
                          <a:latin typeface="Arial" panose="020B0604020202020204" pitchFamily="34" charset="0"/>
                        </a:rPr>
                        <a:t>% Rohprotein in TS</a:t>
                      </a:r>
                    </a:p>
                  </a:txBody>
                  <a:tcPr marL="8507" marR="8507" marT="8507" marB="0" anchor="b">
                    <a:lnL>
                      <a:noFill/>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400" b="0" i="0" u="none" strike="noStrike" dirty="0">
                          <a:solidFill>
                            <a:srgbClr val="000000"/>
                          </a:solidFill>
                          <a:effectLst/>
                          <a:latin typeface="Arial" panose="020B0604020202020204" pitchFamily="34" charset="0"/>
                        </a:rPr>
                        <a:t>9,33</a:t>
                      </a:r>
                    </a:p>
                  </a:txBody>
                  <a:tcPr marL="8507" marR="8507" marT="8507" marB="0" anchor="b">
                    <a:lnL w="19050" cap="flat" cmpd="sng" algn="ctr">
                      <a:solidFill>
                        <a:srgbClr val="FFFFFF"/>
                      </a:solidFill>
                      <a:prstDash val="solid"/>
                      <a:round/>
                      <a:headEnd type="none" w="med" len="med"/>
                      <a:tailEnd type="none" w="med" len="med"/>
                    </a:lnL>
                    <a:lnR>
                      <a:noFill/>
                    </a:lnR>
                    <a:lnT>
                      <a:noFill/>
                    </a:lnT>
                    <a:lnB>
                      <a:noFill/>
                    </a:lnB>
                    <a:solidFill>
                      <a:srgbClr val="EBEADC"/>
                    </a:solidFill>
                  </a:tcPr>
                </a:tc>
                <a:extLst>
                  <a:ext uri="{0D108BD9-81ED-4DB2-BD59-A6C34878D82A}">
                    <a16:rowId xmlns:a16="http://schemas.microsoft.com/office/drawing/2014/main" val="725346203"/>
                  </a:ext>
                </a:extLst>
              </a:tr>
              <a:tr h="221867">
                <a:tc>
                  <a:txBody>
                    <a:bodyPr/>
                    <a:lstStyle/>
                    <a:p>
                      <a:pPr algn="l" fontAlgn="b"/>
                      <a:r>
                        <a:rPr lang="de-DE" sz="1350" b="0" i="0" u="none" strike="noStrike" dirty="0">
                          <a:solidFill>
                            <a:srgbClr val="000000"/>
                          </a:solidFill>
                          <a:effectLst/>
                          <a:latin typeface="Arial" panose="020B0604020202020204" pitchFamily="34" charset="0"/>
                        </a:rPr>
                        <a:t>% Rohprotein in Frischmasse (86%TS)</a:t>
                      </a:r>
                    </a:p>
                  </a:txBody>
                  <a:tcPr marL="8507" marR="8507" marT="8507" marB="0" anchor="b">
                    <a:lnL>
                      <a:noFill/>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8,03</a:t>
                      </a:r>
                    </a:p>
                  </a:txBody>
                  <a:tcPr marL="8507" marR="8507" marT="8507" marB="0" anchor="b">
                    <a:lnL w="19050" cap="flat" cmpd="sng" algn="ctr">
                      <a:solidFill>
                        <a:srgbClr val="FFFFFF"/>
                      </a:solidFill>
                      <a:prstDash val="solid"/>
                      <a:round/>
                      <a:headEnd type="none" w="med" len="med"/>
                      <a:tailEnd type="none" w="med" len="med"/>
                    </a:lnL>
                    <a:lnR>
                      <a:noFill/>
                    </a:lnR>
                    <a:lnT>
                      <a:noFill/>
                    </a:lnT>
                    <a:lnB>
                      <a:noFill/>
                    </a:lnB>
                    <a:solidFill>
                      <a:srgbClr val="F4F3EE"/>
                    </a:solidFill>
                  </a:tcPr>
                </a:tc>
                <a:extLst>
                  <a:ext uri="{0D108BD9-81ED-4DB2-BD59-A6C34878D82A}">
                    <a16:rowId xmlns:a16="http://schemas.microsoft.com/office/drawing/2014/main" val="453169645"/>
                  </a:ext>
                </a:extLst>
              </a:tr>
              <a:tr h="221867">
                <a:tc>
                  <a:txBody>
                    <a:bodyPr/>
                    <a:lstStyle/>
                    <a:p>
                      <a:pPr algn="l" fontAlgn="b"/>
                      <a:r>
                        <a:rPr lang="de-DE" sz="1350" b="0" i="0" u="none" strike="noStrike" dirty="0">
                          <a:solidFill>
                            <a:srgbClr val="000000"/>
                          </a:solidFill>
                          <a:effectLst/>
                          <a:latin typeface="Arial" panose="020B0604020202020204" pitchFamily="34" charset="0"/>
                        </a:rPr>
                        <a:t>kg N/</a:t>
                      </a:r>
                      <a:r>
                        <a:rPr lang="de-DE" sz="1350" b="0" i="0" u="none" strike="noStrike" dirty="0" err="1">
                          <a:solidFill>
                            <a:srgbClr val="000000"/>
                          </a:solidFill>
                          <a:effectLst/>
                          <a:latin typeface="Arial" panose="020B0604020202020204" pitchFamily="34" charset="0"/>
                        </a:rPr>
                        <a:t>dt</a:t>
                      </a:r>
                      <a:r>
                        <a:rPr lang="de-DE" sz="1350" b="0" i="0" u="none" strike="noStrike" dirty="0">
                          <a:solidFill>
                            <a:srgbClr val="000000"/>
                          </a:solidFill>
                          <a:effectLst/>
                          <a:latin typeface="Arial" panose="020B0604020202020204" pitchFamily="34" charset="0"/>
                        </a:rPr>
                        <a:t> Frischmasse </a:t>
                      </a:r>
                    </a:p>
                  </a:txBody>
                  <a:tcPr marL="8507" marR="8507" marT="8507" marB="0" anchor="b">
                    <a:lnL>
                      <a:noFill/>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400" b="0" i="0" u="none" strike="noStrike" dirty="0">
                          <a:solidFill>
                            <a:srgbClr val="000000"/>
                          </a:solidFill>
                          <a:effectLst/>
                          <a:latin typeface="Arial" panose="020B0604020202020204" pitchFamily="34" charset="0"/>
                        </a:rPr>
                        <a:t>1,28</a:t>
                      </a:r>
                    </a:p>
                  </a:txBody>
                  <a:tcPr marL="8507" marR="8507" marT="8507" marB="0" anchor="b">
                    <a:lnL w="19050" cap="flat" cmpd="sng" algn="ctr">
                      <a:solidFill>
                        <a:srgbClr val="FFFFFF"/>
                      </a:solidFill>
                      <a:prstDash val="solid"/>
                      <a:round/>
                      <a:headEnd type="none" w="med" len="med"/>
                      <a:tailEnd type="none" w="med" len="med"/>
                    </a:lnL>
                    <a:lnR>
                      <a:noFill/>
                    </a:lnR>
                    <a:lnT>
                      <a:noFill/>
                    </a:lnT>
                    <a:lnB>
                      <a:noFill/>
                    </a:lnB>
                    <a:solidFill>
                      <a:srgbClr val="EBEADC"/>
                    </a:solidFill>
                  </a:tcPr>
                </a:tc>
                <a:extLst>
                  <a:ext uri="{0D108BD9-81ED-4DB2-BD59-A6C34878D82A}">
                    <a16:rowId xmlns:a16="http://schemas.microsoft.com/office/drawing/2014/main" val="3105314448"/>
                  </a:ext>
                </a:extLst>
              </a:tr>
              <a:tr h="221867">
                <a:tc>
                  <a:txBody>
                    <a:bodyPr/>
                    <a:lstStyle/>
                    <a:p>
                      <a:pPr algn="l" fontAlgn="b"/>
                      <a:r>
                        <a:rPr lang="de-DE" sz="1350" b="0" i="0" u="none" strike="noStrike" dirty="0">
                          <a:solidFill>
                            <a:srgbClr val="000000"/>
                          </a:solidFill>
                          <a:effectLst/>
                          <a:latin typeface="Arial" panose="020B0604020202020204" pitchFamily="34" charset="0"/>
                        </a:rPr>
                        <a:t>kg N/</a:t>
                      </a:r>
                      <a:r>
                        <a:rPr lang="de-DE" sz="1350" b="0" i="0" u="none" strike="noStrike" dirty="0" err="1">
                          <a:solidFill>
                            <a:srgbClr val="000000"/>
                          </a:solidFill>
                          <a:effectLst/>
                          <a:latin typeface="Arial" panose="020B0604020202020204" pitchFamily="34" charset="0"/>
                        </a:rPr>
                        <a:t>dt</a:t>
                      </a:r>
                      <a:r>
                        <a:rPr lang="de-DE" sz="1350" b="0" i="0" u="none" strike="noStrike" dirty="0">
                          <a:solidFill>
                            <a:srgbClr val="000000"/>
                          </a:solidFill>
                          <a:effectLst/>
                          <a:latin typeface="Arial" panose="020B0604020202020204" pitchFamily="34" charset="0"/>
                        </a:rPr>
                        <a:t> Stroh </a:t>
                      </a:r>
                    </a:p>
                  </a:txBody>
                  <a:tcPr marL="8507" marR="8507" marT="8507" marB="0" anchor="b">
                    <a:lnL>
                      <a:noFill/>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0,50</a:t>
                      </a:r>
                    </a:p>
                  </a:txBody>
                  <a:tcPr marL="8507" marR="8507" marT="8507" marB="0" anchor="b">
                    <a:lnL w="19050" cap="flat" cmpd="sng" algn="ctr">
                      <a:solidFill>
                        <a:srgbClr val="FFFFFF"/>
                      </a:solidFill>
                      <a:prstDash val="solid"/>
                      <a:round/>
                      <a:headEnd type="none" w="med" len="med"/>
                      <a:tailEnd type="none" w="med" len="med"/>
                    </a:lnL>
                    <a:lnR>
                      <a:noFill/>
                    </a:lnR>
                    <a:lnT>
                      <a:noFill/>
                    </a:lnT>
                    <a:lnB>
                      <a:noFill/>
                    </a:lnB>
                    <a:solidFill>
                      <a:srgbClr val="F4F3EE"/>
                    </a:solidFill>
                  </a:tcPr>
                </a:tc>
                <a:extLst>
                  <a:ext uri="{0D108BD9-81ED-4DB2-BD59-A6C34878D82A}">
                    <a16:rowId xmlns:a16="http://schemas.microsoft.com/office/drawing/2014/main" val="2277754833"/>
                  </a:ext>
                </a:extLst>
              </a:tr>
              <a:tr h="221867">
                <a:tc>
                  <a:txBody>
                    <a:bodyPr/>
                    <a:lstStyle/>
                    <a:p>
                      <a:pPr algn="l" fontAlgn="b"/>
                      <a:r>
                        <a:rPr lang="de-DE" sz="1350" b="0" i="0" u="none" strike="noStrike" dirty="0">
                          <a:solidFill>
                            <a:srgbClr val="000000"/>
                          </a:solidFill>
                          <a:effectLst/>
                          <a:latin typeface="Arial" panose="020B0604020202020204" pitchFamily="34" charset="0"/>
                        </a:rPr>
                        <a:t>Korn/ Stroh Verhältnis</a:t>
                      </a:r>
                    </a:p>
                  </a:txBody>
                  <a:tcPr marL="8507" marR="8507" marT="8507" marB="0" anchor="b">
                    <a:lnL>
                      <a:noFill/>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400" b="0" i="0" u="none" strike="noStrike" dirty="0">
                          <a:solidFill>
                            <a:srgbClr val="000000"/>
                          </a:solidFill>
                          <a:effectLst/>
                          <a:latin typeface="Arial" panose="020B0604020202020204" pitchFamily="34" charset="0"/>
                        </a:rPr>
                        <a:t>1:0,9</a:t>
                      </a:r>
                    </a:p>
                  </a:txBody>
                  <a:tcPr marL="8507" marR="8507" marT="8507" marB="0" anchor="b">
                    <a:lnL w="19050" cap="flat" cmpd="sng" algn="ctr">
                      <a:solidFill>
                        <a:srgbClr val="FFFFFF"/>
                      </a:solidFill>
                      <a:prstDash val="solid"/>
                      <a:round/>
                      <a:headEnd type="none" w="med" len="med"/>
                      <a:tailEnd type="none" w="med" len="med"/>
                    </a:lnL>
                    <a:lnR>
                      <a:noFill/>
                    </a:lnR>
                    <a:lnT>
                      <a:noFill/>
                    </a:lnT>
                    <a:lnB>
                      <a:noFill/>
                    </a:lnB>
                    <a:solidFill>
                      <a:srgbClr val="EBEADC"/>
                    </a:solidFill>
                  </a:tcPr>
                </a:tc>
                <a:extLst>
                  <a:ext uri="{0D108BD9-81ED-4DB2-BD59-A6C34878D82A}">
                    <a16:rowId xmlns:a16="http://schemas.microsoft.com/office/drawing/2014/main" val="3415054228"/>
                  </a:ext>
                </a:extLst>
              </a:tr>
              <a:tr h="435228">
                <a:tc>
                  <a:txBody>
                    <a:bodyPr/>
                    <a:lstStyle/>
                    <a:p>
                      <a:pPr algn="l" fontAlgn="b"/>
                      <a:r>
                        <a:rPr lang="de-DE" sz="1350" b="1" i="0" u="none" strike="noStrike" dirty="0">
                          <a:solidFill>
                            <a:srgbClr val="000000"/>
                          </a:solidFill>
                          <a:effectLst/>
                          <a:latin typeface="Arial" panose="020B0604020202020204" pitchFamily="34" charset="0"/>
                        </a:rPr>
                        <a:t>Entzug kg N/</a:t>
                      </a:r>
                      <a:r>
                        <a:rPr lang="de-DE" sz="1350" b="1" i="0" u="none" strike="noStrike" dirty="0" err="1">
                          <a:solidFill>
                            <a:srgbClr val="000000"/>
                          </a:solidFill>
                          <a:effectLst/>
                          <a:latin typeface="Arial" panose="020B0604020202020204" pitchFamily="34" charset="0"/>
                        </a:rPr>
                        <a:t>dt</a:t>
                      </a:r>
                      <a:r>
                        <a:rPr lang="de-DE" sz="1350" b="1" i="0" u="none" strike="noStrike" dirty="0">
                          <a:solidFill>
                            <a:srgbClr val="000000"/>
                          </a:solidFill>
                          <a:effectLst/>
                          <a:latin typeface="Arial" panose="020B0604020202020204" pitchFamily="34" charset="0"/>
                        </a:rPr>
                        <a:t> Kornertrag </a:t>
                      </a:r>
                      <a:br>
                        <a:rPr lang="de-DE" sz="1350" b="1" i="0" u="none" strike="noStrike" dirty="0">
                          <a:solidFill>
                            <a:srgbClr val="000000"/>
                          </a:solidFill>
                          <a:effectLst/>
                          <a:latin typeface="Arial" panose="020B0604020202020204" pitchFamily="34" charset="0"/>
                        </a:rPr>
                      </a:br>
                      <a:r>
                        <a:rPr lang="de-DE" sz="1200" b="1" i="0" u="none" strike="noStrike" dirty="0">
                          <a:solidFill>
                            <a:srgbClr val="000000"/>
                          </a:solidFill>
                          <a:effectLst/>
                          <a:latin typeface="Arial" panose="020B0604020202020204" pitchFamily="34" charset="0"/>
                        </a:rPr>
                        <a:t>(inkl. Strohentzug)</a:t>
                      </a:r>
                      <a:endParaRPr lang="de-DE" sz="1350" b="1" i="0" u="none" strike="noStrike" dirty="0">
                        <a:solidFill>
                          <a:srgbClr val="000000"/>
                        </a:solidFill>
                        <a:effectLst/>
                        <a:latin typeface="Arial" panose="020B0604020202020204" pitchFamily="34" charset="0"/>
                      </a:endParaRPr>
                    </a:p>
                  </a:txBody>
                  <a:tcPr marL="8507" marR="8507" marT="8507" marB="0" anchor="b">
                    <a:lnL>
                      <a:noFill/>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algn="ctr" fontAlgn="b"/>
                      <a:r>
                        <a:rPr lang="de-DE" sz="1400" b="1" i="0" u="none" strike="noStrike" dirty="0">
                          <a:solidFill>
                            <a:srgbClr val="000000"/>
                          </a:solidFill>
                          <a:effectLst/>
                          <a:latin typeface="Arial" panose="020B0604020202020204" pitchFamily="34" charset="0"/>
                        </a:rPr>
                        <a:t>1,73</a:t>
                      </a:r>
                    </a:p>
                  </a:txBody>
                  <a:tcPr marL="8507" marR="8507" marT="8507" marB="0" anchor="b">
                    <a:lnL w="19050" cap="flat" cmpd="sng" algn="ctr">
                      <a:solidFill>
                        <a:srgbClr val="FFFFFF"/>
                      </a:solidFill>
                      <a:prstDash val="solid"/>
                      <a:round/>
                      <a:headEnd type="none" w="med" len="med"/>
                      <a:tailEnd type="none" w="med" len="med"/>
                    </a:lnL>
                    <a:lnR>
                      <a:noFill/>
                    </a:lnR>
                    <a:lnT>
                      <a:noFill/>
                    </a:lnT>
                    <a:lnB>
                      <a:noFill/>
                    </a:lnB>
                    <a:solidFill>
                      <a:srgbClr val="F4F3EE"/>
                    </a:solidFill>
                  </a:tcPr>
                </a:tc>
                <a:extLst>
                  <a:ext uri="{0D108BD9-81ED-4DB2-BD59-A6C34878D82A}">
                    <a16:rowId xmlns:a16="http://schemas.microsoft.com/office/drawing/2014/main" val="907827840"/>
                  </a:ext>
                </a:extLst>
              </a:tr>
            </a:tbl>
          </a:graphicData>
        </a:graphic>
      </p:graphicFrame>
      <p:graphicFrame>
        <p:nvGraphicFramePr>
          <p:cNvPr id="7" name="Tabelle 6">
            <a:extLst>
              <a:ext uri="{FF2B5EF4-FFF2-40B4-BE49-F238E27FC236}">
                <a16:creationId xmlns:a16="http://schemas.microsoft.com/office/drawing/2014/main" id="{FC2F05A4-0492-4524-B2F4-7F1A5F87871B}"/>
              </a:ext>
            </a:extLst>
          </p:cNvPr>
          <p:cNvGraphicFramePr>
            <a:graphicFrameLocks noGrp="1"/>
          </p:cNvGraphicFramePr>
          <p:nvPr>
            <p:extLst>
              <p:ext uri="{D42A27DB-BD31-4B8C-83A1-F6EECF244321}">
                <p14:modId xmlns:p14="http://schemas.microsoft.com/office/powerpoint/2010/main" val="3833704914"/>
              </p:ext>
            </p:extLst>
          </p:nvPr>
        </p:nvGraphicFramePr>
        <p:xfrm>
          <a:off x="539750" y="3431017"/>
          <a:ext cx="8064698" cy="2054193"/>
        </p:xfrm>
        <a:graphic>
          <a:graphicData uri="http://schemas.openxmlformats.org/drawingml/2006/table">
            <a:tbl>
              <a:tblPr/>
              <a:tblGrid>
                <a:gridCol w="1288057">
                  <a:extLst>
                    <a:ext uri="{9D8B030D-6E8A-4147-A177-3AD203B41FA5}">
                      <a16:colId xmlns:a16="http://schemas.microsoft.com/office/drawing/2014/main" val="1141560621"/>
                    </a:ext>
                  </a:extLst>
                </a:gridCol>
                <a:gridCol w="3555034">
                  <a:extLst>
                    <a:ext uri="{9D8B030D-6E8A-4147-A177-3AD203B41FA5}">
                      <a16:colId xmlns:a16="http://schemas.microsoft.com/office/drawing/2014/main" val="4073048832"/>
                    </a:ext>
                  </a:extLst>
                </a:gridCol>
                <a:gridCol w="3221607">
                  <a:extLst>
                    <a:ext uri="{9D8B030D-6E8A-4147-A177-3AD203B41FA5}">
                      <a16:colId xmlns:a16="http://schemas.microsoft.com/office/drawing/2014/main" val="118522803"/>
                    </a:ext>
                  </a:extLst>
                </a:gridCol>
              </a:tblGrid>
              <a:tr h="434476">
                <a:tc>
                  <a:txBody>
                    <a:bodyPr/>
                    <a:lstStyle/>
                    <a:p>
                      <a:pPr algn="ctr" fontAlgn="b"/>
                      <a:r>
                        <a:rPr lang="de-DE" sz="1350" b="1" i="0" u="none" strike="noStrike" dirty="0">
                          <a:solidFill>
                            <a:srgbClr val="FFFFFF"/>
                          </a:solidFill>
                          <a:effectLst/>
                          <a:latin typeface="Arial" panose="020B0604020202020204" pitchFamily="34" charset="0"/>
                        </a:rPr>
                        <a:t>Ertrag in </a:t>
                      </a:r>
                      <a:r>
                        <a:rPr lang="de-DE" sz="1350" b="1" i="0" u="none" strike="noStrike" dirty="0" err="1">
                          <a:solidFill>
                            <a:srgbClr val="FFFFFF"/>
                          </a:solidFill>
                          <a:effectLst/>
                          <a:latin typeface="Arial" panose="020B0604020202020204" pitchFamily="34" charset="0"/>
                        </a:rPr>
                        <a:t>dt</a:t>
                      </a:r>
                      <a:r>
                        <a:rPr lang="de-DE" sz="1350" b="1" i="0" u="none" strike="noStrike" dirty="0">
                          <a:solidFill>
                            <a:srgbClr val="FFFFFF"/>
                          </a:solidFill>
                          <a:effectLst/>
                          <a:latin typeface="Arial" panose="020B0604020202020204" pitchFamily="34" charset="0"/>
                        </a:rPr>
                        <a:t>/ha</a:t>
                      </a:r>
                    </a:p>
                  </a:txBody>
                  <a:tcPr marL="8022" marR="8022" marT="8022" marB="0" anchor="b">
                    <a:lnL>
                      <a:noFill/>
                    </a:lnL>
                    <a:lnR>
                      <a:noFill/>
                    </a:lnR>
                    <a:lnT>
                      <a:noFill/>
                    </a:lnT>
                    <a:lnB>
                      <a:noFill/>
                    </a:lnB>
                    <a:solidFill>
                      <a:srgbClr val="96825F"/>
                    </a:solidFill>
                  </a:tcPr>
                </a:tc>
                <a:tc>
                  <a:txBody>
                    <a:bodyPr/>
                    <a:lstStyle/>
                    <a:p>
                      <a:pPr algn="ctr" fontAlgn="b"/>
                      <a:r>
                        <a:rPr lang="pt-BR" sz="1350" b="1" i="0" u="none" strike="noStrike" dirty="0">
                          <a:solidFill>
                            <a:srgbClr val="FFFFFF"/>
                          </a:solidFill>
                          <a:effectLst/>
                          <a:latin typeface="Arial" panose="020B0604020202020204" pitchFamily="34" charset="0"/>
                        </a:rPr>
                        <a:t>kg/ha N Entzug</a:t>
                      </a:r>
                      <a:br>
                        <a:rPr lang="pt-BR" sz="1350" b="1" i="0" u="none" strike="noStrike" baseline="0" dirty="0">
                          <a:solidFill>
                            <a:srgbClr val="FFFFFF"/>
                          </a:solidFill>
                          <a:effectLst/>
                          <a:latin typeface="Arial" panose="020B0604020202020204" pitchFamily="34" charset="0"/>
                        </a:rPr>
                      </a:br>
                      <a:r>
                        <a:rPr lang="pt-BR" sz="1350" b="1" i="0" u="none" strike="noStrike" dirty="0">
                          <a:solidFill>
                            <a:srgbClr val="FFFFFF"/>
                          </a:solidFill>
                          <a:effectLst/>
                          <a:latin typeface="Arial" panose="020B0604020202020204" pitchFamily="34" charset="0"/>
                        </a:rPr>
                        <a:t>bei 9,33%  RP (Praxis)</a:t>
                      </a:r>
                    </a:p>
                  </a:txBody>
                  <a:tcPr marL="8022" marR="8022" marT="8022" marB="0" anchor="b">
                    <a:lnL>
                      <a:noFill/>
                    </a:lnL>
                    <a:lnR>
                      <a:noFill/>
                    </a:lnR>
                    <a:lnT>
                      <a:noFill/>
                    </a:lnT>
                    <a:lnB>
                      <a:noFill/>
                    </a:lnB>
                    <a:solidFill>
                      <a:srgbClr val="96825F"/>
                    </a:solidFill>
                  </a:tcPr>
                </a:tc>
                <a:tc>
                  <a:txBody>
                    <a:bodyPr/>
                    <a:lstStyle/>
                    <a:p>
                      <a:pPr algn="ctr" fontAlgn="b"/>
                      <a:r>
                        <a:rPr lang="de-DE" sz="1350" b="1" i="0" u="none" strike="noStrike" dirty="0">
                          <a:solidFill>
                            <a:srgbClr val="FFFFFF"/>
                          </a:solidFill>
                          <a:effectLst/>
                          <a:latin typeface="Arial" panose="020B0604020202020204" pitchFamily="34" charset="0"/>
                        </a:rPr>
                        <a:t>max. zul.</a:t>
                      </a:r>
                      <a:r>
                        <a:rPr lang="de-DE" sz="1350" b="1" i="0" u="none" strike="noStrike" baseline="0" dirty="0">
                          <a:solidFill>
                            <a:srgbClr val="FFFFFF"/>
                          </a:solidFill>
                          <a:effectLst/>
                          <a:latin typeface="Arial" panose="020B0604020202020204" pitchFamily="34" charset="0"/>
                        </a:rPr>
                        <a:t> </a:t>
                      </a:r>
                      <a:r>
                        <a:rPr lang="de-DE" sz="1350" b="1" i="0" u="none" strike="noStrike" dirty="0">
                          <a:solidFill>
                            <a:srgbClr val="FFFFFF"/>
                          </a:solidFill>
                          <a:effectLst/>
                          <a:latin typeface="Arial" panose="020B0604020202020204" pitchFamily="34" charset="0"/>
                        </a:rPr>
                        <a:t>N-Düngung </a:t>
                      </a:r>
                      <a:br>
                        <a:rPr lang="de-DE" sz="1350" b="1" i="0" u="none" strike="noStrike" dirty="0">
                          <a:solidFill>
                            <a:srgbClr val="FFFFFF"/>
                          </a:solidFill>
                          <a:effectLst/>
                          <a:latin typeface="Arial" panose="020B0604020202020204" pitchFamily="34" charset="0"/>
                        </a:rPr>
                      </a:br>
                      <a:r>
                        <a:rPr lang="de-DE" sz="1350" b="1" i="0" u="none" strike="noStrike" dirty="0">
                          <a:solidFill>
                            <a:srgbClr val="FFFFFF"/>
                          </a:solidFill>
                          <a:effectLst/>
                          <a:latin typeface="Arial" panose="020B0604020202020204" pitchFamily="34" charset="0"/>
                        </a:rPr>
                        <a:t>in kg (inkl. N-</a:t>
                      </a:r>
                      <a:r>
                        <a:rPr lang="de-DE" sz="1350" b="1" i="0" u="none" strike="noStrike" baseline="-25000" dirty="0">
                          <a:solidFill>
                            <a:srgbClr val="FFFFFF"/>
                          </a:solidFill>
                          <a:effectLst/>
                          <a:latin typeface="Arial" panose="020B0604020202020204" pitchFamily="34" charset="0"/>
                        </a:rPr>
                        <a:t>min</a:t>
                      </a:r>
                      <a:r>
                        <a:rPr lang="de-DE" sz="1350" b="1" i="0" u="none" strike="noStrike" dirty="0">
                          <a:solidFill>
                            <a:srgbClr val="FFFFFF"/>
                          </a:solidFill>
                          <a:effectLst/>
                          <a:latin typeface="Arial" panose="020B0604020202020204" pitchFamily="34" charset="0"/>
                        </a:rPr>
                        <a:t>)</a:t>
                      </a:r>
                    </a:p>
                  </a:txBody>
                  <a:tcPr marL="8022" marR="8022" marT="8022" marB="0" anchor="b">
                    <a:lnL>
                      <a:noFill/>
                    </a:lnL>
                    <a:lnR>
                      <a:noFill/>
                    </a:lnR>
                    <a:lnT>
                      <a:noFill/>
                    </a:lnT>
                    <a:lnB>
                      <a:noFill/>
                    </a:lnB>
                    <a:solidFill>
                      <a:srgbClr val="96825F"/>
                    </a:solidFill>
                  </a:tcPr>
                </a:tc>
                <a:extLst>
                  <a:ext uri="{0D108BD9-81ED-4DB2-BD59-A6C34878D82A}">
                    <a16:rowId xmlns:a16="http://schemas.microsoft.com/office/drawing/2014/main" val="1759284626"/>
                  </a:ext>
                </a:extLst>
              </a:tr>
              <a:tr h="253110">
                <a:tc>
                  <a:txBody>
                    <a:bodyPr/>
                    <a:lstStyle/>
                    <a:p>
                      <a:pPr algn="ctr" fontAlgn="b"/>
                      <a:r>
                        <a:rPr lang="de-DE" sz="1350" b="0" i="0" u="none" strike="noStrike" dirty="0">
                          <a:solidFill>
                            <a:srgbClr val="000000"/>
                          </a:solidFill>
                          <a:effectLst/>
                          <a:latin typeface="Arial" panose="020B0604020202020204" pitchFamily="34" charset="0"/>
                        </a:rPr>
                        <a:t>50</a:t>
                      </a:r>
                    </a:p>
                  </a:txBody>
                  <a:tcPr marL="8022" marR="8022" marT="8022" marB="0" anchor="b">
                    <a:lnL>
                      <a:noFill/>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350" b="0" i="0" u="none" strike="noStrike" dirty="0">
                          <a:solidFill>
                            <a:srgbClr val="000000"/>
                          </a:solidFill>
                          <a:effectLst/>
                          <a:latin typeface="Arial" panose="020B0604020202020204" pitchFamily="34" charset="0"/>
                        </a:rPr>
                        <a:t>87</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350" b="0" i="0" u="none" strike="noStrike" dirty="0">
                          <a:solidFill>
                            <a:srgbClr val="000000"/>
                          </a:solidFill>
                          <a:effectLst/>
                          <a:latin typeface="Arial" panose="020B0604020202020204" pitchFamily="34" charset="0"/>
                        </a:rPr>
                        <a:t>140</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BEADC"/>
                    </a:solidFill>
                  </a:tcPr>
                </a:tc>
                <a:extLst>
                  <a:ext uri="{0D108BD9-81ED-4DB2-BD59-A6C34878D82A}">
                    <a16:rowId xmlns:a16="http://schemas.microsoft.com/office/drawing/2014/main" val="3545524807"/>
                  </a:ext>
                </a:extLst>
              </a:tr>
              <a:tr h="288032">
                <a:tc>
                  <a:txBody>
                    <a:bodyPr/>
                    <a:lstStyle/>
                    <a:p>
                      <a:pPr marL="0" algn="ctr" defTabSz="914400" rtl="0" eaLnBrk="1" fontAlgn="ctr" latinLnBrk="0" hangingPunct="1"/>
                      <a:r>
                        <a:rPr lang="de-DE" sz="1350" b="0" i="0" u="none" strike="noStrike" kern="1200" dirty="0">
                          <a:solidFill>
                            <a:srgbClr val="000000"/>
                          </a:solidFill>
                          <a:effectLst/>
                          <a:latin typeface="Arial" panose="020B0604020202020204" pitchFamily="34" charset="0"/>
                          <a:ea typeface="+mn-ea"/>
                          <a:cs typeface="+mn-cs"/>
                        </a:rPr>
                        <a:t>60</a:t>
                      </a:r>
                    </a:p>
                  </a:txBody>
                  <a:tcPr marL="8022" marR="8022" marT="8022" marB="0" anchor="b">
                    <a:lnL>
                      <a:noFill/>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marL="0" algn="ctr" defTabSz="914400" rtl="0" eaLnBrk="1" fontAlgn="ctr" latinLnBrk="0" hangingPunct="1"/>
                      <a:r>
                        <a:rPr lang="de-DE" sz="1350" b="0" i="0" u="none" strike="noStrike" kern="1200" dirty="0">
                          <a:solidFill>
                            <a:srgbClr val="000000"/>
                          </a:solidFill>
                          <a:effectLst/>
                          <a:latin typeface="Arial" panose="020B0604020202020204" pitchFamily="34" charset="0"/>
                          <a:ea typeface="+mn-ea"/>
                          <a:cs typeface="+mn-cs"/>
                        </a:rPr>
                        <a:t>104</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marL="0" algn="ctr" defTabSz="914400" rtl="0" eaLnBrk="1" fontAlgn="ctr" latinLnBrk="0" hangingPunct="1"/>
                      <a:r>
                        <a:rPr lang="de-DE" sz="1350" b="0" i="0" u="none" strike="noStrike" kern="1200" dirty="0">
                          <a:solidFill>
                            <a:srgbClr val="000000"/>
                          </a:solidFill>
                          <a:effectLst/>
                          <a:latin typeface="Arial" panose="020B0604020202020204" pitchFamily="34" charset="0"/>
                          <a:ea typeface="+mn-ea"/>
                          <a:cs typeface="+mn-cs"/>
                        </a:rPr>
                        <a:t>155</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4F3EE"/>
                    </a:solidFill>
                  </a:tcPr>
                </a:tc>
                <a:extLst>
                  <a:ext uri="{0D108BD9-81ED-4DB2-BD59-A6C34878D82A}">
                    <a16:rowId xmlns:a16="http://schemas.microsoft.com/office/drawing/2014/main" val="4247536174"/>
                  </a:ext>
                </a:extLst>
              </a:tr>
              <a:tr h="251929">
                <a:tc>
                  <a:txBody>
                    <a:bodyPr/>
                    <a:lstStyle/>
                    <a:p>
                      <a:pPr algn="ctr" fontAlgn="b"/>
                      <a:r>
                        <a:rPr lang="de-DE" sz="1350" b="0" i="0" u="none" strike="noStrike" dirty="0">
                          <a:solidFill>
                            <a:srgbClr val="000000"/>
                          </a:solidFill>
                          <a:effectLst/>
                          <a:latin typeface="Arial" panose="020B0604020202020204" pitchFamily="34" charset="0"/>
                        </a:rPr>
                        <a:t>70</a:t>
                      </a:r>
                    </a:p>
                  </a:txBody>
                  <a:tcPr marL="8022" marR="8022" marT="8022" marB="0" anchor="b">
                    <a:lnL>
                      <a:noFill/>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350" b="0" i="0" u="none" strike="noStrike" dirty="0">
                          <a:solidFill>
                            <a:srgbClr val="000000"/>
                          </a:solidFill>
                          <a:effectLst/>
                          <a:latin typeface="Arial" panose="020B0604020202020204" pitchFamily="34" charset="0"/>
                        </a:rPr>
                        <a:t>121</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350" b="0" i="0" u="none" strike="noStrike" dirty="0">
                          <a:solidFill>
                            <a:srgbClr val="000000"/>
                          </a:solidFill>
                          <a:effectLst/>
                          <a:latin typeface="Arial" panose="020B0604020202020204" pitchFamily="34" charset="0"/>
                        </a:rPr>
                        <a:t>170</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BEADC"/>
                    </a:solidFill>
                  </a:tcPr>
                </a:tc>
                <a:extLst>
                  <a:ext uri="{0D108BD9-81ED-4DB2-BD59-A6C34878D82A}">
                    <a16:rowId xmlns:a16="http://schemas.microsoft.com/office/drawing/2014/main" val="3070056835"/>
                  </a:ext>
                </a:extLst>
              </a:tr>
              <a:tr h="284423">
                <a:tc>
                  <a:txBody>
                    <a:bodyPr/>
                    <a:lstStyle/>
                    <a:p>
                      <a:pPr algn="ctr" fontAlgn="ctr"/>
                      <a:r>
                        <a:rPr lang="de-DE" sz="1350" b="0" i="0" u="none" strike="noStrike" dirty="0">
                          <a:solidFill>
                            <a:srgbClr val="000000"/>
                          </a:solidFill>
                          <a:effectLst/>
                          <a:latin typeface="Arial" panose="020B0604020202020204" pitchFamily="34" charset="0"/>
                        </a:rPr>
                        <a:t>80</a:t>
                      </a:r>
                    </a:p>
                  </a:txBody>
                  <a:tcPr marL="8022" marR="8022" marT="8022" marB="0" anchor="b">
                    <a:lnL>
                      <a:noFill/>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algn="ctr" fontAlgn="b"/>
                      <a:r>
                        <a:rPr lang="de-DE" sz="1350" b="0" i="0" u="none" strike="noStrike" dirty="0">
                          <a:solidFill>
                            <a:srgbClr val="000000"/>
                          </a:solidFill>
                          <a:effectLst/>
                          <a:latin typeface="Arial" panose="020B0604020202020204" pitchFamily="34" charset="0"/>
                        </a:rPr>
                        <a:t>139</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marL="0" algn="ctr" defTabSz="914400" rtl="0" eaLnBrk="1" fontAlgn="ctr" latinLnBrk="0" hangingPunct="1"/>
                      <a:r>
                        <a:rPr lang="de-DE" sz="1350" b="0" i="0" u="none" strike="noStrike" kern="1200" dirty="0">
                          <a:solidFill>
                            <a:srgbClr val="000000"/>
                          </a:solidFill>
                          <a:effectLst/>
                          <a:latin typeface="Arial" panose="020B0604020202020204" pitchFamily="34" charset="0"/>
                          <a:ea typeface="+mn-ea"/>
                          <a:cs typeface="+mn-cs"/>
                        </a:rPr>
                        <a:t>180</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4F3EE"/>
                    </a:solidFill>
                  </a:tcPr>
                </a:tc>
                <a:extLst>
                  <a:ext uri="{0D108BD9-81ED-4DB2-BD59-A6C34878D82A}">
                    <a16:rowId xmlns:a16="http://schemas.microsoft.com/office/drawing/2014/main" val="94743266"/>
                  </a:ext>
                </a:extLst>
              </a:tr>
              <a:tr h="288032">
                <a:tc>
                  <a:txBody>
                    <a:bodyPr/>
                    <a:lstStyle/>
                    <a:p>
                      <a:pPr algn="ctr" fontAlgn="b"/>
                      <a:r>
                        <a:rPr lang="de-DE" sz="1350" b="0" i="0" u="none" strike="noStrike" dirty="0">
                          <a:solidFill>
                            <a:srgbClr val="000000"/>
                          </a:solidFill>
                          <a:effectLst/>
                          <a:latin typeface="Arial" panose="020B0604020202020204" pitchFamily="34" charset="0"/>
                        </a:rPr>
                        <a:t>90</a:t>
                      </a:r>
                    </a:p>
                  </a:txBody>
                  <a:tcPr marL="8022" marR="8022" marT="8022" marB="0" anchor="b">
                    <a:lnL>
                      <a:noFill/>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algn="ctr" fontAlgn="b"/>
                      <a:r>
                        <a:rPr lang="de-DE" sz="1350" b="0" i="0" u="none" strike="noStrike" dirty="0">
                          <a:solidFill>
                            <a:srgbClr val="000000"/>
                          </a:solidFill>
                          <a:effectLst/>
                          <a:latin typeface="Arial" panose="020B0604020202020204" pitchFamily="34" charset="0"/>
                        </a:rPr>
                        <a:t>156</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BEADC"/>
                    </a:solidFill>
                  </a:tcPr>
                </a:tc>
                <a:tc>
                  <a:txBody>
                    <a:bodyPr/>
                    <a:lstStyle/>
                    <a:p>
                      <a:pPr marL="0" algn="ctr" defTabSz="914400" rtl="0" eaLnBrk="1" fontAlgn="ctr" latinLnBrk="0" hangingPunct="1"/>
                      <a:r>
                        <a:rPr lang="de-DE" sz="1350" b="0" i="0" u="none" strike="noStrike" kern="1200" dirty="0">
                          <a:solidFill>
                            <a:srgbClr val="000000"/>
                          </a:solidFill>
                          <a:effectLst/>
                          <a:latin typeface="Arial" panose="020B0604020202020204" pitchFamily="34" charset="0"/>
                          <a:ea typeface="+mn-ea"/>
                          <a:cs typeface="+mn-cs"/>
                        </a:rPr>
                        <a:t>190</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BEADC"/>
                    </a:solidFill>
                  </a:tcPr>
                </a:tc>
                <a:extLst>
                  <a:ext uri="{0D108BD9-81ED-4DB2-BD59-A6C34878D82A}">
                    <a16:rowId xmlns:a16="http://schemas.microsoft.com/office/drawing/2014/main" val="3883769065"/>
                  </a:ext>
                </a:extLst>
              </a:tr>
              <a:tr h="254191">
                <a:tc>
                  <a:txBody>
                    <a:bodyPr/>
                    <a:lstStyle/>
                    <a:p>
                      <a:pPr algn="ctr" fontAlgn="ctr"/>
                      <a:r>
                        <a:rPr lang="de-DE" sz="1350" b="0" i="0" u="none" strike="noStrike" dirty="0">
                          <a:solidFill>
                            <a:srgbClr val="000000"/>
                          </a:solidFill>
                          <a:effectLst/>
                          <a:latin typeface="Arial" panose="020B0604020202020204" pitchFamily="34" charset="0"/>
                        </a:rPr>
                        <a:t>100</a:t>
                      </a:r>
                    </a:p>
                  </a:txBody>
                  <a:tcPr marL="8022" marR="8022" marT="8022" marB="0" anchor="b">
                    <a:lnL>
                      <a:noFill/>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algn="ctr" fontAlgn="b"/>
                      <a:r>
                        <a:rPr lang="de-DE" sz="1350" b="0" i="0" u="none" strike="noStrike" dirty="0">
                          <a:solidFill>
                            <a:srgbClr val="000000"/>
                          </a:solidFill>
                          <a:effectLst/>
                          <a:latin typeface="Arial" panose="020B0604020202020204" pitchFamily="34" charset="0"/>
                        </a:rPr>
                        <a:t>173</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4F3EE"/>
                    </a:solidFill>
                  </a:tcPr>
                </a:tc>
                <a:tc>
                  <a:txBody>
                    <a:bodyPr/>
                    <a:lstStyle/>
                    <a:p>
                      <a:pPr algn="ctr" fontAlgn="ctr"/>
                      <a:r>
                        <a:rPr lang="de-DE" sz="1350" b="0" i="0" u="none" strike="noStrike" dirty="0">
                          <a:solidFill>
                            <a:srgbClr val="000000"/>
                          </a:solidFill>
                          <a:effectLst/>
                          <a:latin typeface="Arial" panose="020B0604020202020204" pitchFamily="34" charset="0"/>
                        </a:rPr>
                        <a:t>200</a:t>
                      </a:r>
                    </a:p>
                  </a:txBody>
                  <a:tcPr marL="8022" marR="8022" marT="8022"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4F3EE"/>
                    </a:solidFill>
                  </a:tcPr>
                </a:tc>
                <a:extLst>
                  <a:ext uri="{0D108BD9-81ED-4DB2-BD59-A6C34878D82A}">
                    <a16:rowId xmlns:a16="http://schemas.microsoft.com/office/drawing/2014/main" val="3648989263"/>
                  </a:ext>
                </a:extLst>
              </a:tr>
            </a:tbl>
          </a:graphicData>
        </a:graphic>
      </p:graphicFrame>
      <p:sp>
        <p:nvSpPr>
          <p:cNvPr id="8" name="Text Box 5">
            <a:extLst>
              <a:ext uri="{FF2B5EF4-FFF2-40B4-BE49-F238E27FC236}">
                <a16:creationId xmlns:a16="http://schemas.microsoft.com/office/drawing/2014/main" id="{943B7F8E-FC4F-4FA7-A86B-C772174AB802}"/>
              </a:ext>
            </a:extLst>
          </p:cNvPr>
          <p:cNvSpPr txBox="1">
            <a:spLocks noChangeArrowheads="1"/>
          </p:cNvSpPr>
          <p:nvPr/>
        </p:nvSpPr>
        <p:spPr bwMode="auto">
          <a:xfrm>
            <a:off x="3143994" y="6333034"/>
            <a:ext cx="5579642"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10000"/>
              </a:spcBef>
            </a:pPr>
            <a:r>
              <a:rPr lang="de-DE" sz="900" dirty="0">
                <a:solidFill>
                  <a:srgbClr val="000000"/>
                </a:solidFill>
                <a:latin typeface="+mn-lt"/>
              </a:rPr>
              <a:t>(Standardwerte Düngeverordnung, 2017, Mittelwert aus 84 Praxisproben der LUFA, KWS LOCHOW, 2017)</a:t>
            </a:r>
          </a:p>
          <a:p>
            <a:pPr>
              <a:spcBef>
                <a:spcPct val="10000"/>
              </a:spcBef>
            </a:pPr>
            <a:r>
              <a:rPr lang="de-DE" sz="900" dirty="0">
                <a:solidFill>
                  <a:srgbClr val="000000"/>
                </a:solidFill>
                <a:latin typeface="+mn-lt"/>
              </a:rPr>
              <a:t> </a:t>
            </a:r>
          </a:p>
        </p:txBody>
      </p:sp>
      <p:sp>
        <p:nvSpPr>
          <p:cNvPr id="9" name="Fußzeilenplatzhalter 7">
            <a:extLst>
              <a:ext uri="{FF2B5EF4-FFF2-40B4-BE49-F238E27FC236}">
                <a16:creationId xmlns:a16="http://schemas.microsoft.com/office/drawing/2014/main" id="{F6525BE1-1C16-4B16-B68A-1B89D85C998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5484065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A35A2-03C8-4402-B3CE-24876C3EC60F}"/>
              </a:ext>
            </a:extLst>
          </p:cNvPr>
          <p:cNvSpPr>
            <a:spLocks noGrp="1"/>
          </p:cNvSpPr>
          <p:nvPr>
            <p:ph type="title"/>
          </p:nvPr>
        </p:nvSpPr>
        <p:spPr/>
        <p:txBody>
          <a:bodyPr/>
          <a:lstStyle/>
          <a:p>
            <a:r>
              <a:rPr lang="de-DE" dirty="0"/>
              <a:t>Weitere Grundnährstoffe</a:t>
            </a:r>
          </a:p>
        </p:txBody>
      </p:sp>
      <p:sp>
        <p:nvSpPr>
          <p:cNvPr id="3" name="Inhaltsplatzhalter 2">
            <a:extLst>
              <a:ext uri="{FF2B5EF4-FFF2-40B4-BE49-F238E27FC236}">
                <a16:creationId xmlns:a16="http://schemas.microsoft.com/office/drawing/2014/main" id="{7167862E-458C-4B89-A4B7-BE9810E1D7DD}"/>
              </a:ext>
            </a:extLst>
          </p:cNvPr>
          <p:cNvSpPr>
            <a:spLocks noGrp="1"/>
          </p:cNvSpPr>
          <p:nvPr>
            <p:ph sz="half" idx="1"/>
          </p:nvPr>
        </p:nvSpPr>
        <p:spPr>
          <a:xfrm>
            <a:off x="539750" y="1412875"/>
            <a:ext cx="3960812" cy="5113660"/>
          </a:xfrm>
        </p:spPr>
        <p:txBody>
          <a:bodyPr/>
          <a:lstStyle/>
          <a:p>
            <a:pPr marL="0" indent="0">
              <a:buNone/>
            </a:pPr>
            <a:r>
              <a:rPr lang="de-DE" dirty="0">
                <a:solidFill>
                  <a:schemeClr val="accent6">
                    <a:lumMod val="75000"/>
                  </a:schemeClr>
                </a:solidFill>
              </a:rPr>
              <a:t>Phosphor (P)</a:t>
            </a:r>
          </a:p>
          <a:p>
            <a:pPr>
              <a:buClrTx/>
            </a:pPr>
            <a:r>
              <a:rPr lang="de-DE" dirty="0"/>
              <a:t>in gebundener Form in Boden</a:t>
            </a:r>
          </a:p>
          <a:p>
            <a:pPr>
              <a:buClrTx/>
            </a:pPr>
            <a:r>
              <a:rPr lang="de-DE" dirty="0"/>
              <a:t>wichtige Rolle bei Energiestoffwechsel der Pflanze</a:t>
            </a:r>
          </a:p>
          <a:p>
            <a:pPr>
              <a:buClrTx/>
            </a:pPr>
            <a:r>
              <a:rPr lang="de-DE" dirty="0"/>
              <a:t>Mangel </a:t>
            </a:r>
            <a:r>
              <a:rPr lang="de-DE" dirty="0">
                <a:sym typeface="Wingdings" panose="05000000000000000000" pitchFamily="2" charset="2"/>
              </a:rPr>
              <a:t>     </a:t>
            </a:r>
            <a:r>
              <a:rPr lang="de-DE" dirty="0"/>
              <a:t> gehemmtes Wachstum, verzögerte Blüte &amp; Reife</a:t>
            </a:r>
          </a:p>
          <a:p>
            <a:pPr>
              <a:buClrTx/>
            </a:pPr>
            <a:r>
              <a:rPr lang="de-DE" dirty="0" err="1"/>
              <a:t>ph-Wert</a:t>
            </a:r>
            <a:r>
              <a:rPr lang="de-DE" dirty="0"/>
              <a:t> beeinflusst die Phosphatverfügbarkeit</a:t>
            </a:r>
          </a:p>
          <a:p>
            <a:pPr lvl="1">
              <a:buClr>
                <a:schemeClr val="bg1">
                  <a:lumMod val="65000"/>
                </a:schemeClr>
              </a:buClr>
            </a:pPr>
            <a:r>
              <a:rPr lang="de-DE" dirty="0"/>
              <a:t>höchste Mobilität: </a:t>
            </a:r>
            <a:br>
              <a:rPr lang="de-DE" dirty="0"/>
            </a:br>
            <a:r>
              <a:rPr lang="de-DE" dirty="0"/>
              <a:t>pH-Wert 5,5 – 7,0</a:t>
            </a:r>
          </a:p>
          <a:p>
            <a:pPr>
              <a:buClrTx/>
            </a:pPr>
            <a:r>
              <a:rPr lang="de-DE" dirty="0"/>
              <a:t>Verfügbarkeit sinkt bei Sauerstoffmangel, niedrige Temperaturen &amp; Trockenheit </a:t>
            </a:r>
          </a:p>
          <a:p>
            <a:pPr>
              <a:buClrTx/>
            </a:pPr>
            <a:r>
              <a:rPr lang="de-DE" dirty="0"/>
              <a:t>geringe Auswaschung</a:t>
            </a:r>
          </a:p>
          <a:p>
            <a:endParaRPr lang="de-DE" dirty="0"/>
          </a:p>
        </p:txBody>
      </p:sp>
      <p:sp>
        <p:nvSpPr>
          <p:cNvPr id="4" name="Inhaltsplatzhalter 3">
            <a:extLst>
              <a:ext uri="{FF2B5EF4-FFF2-40B4-BE49-F238E27FC236}">
                <a16:creationId xmlns:a16="http://schemas.microsoft.com/office/drawing/2014/main" id="{AA4B1DA4-E147-4BDB-B3A9-4F9F5B029D66}"/>
              </a:ext>
            </a:extLst>
          </p:cNvPr>
          <p:cNvSpPr>
            <a:spLocks noGrp="1"/>
          </p:cNvSpPr>
          <p:nvPr>
            <p:ph sz="half" idx="2"/>
          </p:nvPr>
        </p:nvSpPr>
        <p:spPr>
          <a:xfrm>
            <a:off x="4643438" y="1412875"/>
            <a:ext cx="3960812" cy="5111750"/>
          </a:xfrm>
        </p:spPr>
        <p:txBody>
          <a:bodyPr/>
          <a:lstStyle/>
          <a:p>
            <a:pPr marL="0" indent="-9525">
              <a:buNone/>
              <a:tabLst>
                <a:tab pos="266700" algn="l"/>
                <a:tab pos="3413125" algn="l"/>
              </a:tabLst>
            </a:pPr>
            <a:r>
              <a:rPr lang="de-DE" dirty="0">
                <a:solidFill>
                  <a:schemeClr val="accent6">
                    <a:lumMod val="75000"/>
                  </a:schemeClr>
                </a:solidFill>
              </a:rPr>
              <a:t>Kalium (K)</a:t>
            </a:r>
          </a:p>
          <a:p>
            <a:pPr>
              <a:buClrTx/>
              <a:tabLst>
                <a:tab pos="723900" algn="l"/>
                <a:tab pos="3413125" algn="l"/>
              </a:tabLst>
            </a:pPr>
            <a:r>
              <a:rPr lang="de-DE" dirty="0"/>
              <a:t>Festigung der Zellwände</a:t>
            </a:r>
          </a:p>
          <a:p>
            <a:pPr>
              <a:buClrTx/>
              <a:tabLst>
                <a:tab pos="723900" algn="l"/>
                <a:tab pos="3413125" algn="l"/>
              </a:tabLst>
            </a:pPr>
            <a:r>
              <a:rPr lang="de-DE" dirty="0"/>
              <a:t>Versorgung besonders in Gebieten mit ausgeprägter Frühsommertrockenheit bedeutend</a:t>
            </a:r>
          </a:p>
          <a:p>
            <a:pPr lvl="1">
              <a:tabLst>
                <a:tab pos="723900" algn="l"/>
                <a:tab pos="3413125" algn="l"/>
              </a:tabLst>
            </a:pPr>
            <a:r>
              <a:rPr lang="de-DE" dirty="0"/>
              <a:t>Kalium verstärkt Trockentoleranz</a:t>
            </a:r>
          </a:p>
          <a:p>
            <a:pPr lvl="1">
              <a:tabLst>
                <a:tab pos="723900" algn="l"/>
                <a:tab pos="3413125" algn="l"/>
              </a:tabLst>
            </a:pPr>
            <a:r>
              <a:rPr lang="de-DE" dirty="0"/>
              <a:t>am besten direkt zur Frucht als NPK: 40 – 70 kg KO</a:t>
            </a:r>
            <a:r>
              <a:rPr lang="de-DE" baseline="-25000" dirty="0"/>
              <a:t>2</a:t>
            </a:r>
            <a:r>
              <a:rPr lang="de-DE" dirty="0"/>
              <a:t>/ ha</a:t>
            </a:r>
          </a:p>
          <a:p>
            <a:pPr>
              <a:buClrTx/>
              <a:tabLst>
                <a:tab pos="723900" algn="l"/>
                <a:tab pos="3413125" algn="l"/>
              </a:tabLst>
            </a:pPr>
            <a:r>
              <a:rPr lang="de-DE" dirty="0">
                <a:sym typeface="Wingdings" panose="05000000000000000000" pitchFamily="2" charset="2"/>
              </a:rPr>
              <a:t>l</a:t>
            </a:r>
            <a:r>
              <a:rPr lang="de-DE" dirty="0"/>
              <a:t>eichte Auswaschung im Boden</a:t>
            </a:r>
          </a:p>
          <a:p>
            <a:endParaRPr lang="de-DE" dirty="0"/>
          </a:p>
        </p:txBody>
      </p:sp>
      <p:sp>
        <p:nvSpPr>
          <p:cNvPr id="5" name="Datumsplatzhalter 4">
            <a:extLst>
              <a:ext uri="{FF2B5EF4-FFF2-40B4-BE49-F238E27FC236}">
                <a16:creationId xmlns:a16="http://schemas.microsoft.com/office/drawing/2014/main" id="{2A392FA1-E4C1-4431-ABAF-ACA0AB949482}"/>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BBE4DA2B-DA98-4D04-85D7-A6F824CCC3CA}"/>
              </a:ext>
            </a:extLst>
          </p:cNvPr>
          <p:cNvSpPr>
            <a:spLocks noGrp="1"/>
          </p:cNvSpPr>
          <p:nvPr>
            <p:ph type="sldNum" sz="quarter" idx="12"/>
          </p:nvPr>
        </p:nvSpPr>
        <p:spPr/>
        <p:txBody>
          <a:bodyPr/>
          <a:lstStyle/>
          <a:p>
            <a:fld id="{AF37DF20-EDB0-4B2C-BB00-AEF0D14163FC}" type="slidenum">
              <a:rPr lang="de-DE" smtClean="0"/>
              <a:pPr/>
              <a:t>69</a:t>
            </a:fld>
            <a:endParaRPr lang="de-DE" dirty="0"/>
          </a:p>
        </p:txBody>
      </p:sp>
      <p:pic>
        <p:nvPicPr>
          <p:cNvPr id="8" name="Grafik 7">
            <a:extLst>
              <a:ext uri="{FF2B5EF4-FFF2-40B4-BE49-F238E27FC236}">
                <a16:creationId xmlns:a16="http://schemas.microsoft.com/office/drawing/2014/main" id="{CA195D64-83C3-4C7A-B5D2-385339A1B4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0" name="Pfeil: nach rechts 9">
            <a:extLst>
              <a:ext uri="{FF2B5EF4-FFF2-40B4-BE49-F238E27FC236}">
                <a16:creationId xmlns:a16="http://schemas.microsoft.com/office/drawing/2014/main" id="{90D43195-B4A9-4BB4-BDA4-350A3B7061E6}"/>
              </a:ext>
            </a:extLst>
          </p:cNvPr>
          <p:cNvSpPr/>
          <p:nvPr/>
        </p:nvSpPr>
        <p:spPr>
          <a:xfrm>
            <a:off x="1619672" y="2852936"/>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2" name="Textfeld 11">
            <a:extLst>
              <a:ext uri="{FF2B5EF4-FFF2-40B4-BE49-F238E27FC236}">
                <a16:creationId xmlns:a16="http://schemas.microsoft.com/office/drawing/2014/main" id="{417F6B0A-2926-4314-AB7B-BE9FEB3B8653}"/>
              </a:ext>
            </a:extLst>
          </p:cNvPr>
          <p:cNvSpPr txBox="1"/>
          <p:nvPr/>
        </p:nvSpPr>
        <p:spPr>
          <a:xfrm>
            <a:off x="478190" y="6339959"/>
            <a:ext cx="2556185" cy="369332"/>
          </a:xfrm>
          <a:prstGeom prst="rect">
            <a:avLst/>
          </a:prstGeom>
          <a:noFill/>
        </p:spPr>
        <p:txBody>
          <a:bodyPr wrap="square" rtlCol="0">
            <a:spAutoFit/>
          </a:bodyPr>
          <a:lstStyle/>
          <a:p>
            <a:r>
              <a:rPr lang="de-DE" sz="900" dirty="0"/>
              <a:t>(Landesbetrieb Landwirtschaft Hessen, 2018)</a:t>
            </a:r>
          </a:p>
          <a:p>
            <a:endParaRPr lang="de-DE" sz="900" dirty="0"/>
          </a:p>
        </p:txBody>
      </p:sp>
      <p:pic>
        <p:nvPicPr>
          <p:cNvPr id="13" name="Grafik 12">
            <a:extLst>
              <a:ext uri="{FF2B5EF4-FFF2-40B4-BE49-F238E27FC236}">
                <a16:creationId xmlns:a16="http://schemas.microsoft.com/office/drawing/2014/main" id="{9D255C0A-7034-46FA-84AC-2DB18B192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5509" y="4588001"/>
            <a:ext cx="2915816" cy="1936624"/>
          </a:xfrm>
          <a:prstGeom prst="rect">
            <a:avLst/>
          </a:prstGeom>
        </p:spPr>
      </p:pic>
      <p:sp>
        <p:nvSpPr>
          <p:cNvPr id="14" name="Textfeld 13">
            <a:extLst>
              <a:ext uri="{FF2B5EF4-FFF2-40B4-BE49-F238E27FC236}">
                <a16:creationId xmlns:a16="http://schemas.microsoft.com/office/drawing/2014/main" id="{15FC72C1-1A22-4403-9E89-405AF43772CA}"/>
              </a:ext>
            </a:extLst>
          </p:cNvPr>
          <p:cNvSpPr txBox="1"/>
          <p:nvPr/>
        </p:nvSpPr>
        <p:spPr>
          <a:xfrm>
            <a:off x="7578712" y="6293793"/>
            <a:ext cx="1206512" cy="230832"/>
          </a:xfrm>
          <a:prstGeom prst="rect">
            <a:avLst/>
          </a:prstGeom>
          <a:noFill/>
        </p:spPr>
        <p:txBody>
          <a:bodyPr wrap="square" rtlCol="0">
            <a:spAutoFit/>
          </a:bodyPr>
          <a:lstStyle/>
          <a:p>
            <a:r>
              <a:rPr lang="de-DE" sz="900" dirty="0">
                <a:solidFill>
                  <a:schemeClr val="bg1"/>
                </a:solidFill>
              </a:rPr>
              <a:t>(Yara)</a:t>
            </a:r>
          </a:p>
        </p:txBody>
      </p:sp>
      <p:sp>
        <p:nvSpPr>
          <p:cNvPr id="15" name="Fußzeilenplatzhalter 7">
            <a:extLst>
              <a:ext uri="{FF2B5EF4-FFF2-40B4-BE49-F238E27FC236}">
                <a16:creationId xmlns:a16="http://schemas.microsoft.com/office/drawing/2014/main" id="{73CE6C81-9E6B-4826-B383-F27AC4EEB227}"/>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328144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A6740-2CE2-459D-9680-9D1016C39E33}"/>
              </a:ext>
            </a:extLst>
          </p:cNvPr>
          <p:cNvSpPr>
            <a:spLocks noGrp="1"/>
          </p:cNvSpPr>
          <p:nvPr>
            <p:ph type="title"/>
          </p:nvPr>
        </p:nvSpPr>
        <p:spPr/>
        <p:txBody>
          <a:bodyPr/>
          <a:lstStyle/>
          <a:p>
            <a:r>
              <a:rPr lang="de-DE" dirty="0"/>
              <a:t>Welches Getreide hat die höchste Anbaufläche?</a:t>
            </a:r>
          </a:p>
        </p:txBody>
      </p:sp>
      <p:sp>
        <p:nvSpPr>
          <p:cNvPr id="3" name="Datumsplatzhalter 2">
            <a:extLst>
              <a:ext uri="{FF2B5EF4-FFF2-40B4-BE49-F238E27FC236}">
                <a16:creationId xmlns:a16="http://schemas.microsoft.com/office/drawing/2014/main" id="{44A27D2A-9F23-405B-BC77-EC83A12E03EF}"/>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E17BA19B-B83A-4074-9E31-7B3F6C3A3D9D}"/>
              </a:ext>
            </a:extLst>
          </p:cNvPr>
          <p:cNvSpPr>
            <a:spLocks noGrp="1"/>
          </p:cNvSpPr>
          <p:nvPr>
            <p:ph type="sldNum" sz="quarter" idx="12"/>
          </p:nvPr>
        </p:nvSpPr>
        <p:spPr/>
        <p:txBody>
          <a:bodyPr/>
          <a:lstStyle/>
          <a:p>
            <a:fld id="{C8B4615F-D40A-4928-AE16-954CA1637D05}" type="slidenum">
              <a:rPr lang="de-DE" smtClean="0"/>
              <a:pPr/>
              <a:t>7</a:t>
            </a:fld>
            <a:endParaRPr lang="de-DE" dirty="0"/>
          </a:p>
        </p:txBody>
      </p:sp>
      <p:pic>
        <p:nvPicPr>
          <p:cNvPr id="10" name="Grafik 9">
            <a:extLst>
              <a:ext uri="{FF2B5EF4-FFF2-40B4-BE49-F238E27FC236}">
                <a16:creationId xmlns:a16="http://schemas.microsoft.com/office/drawing/2014/main" id="{8DB5E043-B713-4A6E-9EB8-7E9BF97D8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1" name="Textfeld 10">
            <a:extLst>
              <a:ext uri="{FF2B5EF4-FFF2-40B4-BE49-F238E27FC236}">
                <a16:creationId xmlns:a16="http://schemas.microsoft.com/office/drawing/2014/main" id="{0B8760D4-C67A-4BC3-A56D-92C1F8E6794E}"/>
              </a:ext>
            </a:extLst>
          </p:cNvPr>
          <p:cNvSpPr txBox="1"/>
          <p:nvPr/>
        </p:nvSpPr>
        <p:spPr>
          <a:xfrm>
            <a:off x="6588224" y="6307432"/>
            <a:ext cx="2291616" cy="507831"/>
          </a:xfrm>
          <a:prstGeom prst="rect">
            <a:avLst/>
          </a:prstGeom>
          <a:noFill/>
        </p:spPr>
        <p:txBody>
          <a:bodyPr wrap="square" rtlCol="0">
            <a:spAutoFit/>
          </a:bodyPr>
          <a:lstStyle/>
          <a:p>
            <a:pPr lvl="0"/>
            <a:r>
              <a:rPr lang="de-DE" sz="900" kern="0" dirty="0">
                <a:solidFill>
                  <a:sysClr val="windowText" lastClr="000000"/>
                </a:solidFill>
              </a:rPr>
              <a:t>(KWS LOCHOW nach Destatis, 2021)</a:t>
            </a:r>
          </a:p>
          <a:p>
            <a:endParaRPr lang="de-DE" dirty="0"/>
          </a:p>
        </p:txBody>
      </p:sp>
      <p:sp>
        <p:nvSpPr>
          <p:cNvPr id="12" name="Fußzeilenplatzhalter 7">
            <a:extLst>
              <a:ext uri="{FF2B5EF4-FFF2-40B4-BE49-F238E27FC236}">
                <a16:creationId xmlns:a16="http://schemas.microsoft.com/office/drawing/2014/main" id="{9A8416EB-4E09-4B3D-97E2-88C5CCC51CB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pic>
        <p:nvPicPr>
          <p:cNvPr id="6" name="Grafik 5">
            <a:extLst>
              <a:ext uri="{FF2B5EF4-FFF2-40B4-BE49-F238E27FC236}">
                <a16:creationId xmlns:a16="http://schemas.microsoft.com/office/drawing/2014/main" id="{8CE7D2CE-6B0D-4204-8B1A-BDB31B487FB5}"/>
              </a:ext>
            </a:extLst>
          </p:cNvPr>
          <p:cNvPicPr>
            <a:picLocks noChangeAspect="1"/>
          </p:cNvPicPr>
          <p:nvPr/>
        </p:nvPicPr>
        <p:blipFill>
          <a:blip r:embed="rId4"/>
          <a:stretch>
            <a:fillRect/>
          </a:stretch>
        </p:blipFill>
        <p:spPr>
          <a:xfrm>
            <a:off x="251520" y="1268760"/>
            <a:ext cx="8218046" cy="5037925"/>
          </a:xfrm>
          <a:prstGeom prst="rect">
            <a:avLst/>
          </a:prstGeom>
        </p:spPr>
      </p:pic>
    </p:spTree>
    <p:extLst>
      <p:ext uri="{BB962C8B-B14F-4D97-AF65-F5344CB8AC3E}">
        <p14:creationId xmlns:p14="http://schemas.microsoft.com/office/powerpoint/2010/main" val="5848842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4DBC5C-EFF2-41DB-8C79-19923AA4D541}"/>
              </a:ext>
            </a:extLst>
          </p:cNvPr>
          <p:cNvSpPr>
            <a:spLocks noGrp="1"/>
          </p:cNvSpPr>
          <p:nvPr>
            <p:ph type="title"/>
          </p:nvPr>
        </p:nvSpPr>
        <p:spPr/>
        <p:txBody>
          <a:bodyPr/>
          <a:lstStyle/>
          <a:p>
            <a:r>
              <a:rPr lang="de-DE" dirty="0"/>
              <a:t>Weitere Grundnährstoffe</a:t>
            </a:r>
          </a:p>
        </p:txBody>
      </p:sp>
      <p:sp>
        <p:nvSpPr>
          <p:cNvPr id="3" name="Inhaltsplatzhalter 2">
            <a:extLst>
              <a:ext uri="{FF2B5EF4-FFF2-40B4-BE49-F238E27FC236}">
                <a16:creationId xmlns:a16="http://schemas.microsoft.com/office/drawing/2014/main" id="{E2FF6EF8-8FAD-49A8-9EF5-AC797C111AD5}"/>
              </a:ext>
            </a:extLst>
          </p:cNvPr>
          <p:cNvSpPr>
            <a:spLocks noGrp="1"/>
          </p:cNvSpPr>
          <p:nvPr>
            <p:ph sz="half" idx="1"/>
          </p:nvPr>
        </p:nvSpPr>
        <p:spPr/>
        <p:txBody>
          <a:bodyPr/>
          <a:lstStyle/>
          <a:p>
            <a:pPr marL="0" indent="0">
              <a:buNone/>
            </a:pPr>
            <a:r>
              <a:rPr lang="de-DE" dirty="0">
                <a:solidFill>
                  <a:schemeClr val="accent6">
                    <a:lumMod val="75000"/>
                  </a:schemeClr>
                </a:solidFill>
              </a:rPr>
              <a:t>Schwefel (S)</a:t>
            </a:r>
          </a:p>
          <a:p>
            <a:pPr>
              <a:buClrTx/>
            </a:pPr>
            <a:r>
              <a:rPr lang="de-DE" sz="1400" dirty="0"/>
              <a:t>wichtiger Bestandteil für S-haltige Aminosäuren &amp; Enzyme</a:t>
            </a:r>
          </a:p>
          <a:p>
            <a:pPr>
              <a:buClrTx/>
            </a:pPr>
            <a:r>
              <a:rPr lang="de-DE" sz="1400" dirty="0"/>
              <a:t>Aufnahme aus Luft &amp; Boden</a:t>
            </a:r>
          </a:p>
          <a:p>
            <a:pPr lvl="1"/>
            <a:r>
              <a:rPr lang="de-DE" sz="1200" dirty="0"/>
              <a:t>zu </a:t>
            </a:r>
            <a:r>
              <a:rPr lang="de-DE" sz="1200" baseline="30000" dirty="0"/>
              <a:t>1</a:t>
            </a:r>
            <a:r>
              <a:rPr lang="de-DE" sz="1200" dirty="0"/>
              <a:t>/</a:t>
            </a:r>
            <a:r>
              <a:rPr lang="de-DE" sz="1200" baseline="-25000" dirty="0"/>
              <a:t>3</a:t>
            </a:r>
            <a:r>
              <a:rPr lang="de-DE" sz="1200" dirty="0"/>
              <a:t> über Spaltöffnung als Schwefeldioxid</a:t>
            </a:r>
          </a:p>
          <a:p>
            <a:pPr lvl="1"/>
            <a:r>
              <a:rPr lang="de-DE" sz="1200" dirty="0"/>
              <a:t>im Boden als Sulfat- Ion</a:t>
            </a:r>
          </a:p>
          <a:p>
            <a:pPr>
              <a:buClrTx/>
            </a:pPr>
            <a:r>
              <a:rPr lang="de-DE" sz="1400" dirty="0"/>
              <a:t>Schwefelgabe 20 – 30 kg/ ha  </a:t>
            </a:r>
          </a:p>
          <a:p>
            <a:pPr lvl="1"/>
            <a:r>
              <a:rPr lang="de-DE" sz="1200" dirty="0"/>
              <a:t>zusammen mit N-Startgabe, um N- Wirkung zu unterstützen</a:t>
            </a:r>
          </a:p>
          <a:p>
            <a:pPr>
              <a:buClrTx/>
            </a:pPr>
            <a:r>
              <a:rPr lang="de-DE" sz="1400" dirty="0"/>
              <a:t>in kräftigen Beständen</a:t>
            </a:r>
            <a:r>
              <a:rPr lang="de-DE" sz="1400" dirty="0">
                <a:sym typeface="Wingdings" panose="05000000000000000000" pitchFamily="2" charset="2"/>
              </a:rPr>
              <a:t>  </a:t>
            </a:r>
            <a:br>
              <a:rPr lang="de-DE" sz="1400" dirty="0">
                <a:sym typeface="Wingdings" panose="05000000000000000000" pitchFamily="2" charset="2"/>
              </a:rPr>
            </a:br>
            <a:r>
              <a:rPr lang="de-DE" sz="1400" dirty="0">
                <a:sym typeface="Wingdings" panose="05000000000000000000" pitchFamily="2" charset="2"/>
              </a:rPr>
              <a:t>	</a:t>
            </a:r>
            <a:r>
              <a:rPr lang="de-DE" sz="1200" dirty="0">
                <a:sym typeface="Wingdings" panose="05000000000000000000" pitchFamily="2" charset="2"/>
              </a:rPr>
              <a:t>Schwefel zu Beginn des Schossens</a:t>
            </a:r>
          </a:p>
          <a:p>
            <a:pPr>
              <a:buClrTx/>
            </a:pPr>
            <a:r>
              <a:rPr lang="de-DE" sz="1400" dirty="0"/>
              <a:t>als Sulfat-Ion leicht auswaschbar</a:t>
            </a:r>
          </a:p>
        </p:txBody>
      </p:sp>
      <p:sp>
        <p:nvSpPr>
          <p:cNvPr id="4" name="Inhaltsplatzhalter 3">
            <a:extLst>
              <a:ext uri="{FF2B5EF4-FFF2-40B4-BE49-F238E27FC236}">
                <a16:creationId xmlns:a16="http://schemas.microsoft.com/office/drawing/2014/main" id="{51BB2FD9-8640-4A94-BFFE-08EF168731E3}"/>
              </a:ext>
            </a:extLst>
          </p:cNvPr>
          <p:cNvSpPr>
            <a:spLocks noGrp="1"/>
          </p:cNvSpPr>
          <p:nvPr>
            <p:ph sz="half" idx="2"/>
          </p:nvPr>
        </p:nvSpPr>
        <p:spPr/>
        <p:txBody>
          <a:bodyPr/>
          <a:lstStyle/>
          <a:p>
            <a:pPr marL="0" indent="0">
              <a:buNone/>
            </a:pPr>
            <a:r>
              <a:rPr lang="de-DE" dirty="0">
                <a:solidFill>
                  <a:schemeClr val="accent6">
                    <a:lumMod val="75000"/>
                  </a:schemeClr>
                </a:solidFill>
                <a:sym typeface="Wingdings" panose="05000000000000000000" pitchFamily="2" charset="2"/>
              </a:rPr>
              <a:t>Magnesium (Mg)</a:t>
            </a:r>
          </a:p>
          <a:p>
            <a:pPr>
              <a:buClrTx/>
            </a:pPr>
            <a:r>
              <a:rPr lang="de-DE" sz="1400" dirty="0">
                <a:sym typeface="Wingdings" panose="05000000000000000000" pitchFamily="2" charset="2"/>
              </a:rPr>
              <a:t>Mangel meist auf leichten Standorten</a:t>
            </a:r>
          </a:p>
          <a:p>
            <a:pPr>
              <a:buClrTx/>
            </a:pPr>
            <a:r>
              <a:rPr lang="de-DE" sz="1400" dirty="0">
                <a:sym typeface="Wingdings" panose="05000000000000000000" pitchFamily="2" charset="2"/>
              </a:rPr>
              <a:t>Hauptbedarf in Bestockung- &amp; Schossphase</a:t>
            </a:r>
          </a:p>
          <a:p>
            <a:pPr lvl="1"/>
            <a:r>
              <a:rPr lang="de-DE" sz="1200" dirty="0">
                <a:sym typeface="Wingdings" panose="05000000000000000000" pitchFamily="2" charset="2"/>
              </a:rPr>
              <a:t>negative Auswirkung auf </a:t>
            </a:r>
            <a:r>
              <a:rPr lang="de-DE" sz="1200" dirty="0" err="1">
                <a:sym typeface="Wingdings" panose="05000000000000000000" pitchFamily="2" charset="2"/>
              </a:rPr>
              <a:t>Kornzahl</a:t>
            </a:r>
            <a:r>
              <a:rPr lang="de-DE" sz="1200" dirty="0">
                <a:sym typeface="Wingdings" panose="05000000000000000000" pitchFamily="2" charset="2"/>
              </a:rPr>
              <a:t> pro Ähre</a:t>
            </a:r>
          </a:p>
          <a:p>
            <a:pPr>
              <a:buClrTx/>
            </a:pPr>
            <a:r>
              <a:rPr lang="de-DE" sz="1400" dirty="0">
                <a:sym typeface="Wingdings" panose="05000000000000000000" pitchFamily="2" charset="2"/>
              </a:rPr>
              <a:t>hohe Gaben von Ammonium oder Kalium hemmen die Aufnahme</a:t>
            </a:r>
          </a:p>
          <a:p>
            <a:pPr>
              <a:buClrTx/>
            </a:pPr>
            <a:r>
              <a:rPr lang="de-DE" sz="1400" dirty="0">
                <a:sym typeface="Wingdings" panose="05000000000000000000" pitchFamily="2" charset="2"/>
              </a:rPr>
              <a:t>Nitratdünger fördern die Magnesiumaufnahme</a:t>
            </a:r>
          </a:p>
          <a:p>
            <a:pPr lvl="1">
              <a:buClrTx/>
            </a:pPr>
            <a:r>
              <a:rPr lang="de-DE" sz="1400" dirty="0"/>
              <a:t>	</a:t>
            </a:r>
            <a:r>
              <a:rPr lang="de-DE" sz="1200" dirty="0"/>
              <a:t>Kalium- immer mit 	Magnesiumdüngung abstimmen</a:t>
            </a:r>
            <a:endParaRPr lang="de-DE" sz="1400" dirty="0"/>
          </a:p>
          <a:p>
            <a:pPr>
              <a:buClrTx/>
            </a:pPr>
            <a:r>
              <a:rPr lang="de-DE" sz="1400" dirty="0"/>
              <a:t>sehr hohe Auswaschungsgefahr </a:t>
            </a:r>
          </a:p>
          <a:p>
            <a:endParaRPr lang="de-DE" dirty="0"/>
          </a:p>
        </p:txBody>
      </p:sp>
      <p:sp>
        <p:nvSpPr>
          <p:cNvPr id="5" name="Datumsplatzhalter 4">
            <a:extLst>
              <a:ext uri="{FF2B5EF4-FFF2-40B4-BE49-F238E27FC236}">
                <a16:creationId xmlns:a16="http://schemas.microsoft.com/office/drawing/2014/main" id="{3A562FF8-7AE5-456E-9179-46AB3C297AF2}"/>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F4F25D91-0D53-4A95-B737-39FE05605386}"/>
              </a:ext>
            </a:extLst>
          </p:cNvPr>
          <p:cNvSpPr>
            <a:spLocks noGrp="1"/>
          </p:cNvSpPr>
          <p:nvPr>
            <p:ph type="sldNum" sz="quarter" idx="12"/>
          </p:nvPr>
        </p:nvSpPr>
        <p:spPr/>
        <p:txBody>
          <a:bodyPr/>
          <a:lstStyle/>
          <a:p>
            <a:fld id="{AF37DF20-EDB0-4B2C-BB00-AEF0D14163FC}" type="slidenum">
              <a:rPr lang="de-DE" smtClean="0"/>
              <a:pPr/>
              <a:t>70</a:t>
            </a:fld>
            <a:endParaRPr lang="de-DE" dirty="0"/>
          </a:p>
        </p:txBody>
      </p:sp>
      <p:pic>
        <p:nvPicPr>
          <p:cNvPr id="9" name="Grafik 8">
            <a:extLst>
              <a:ext uri="{FF2B5EF4-FFF2-40B4-BE49-F238E27FC236}">
                <a16:creationId xmlns:a16="http://schemas.microsoft.com/office/drawing/2014/main" id="{4D0CFE98-EDB0-46C4-B3B4-BF0D010C7D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0" name="Textfeld 9">
            <a:extLst>
              <a:ext uri="{FF2B5EF4-FFF2-40B4-BE49-F238E27FC236}">
                <a16:creationId xmlns:a16="http://schemas.microsoft.com/office/drawing/2014/main" id="{E602D7AD-2EE6-4C8E-83BD-2B41CDF47E5B}"/>
              </a:ext>
            </a:extLst>
          </p:cNvPr>
          <p:cNvSpPr txBox="1"/>
          <p:nvPr/>
        </p:nvSpPr>
        <p:spPr>
          <a:xfrm>
            <a:off x="6192528" y="4108165"/>
            <a:ext cx="2556185" cy="369332"/>
          </a:xfrm>
          <a:prstGeom prst="rect">
            <a:avLst/>
          </a:prstGeom>
          <a:noFill/>
        </p:spPr>
        <p:txBody>
          <a:bodyPr wrap="square" rtlCol="0">
            <a:spAutoFit/>
          </a:bodyPr>
          <a:lstStyle/>
          <a:p>
            <a:r>
              <a:rPr lang="de-DE" sz="900" dirty="0"/>
              <a:t>(Landesbetrieb Landwirtschaft Hessen, 2018)</a:t>
            </a:r>
          </a:p>
          <a:p>
            <a:endParaRPr lang="de-DE" sz="900" dirty="0"/>
          </a:p>
        </p:txBody>
      </p:sp>
      <p:sp>
        <p:nvSpPr>
          <p:cNvPr id="11" name="Pfeil: nach rechts 10">
            <a:extLst>
              <a:ext uri="{FF2B5EF4-FFF2-40B4-BE49-F238E27FC236}">
                <a16:creationId xmlns:a16="http://schemas.microsoft.com/office/drawing/2014/main" id="{B312028A-DB76-44CA-B6DC-BD64766B67CD}"/>
              </a:ext>
            </a:extLst>
          </p:cNvPr>
          <p:cNvSpPr/>
          <p:nvPr/>
        </p:nvSpPr>
        <p:spPr>
          <a:xfrm>
            <a:off x="5055145" y="3429000"/>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2" name="Pfeil: nach rechts 11">
            <a:extLst>
              <a:ext uri="{FF2B5EF4-FFF2-40B4-BE49-F238E27FC236}">
                <a16:creationId xmlns:a16="http://schemas.microsoft.com/office/drawing/2014/main" id="{044C77E7-5904-4294-8ADF-99CDC489E81C}"/>
              </a:ext>
            </a:extLst>
          </p:cNvPr>
          <p:cNvSpPr/>
          <p:nvPr/>
        </p:nvSpPr>
        <p:spPr>
          <a:xfrm>
            <a:off x="1043608" y="4077072"/>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pic>
        <p:nvPicPr>
          <p:cNvPr id="13" name="Grafik 12">
            <a:extLst>
              <a:ext uri="{FF2B5EF4-FFF2-40B4-BE49-F238E27FC236}">
                <a16:creationId xmlns:a16="http://schemas.microsoft.com/office/drawing/2014/main" id="{2088C9FB-3E10-452B-B99E-93F7426A71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6095" y="4581227"/>
            <a:ext cx="2885767" cy="1943140"/>
          </a:xfrm>
          <a:prstGeom prst="rect">
            <a:avLst/>
          </a:prstGeom>
        </p:spPr>
      </p:pic>
      <p:pic>
        <p:nvPicPr>
          <p:cNvPr id="17" name="Grafik 16">
            <a:extLst>
              <a:ext uri="{FF2B5EF4-FFF2-40B4-BE49-F238E27FC236}">
                <a16:creationId xmlns:a16="http://schemas.microsoft.com/office/drawing/2014/main" id="{1E75A012-DD28-478E-8494-710165A73C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7624" y="4581227"/>
            <a:ext cx="2583569" cy="1937677"/>
          </a:xfrm>
          <a:prstGeom prst="rect">
            <a:avLst/>
          </a:prstGeom>
        </p:spPr>
      </p:pic>
      <p:sp>
        <p:nvSpPr>
          <p:cNvPr id="20" name="Textfeld 19">
            <a:extLst>
              <a:ext uri="{FF2B5EF4-FFF2-40B4-BE49-F238E27FC236}">
                <a16:creationId xmlns:a16="http://schemas.microsoft.com/office/drawing/2014/main" id="{A0D64FE4-0C18-45DF-BBE3-C95F3FFCAF78}"/>
              </a:ext>
            </a:extLst>
          </p:cNvPr>
          <p:cNvSpPr txBox="1"/>
          <p:nvPr/>
        </p:nvSpPr>
        <p:spPr>
          <a:xfrm>
            <a:off x="7822178" y="6288072"/>
            <a:ext cx="1206512" cy="230832"/>
          </a:xfrm>
          <a:prstGeom prst="rect">
            <a:avLst/>
          </a:prstGeom>
          <a:noFill/>
        </p:spPr>
        <p:txBody>
          <a:bodyPr wrap="square" rtlCol="0">
            <a:spAutoFit/>
          </a:bodyPr>
          <a:lstStyle/>
          <a:p>
            <a:r>
              <a:rPr lang="de-DE" sz="900" dirty="0">
                <a:solidFill>
                  <a:schemeClr val="bg1"/>
                </a:solidFill>
              </a:rPr>
              <a:t>(Yara)</a:t>
            </a:r>
          </a:p>
        </p:txBody>
      </p:sp>
      <p:sp>
        <p:nvSpPr>
          <p:cNvPr id="21" name="Textfeld 20">
            <a:extLst>
              <a:ext uri="{FF2B5EF4-FFF2-40B4-BE49-F238E27FC236}">
                <a16:creationId xmlns:a16="http://schemas.microsoft.com/office/drawing/2014/main" id="{D0A1D751-68A3-4211-A8A4-DE5808F956ED}"/>
              </a:ext>
            </a:extLst>
          </p:cNvPr>
          <p:cNvSpPr txBox="1"/>
          <p:nvPr/>
        </p:nvSpPr>
        <p:spPr>
          <a:xfrm>
            <a:off x="3294051" y="6280451"/>
            <a:ext cx="1206512" cy="230832"/>
          </a:xfrm>
          <a:prstGeom prst="rect">
            <a:avLst/>
          </a:prstGeom>
          <a:noFill/>
        </p:spPr>
        <p:txBody>
          <a:bodyPr wrap="square" rtlCol="0">
            <a:spAutoFit/>
          </a:bodyPr>
          <a:lstStyle/>
          <a:p>
            <a:r>
              <a:rPr lang="de-DE" sz="900" dirty="0">
                <a:solidFill>
                  <a:schemeClr val="bg1"/>
                </a:solidFill>
              </a:rPr>
              <a:t>(Yara)</a:t>
            </a:r>
          </a:p>
        </p:txBody>
      </p:sp>
      <p:sp>
        <p:nvSpPr>
          <p:cNvPr id="16" name="Fußzeilenplatzhalter 7">
            <a:extLst>
              <a:ext uri="{FF2B5EF4-FFF2-40B4-BE49-F238E27FC236}">
                <a16:creationId xmlns:a16="http://schemas.microsoft.com/office/drawing/2014/main" id="{A8B29839-F762-4FBE-8FF2-C7F50202AC97}"/>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388967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3B6AF-41A1-4FBD-BFC6-B264D9AF5E87}"/>
              </a:ext>
            </a:extLst>
          </p:cNvPr>
          <p:cNvSpPr>
            <a:spLocks noGrp="1"/>
          </p:cNvSpPr>
          <p:nvPr>
            <p:ph type="title"/>
          </p:nvPr>
        </p:nvSpPr>
        <p:spPr/>
        <p:txBody>
          <a:bodyPr/>
          <a:lstStyle/>
          <a:p>
            <a:r>
              <a:rPr lang="de-DE" dirty="0"/>
              <a:t>Nährstoffbedarf im Vergleich: Grundnährstoffe </a:t>
            </a:r>
          </a:p>
        </p:txBody>
      </p:sp>
      <p:sp>
        <p:nvSpPr>
          <p:cNvPr id="4" name="Datumsplatzhalter 3">
            <a:extLst>
              <a:ext uri="{FF2B5EF4-FFF2-40B4-BE49-F238E27FC236}">
                <a16:creationId xmlns:a16="http://schemas.microsoft.com/office/drawing/2014/main" id="{756C1339-C381-4D18-8B8E-123893CD784B}"/>
              </a:ext>
            </a:extLst>
          </p:cNvPr>
          <p:cNvSpPr>
            <a:spLocks noGrp="1"/>
          </p:cNvSpPr>
          <p:nvPr>
            <p:ph type="dt" sz="half" idx="10"/>
          </p:nvPr>
        </p:nvSpPr>
        <p:spPr/>
        <p:txBody>
          <a:bodyPr/>
          <a:lstStyle/>
          <a:p>
            <a:fld id="{17B5D0E0-8709-411D-B9DB-0197086DEC20}" type="datetime1">
              <a:rPr lang="de-DE" smtClean="0"/>
              <a:t>13.01.2022</a:t>
            </a:fld>
            <a:endParaRPr lang="de-DE" dirty="0"/>
          </a:p>
        </p:txBody>
      </p:sp>
      <p:sp>
        <p:nvSpPr>
          <p:cNvPr id="6" name="Foliennummernplatzhalter 5">
            <a:extLst>
              <a:ext uri="{FF2B5EF4-FFF2-40B4-BE49-F238E27FC236}">
                <a16:creationId xmlns:a16="http://schemas.microsoft.com/office/drawing/2014/main" id="{B5B7F4AC-3B3D-4695-80A3-058502F48247}"/>
              </a:ext>
            </a:extLst>
          </p:cNvPr>
          <p:cNvSpPr>
            <a:spLocks noGrp="1"/>
          </p:cNvSpPr>
          <p:nvPr>
            <p:ph type="sldNum" sz="quarter" idx="12"/>
          </p:nvPr>
        </p:nvSpPr>
        <p:spPr/>
        <p:txBody>
          <a:bodyPr/>
          <a:lstStyle/>
          <a:p>
            <a:fld id="{AF37DF20-EDB0-4B2C-BB00-AEF0D14163FC}" type="slidenum">
              <a:rPr lang="de-DE" smtClean="0"/>
              <a:pPr/>
              <a:t>71</a:t>
            </a:fld>
            <a:endParaRPr lang="de-DE" dirty="0"/>
          </a:p>
        </p:txBody>
      </p:sp>
      <p:sp>
        <p:nvSpPr>
          <p:cNvPr id="9" name="Textfeld 8">
            <a:extLst>
              <a:ext uri="{FF2B5EF4-FFF2-40B4-BE49-F238E27FC236}">
                <a16:creationId xmlns:a16="http://schemas.microsoft.com/office/drawing/2014/main" id="{6F9BE641-F9B3-4C1D-9AC1-985ECE9A09FD}"/>
              </a:ext>
            </a:extLst>
          </p:cNvPr>
          <p:cNvSpPr txBox="1"/>
          <p:nvPr/>
        </p:nvSpPr>
        <p:spPr>
          <a:xfrm>
            <a:off x="539750" y="4941168"/>
            <a:ext cx="2879638" cy="230832"/>
          </a:xfrm>
          <a:prstGeom prst="rect">
            <a:avLst/>
          </a:prstGeom>
          <a:noFill/>
        </p:spPr>
        <p:txBody>
          <a:bodyPr wrap="square" rtlCol="0">
            <a:spAutoFit/>
          </a:bodyPr>
          <a:lstStyle/>
          <a:p>
            <a:r>
              <a:rPr lang="de-DE" sz="900" dirty="0"/>
              <a:t>* Winterweizen A/B-Sorte, Rohprotein 14% in TM</a:t>
            </a:r>
          </a:p>
        </p:txBody>
      </p:sp>
      <p:graphicFrame>
        <p:nvGraphicFramePr>
          <p:cNvPr id="21" name="Tabelle 20">
            <a:extLst>
              <a:ext uri="{FF2B5EF4-FFF2-40B4-BE49-F238E27FC236}">
                <a16:creationId xmlns:a16="http://schemas.microsoft.com/office/drawing/2014/main" id="{3A001337-FAB0-47D6-A51E-75CFC257AF04}"/>
              </a:ext>
            </a:extLst>
          </p:cNvPr>
          <p:cNvGraphicFramePr>
            <a:graphicFrameLocks noGrp="1"/>
          </p:cNvGraphicFramePr>
          <p:nvPr>
            <p:extLst>
              <p:ext uri="{D42A27DB-BD31-4B8C-83A1-F6EECF244321}">
                <p14:modId xmlns:p14="http://schemas.microsoft.com/office/powerpoint/2010/main" val="3803396716"/>
              </p:ext>
            </p:extLst>
          </p:nvPr>
        </p:nvGraphicFramePr>
        <p:xfrm>
          <a:off x="539949" y="1412776"/>
          <a:ext cx="8064499" cy="3556790"/>
        </p:xfrm>
        <a:graphic>
          <a:graphicData uri="http://schemas.openxmlformats.org/drawingml/2006/table">
            <a:tbl>
              <a:tblPr>
                <a:tableStyleId>{5C22544A-7EE6-4342-B048-85BDC9FD1C3A}</a:tableStyleId>
              </a:tblPr>
              <a:tblGrid>
                <a:gridCol w="1245750">
                  <a:extLst>
                    <a:ext uri="{9D8B030D-6E8A-4147-A177-3AD203B41FA5}">
                      <a16:colId xmlns:a16="http://schemas.microsoft.com/office/drawing/2014/main" val="3894159754"/>
                    </a:ext>
                  </a:extLst>
                </a:gridCol>
                <a:gridCol w="1737711">
                  <a:extLst>
                    <a:ext uri="{9D8B030D-6E8A-4147-A177-3AD203B41FA5}">
                      <a16:colId xmlns:a16="http://schemas.microsoft.com/office/drawing/2014/main" val="3493798258"/>
                    </a:ext>
                  </a:extLst>
                </a:gridCol>
                <a:gridCol w="1199276">
                  <a:extLst>
                    <a:ext uri="{9D8B030D-6E8A-4147-A177-3AD203B41FA5}">
                      <a16:colId xmlns:a16="http://schemas.microsoft.com/office/drawing/2014/main" val="1438783549"/>
                    </a:ext>
                  </a:extLst>
                </a:gridCol>
                <a:gridCol w="1245995">
                  <a:extLst>
                    <a:ext uri="{9D8B030D-6E8A-4147-A177-3AD203B41FA5}">
                      <a16:colId xmlns:a16="http://schemas.microsoft.com/office/drawing/2014/main" val="2816779540"/>
                    </a:ext>
                  </a:extLst>
                </a:gridCol>
                <a:gridCol w="1334994">
                  <a:extLst>
                    <a:ext uri="{9D8B030D-6E8A-4147-A177-3AD203B41FA5}">
                      <a16:colId xmlns:a16="http://schemas.microsoft.com/office/drawing/2014/main" val="1510521712"/>
                    </a:ext>
                  </a:extLst>
                </a:gridCol>
                <a:gridCol w="1300773">
                  <a:extLst>
                    <a:ext uri="{9D8B030D-6E8A-4147-A177-3AD203B41FA5}">
                      <a16:colId xmlns:a16="http://schemas.microsoft.com/office/drawing/2014/main" val="1297519162"/>
                    </a:ext>
                  </a:extLst>
                </a:gridCol>
              </a:tblGrid>
              <a:tr h="316159">
                <a:tc rowSpan="2">
                  <a:txBody>
                    <a:bodyPr/>
                    <a:lstStyle/>
                    <a:p>
                      <a:pPr algn="l" fontAlgn="ctr"/>
                      <a:r>
                        <a:rPr lang="de-DE" sz="1600" u="none" strike="noStrike" dirty="0">
                          <a:solidFill>
                            <a:schemeClr val="bg1"/>
                          </a:solidFill>
                          <a:effectLst/>
                        </a:rPr>
                        <a:t>Hauptfrucht</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rowSpan="2">
                  <a:txBody>
                    <a:bodyPr/>
                    <a:lstStyle/>
                    <a:p>
                      <a:pPr algn="l" fontAlgn="ctr"/>
                      <a:r>
                        <a:rPr lang="de-DE" sz="1600" u="none" strike="noStrike" dirty="0">
                          <a:solidFill>
                            <a:schemeClr val="bg1"/>
                          </a:solidFill>
                          <a:effectLst/>
                        </a:rPr>
                        <a:t> Ernteprodukt</a:t>
                      </a:r>
                    </a:p>
                    <a:p>
                      <a:pPr algn="l" fontAlgn="ctr"/>
                      <a:r>
                        <a:rPr lang="de-DE" sz="1400" b="0" i="0" u="none" strike="noStrike" dirty="0">
                          <a:solidFill>
                            <a:schemeClr val="bg1"/>
                          </a:solidFill>
                          <a:effectLst/>
                          <a:latin typeface="Arial" panose="020B0604020202020204" pitchFamily="34" charset="0"/>
                        </a:rPr>
                        <a:t> (TM= 86%)</a:t>
                      </a:r>
                    </a:p>
                  </a:txBody>
                  <a:tcPr marL="9525" marR="9525" marT="9525" marB="0" anchor="ctr">
                    <a:solidFill>
                      <a:srgbClr val="96825F"/>
                    </a:solidFill>
                  </a:tcPr>
                </a:tc>
                <a:tc gridSpan="4">
                  <a:txBody>
                    <a:bodyPr/>
                    <a:lstStyle/>
                    <a:p>
                      <a:pPr algn="ctr" fontAlgn="b"/>
                      <a:r>
                        <a:rPr lang="de-DE" sz="1600" u="none" strike="noStrike" dirty="0">
                          <a:solidFill>
                            <a:schemeClr val="bg1"/>
                          </a:solidFill>
                          <a:effectLst/>
                        </a:rPr>
                        <a:t>Nährstoffgehalt kg </a:t>
                      </a:r>
                      <a:r>
                        <a:rPr lang="de-DE" sz="1600" u="none" strike="noStrike" dirty="0" err="1">
                          <a:solidFill>
                            <a:schemeClr val="bg1"/>
                          </a:solidFill>
                          <a:effectLst/>
                        </a:rPr>
                        <a:t>dt</a:t>
                      </a:r>
                      <a:r>
                        <a:rPr lang="de-DE" sz="1600" u="none" strike="noStrike" dirty="0">
                          <a:solidFill>
                            <a:schemeClr val="bg1"/>
                          </a:solidFill>
                          <a:effectLst/>
                        </a:rPr>
                        <a:t>/FM</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632074779"/>
                  </a:ext>
                </a:extLst>
              </a:tr>
              <a:tr h="395200">
                <a:tc vMerge="1">
                  <a:txBody>
                    <a:bodyPr/>
                    <a:lstStyle/>
                    <a:p>
                      <a:endParaRPr lang="de-DE"/>
                    </a:p>
                  </a:txBody>
                  <a:tcPr/>
                </a:tc>
                <a:tc vMerge="1">
                  <a:txBody>
                    <a:bodyPr/>
                    <a:lstStyle/>
                    <a:p>
                      <a:endParaRPr lang="de-DE"/>
                    </a:p>
                  </a:txBody>
                  <a:tcPr/>
                </a:tc>
                <a:tc>
                  <a:txBody>
                    <a:bodyPr/>
                    <a:lstStyle/>
                    <a:p>
                      <a:pPr algn="ctr" fontAlgn="b"/>
                      <a:r>
                        <a:rPr lang="de-DE" sz="1600" u="none" strike="noStrike" dirty="0">
                          <a:solidFill>
                            <a:schemeClr val="bg1"/>
                          </a:solidFill>
                          <a:effectLst/>
                        </a:rPr>
                        <a:t>N</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b"/>
                      <a:r>
                        <a:rPr lang="de-DE" sz="1600" u="none" strike="noStrike" dirty="0">
                          <a:solidFill>
                            <a:schemeClr val="bg1"/>
                          </a:solidFill>
                          <a:effectLst/>
                        </a:rPr>
                        <a:t>P</a:t>
                      </a:r>
                      <a:r>
                        <a:rPr lang="de-DE" sz="1600" u="none" strike="noStrike" baseline="-25000" dirty="0">
                          <a:solidFill>
                            <a:schemeClr val="bg1"/>
                          </a:solidFill>
                          <a:effectLst/>
                        </a:rPr>
                        <a:t>2</a:t>
                      </a:r>
                      <a:r>
                        <a:rPr lang="de-DE" sz="1600" u="none" strike="noStrike" dirty="0">
                          <a:solidFill>
                            <a:schemeClr val="bg1"/>
                          </a:solidFill>
                          <a:effectLst/>
                        </a:rPr>
                        <a:t>O</a:t>
                      </a:r>
                      <a:r>
                        <a:rPr lang="de-DE" sz="1600" u="none" strike="noStrike" baseline="-25000" dirty="0">
                          <a:solidFill>
                            <a:schemeClr val="bg1"/>
                          </a:solidFill>
                          <a:effectLst/>
                        </a:rPr>
                        <a:t>5</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b"/>
                      <a:r>
                        <a:rPr lang="de-DE" sz="1600" u="none" strike="noStrike" dirty="0">
                          <a:solidFill>
                            <a:schemeClr val="bg1"/>
                          </a:solidFill>
                          <a:effectLst/>
                        </a:rPr>
                        <a:t>K</a:t>
                      </a:r>
                      <a:r>
                        <a:rPr lang="de-DE" sz="1600" u="none" strike="noStrike" baseline="-25000" dirty="0">
                          <a:solidFill>
                            <a:schemeClr val="bg1"/>
                          </a:solidFill>
                          <a:effectLst/>
                        </a:rPr>
                        <a:t>2</a:t>
                      </a:r>
                      <a:r>
                        <a:rPr lang="de-DE" sz="1600" u="none" strike="noStrike" dirty="0">
                          <a:solidFill>
                            <a:schemeClr val="bg1"/>
                          </a:solidFill>
                          <a:effectLst/>
                        </a:rPr>
                        <a:t>O</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b"/>
                      <a:r>
                        <a:rPr lang="de-DE" sz="1600" u="none" strike="noStrike" dirty="0">
                          <a:solidFill>
                            <a:schemeClr val="bg1"/>
                          </a:solidFill>
                          <a:effectLst/>
                        </a:rPr>
                        <a:t>MgO</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extLst>
                  <a:ext uri="{0D108BD9-81ED-4DB2-BD59-A6C34878D82A}">
                    <a16:rowId xmlns:a16="http://schemas.microsoft.com/office/drawing/2014/main" val="1225822921"/>
                  </a:ext>
                </a:extLst>
              </a:tr>
              <a:tr h="316159">
                <a:tc rowSpan="3">
                  <a:txBody>
                    <a:bodyPr/>
                    <a:lstStyle/>
                    <a:p>
                      <a:pPr algn="ctr" fontAlgn="b"/>
                      <a:r>
                        <a:rPr lang="de-DE" sz="1400" u="none" strike="noStrike" dirty="0">
                          <a:effectLst/>
                        </a:rPr>
                        <a:t>W- Weizen*</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l" fontAlgn="b"/>
                      <a:r>
                        <a:rPr lang="de-DE" sz="1400" u="none" strike="noStrike" dirty="0">
                          <a:effectLst/>
                        </a:rPr>
                        <a:t>Korn </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 2,1 </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0,8</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0,6</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0,2</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extLst>
                  <a:ext uri="{0D108BD9-81ED-4DB2-BD59-A6C34878D82A}">
                    <a16:rowId xmlns:a16="http://schemas.microsoft.com/office/drawing/2014/main" val="2013395686"/>
                  </a:ext>
                </a:extLst>
              </a:tr>
              <a:tr h="316159">
                <a:tc vMerge="1">
                  <a:txBody>
                    <a:bodyPr/>
                    <a:lstStyle/>
                    <a:p>
                      <a:pPr algn="l" fontAlgn="b"/>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bg2">
                        <a:lumMod val="60000"/>
                        <a:lumOff val="40000"/>
                      </a:schemeClr>
                    </a:solidFill>
                  </a:tcPr>
                </a:tc>
                <a:tc>
                  <a:txBody>
                    <a:bodyPr/>
                    <a:lstStyle/>
                    <a:p>
                      <a:pPr algn="l" fontAlgn="b"/>
                      <a:r>
                        <a:rPr lang="de-DE" sz="1400" u="none" strike="noStrike" dirty="0">
                          <a:effectLst/>
                        </a:rPr>
                        <a:t>Stroh</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u="none" strike="noStrike" dirty="0">
                          <a:effectLst/>
                        </a:rPr>
                        <a:t>0,5</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u="none" strike="noStrike" dirty="0">
                          <a:effectLst/>
                        </a:rPr>
                        <a:t>0,3</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u="none" strike="noStrike" dirty="0">
                          <a:effectLst/>
                        </a:rPr>
                        <a:t>1,4</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u="none" strike="noStrike" dirty="0">
                          <a:effectLst/>
                        </a:rPr>
                        <a:t>0,2</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extLst>
                  <a:ext uri="{0D108BD9-81ED-4DB2-BD59-A6C34878D82A}">
                    <a16:rowId xmlns:a16="http://schemas.microsoft.com/office/drawing/2014/main" val="1988343605"/>
                  </a:ext>
                </a:extLst>
              </a:tr>
              <a:tr h="316159">
                <a:tc vMerge="1">
                  <a:txBody>
                    <a:bodyPr/>
                    <a:lstStyle/>
                    <a:p>
                      <a:pPr marL="0" algn="l" defTabSz="914400" rtl="0" eaLnBrk="1" fontAlgn="b" latinLnBrk="0" hangingPunct="1"/>
                      <a:endParaRPr lang="de-DE" sz="1400" u="none" strike="noStrike" kern="1200" dirty="0">
                        <a:solidFill>
                          <a:schemeClr val="dk1"/>
                        </a:solidFill>
                        <a:effectLst/>
                        <a:latin typeface="+mn-lt"/>
                        <a:ea typeface="+mn-ea"/>
                        <a:cs typeface="+mn-cs"/>
                      </a:endParaRPr>
                    </a:p>
                  </a:txBody>
                  <a:tcPr marL="9525" marR="9525" marT="9525" marB="0" anchor="b">
                    <a:solidFill>
                      <a:schemeClr val="bg2">
                        <a:lumMod val="60000"/>
                        <a:lumOff val="40000"/>
                      </a:schemeClr>
                    </a:solidFill>
                  </a:tcPr>
                </a:tc>
                <a:tc>
                  <a:txBody>
                    <a:bodyPr/>
                    <a:lstStyle/>
                    <a:p>
                      <a:pPr marL="0" algn="l" defTabSz="914400" rtl="0" eaLnBrk="1" fontAlgn="b" latinLnBrk="0" hangingPunct="1"/>
                      <a:r>
                        <a:rPr lang="de-DE" sz="1400" u="none" strike="noStrike" kern="1200" dirty="0">
                          <a:solidFill>
                            <a:schemeClr val="dk1"/>
                          </a:solidFill>
                          <a:effectLst/>
                          <a:latin typeface="+mn-lt"/>
                          <a:ea typeface="+mn-ea"/>
                          <a:cs typeface="+mn-cs"/>
                        </a:rPr>
                        <a:t>Korn+ Stroh</a:t>
                      </a:r>
                    </a:p>
                  </a:txBody>
                  <a:tcPr marL="9525" marR="9525" marT="9525" marB="0" anchor="b">
                    <a:solidFill>
                      <a:srgbClr val="EBEADC"/>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2,5</a:t>
                      </a:r>
                    </a:p>
                  </a:txBody>
                  <a:tcPr marL="9525" marR="9525" marT="9525" marB="0" anchor="b">
                    <a:solidFill>
                      <a:srgbClr val="EBEADC"/>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1,04</a:t>
                      </a:r>
                    </a:p>
                  </a:txBody>
                  <a:tcPr marL="9525" marR="9525" marT="9525" marB="0" anchor="b">
                    <a:solidFill>
                      <a:srgbClr val="EBEADC"/>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1,7</a:t>
                      </a:r>
                    </a:p>
                  </a:txBody>
                  <a:tcPr marL="9525" marR="9525" marT="9525" marB="0" anchor="b">
                    <a:solidFill>
                      <a:srgbClr val="EBEADC"/>
                    </a:solidFill>
                  </a:tcPr>
                </a:tc>
                <a:tc>
                  <a:txBody>
                    <a:bodyPr/>
                    <a:lstStyle/>
                    <a:p>
                      <a:pPr marL="0" algn="ctr" defTabSz="914400" rtl="0" eaLnBrk="1" fontAlgn="b" latinLnBrk="0" hangingPunct="1"/>
                      <a:r>
                        <a:rPr lang="de-DE" sz="1400" u="none" strike="noStrike" kern="1200" dirty="0">
                          <a:solidFill>
                            <a:schemeClr val="dk1"/>
                          </a:solidFill>
                          <a:effectLst/>
                          <a:latin typeface="+mn-lt"/>
                          <a:ea typeface="+mn-ea"/>
                          <a:cs typeface="+mn-cs"/>
                        </a:rPr>
                        <a:t>0,4</a:t>
                      </a:r>
                    </a:p>
                  </a:txBody>
                  <a:tcPr marL="9525" marR="9525" marT="9525" marB="0" anchor="b">
                    <a:solidFill>
                      <a:srgbClr val="EBEADC"/>
                    </a:solidFill>
                  </a:tcPr>
                </a:tc>
                <a:extLst>
                  <a:ext uri="{0D108BD9-81ED-4DB2-BD59-A6C34878D82A}">
                    <a16:rowId xmlns:a16="http://schemas.microsoft.com/office/drawing/2014/main" val="4077877833"/>
                  </a:ext>
                </a:extLst>
              </a:tr>
              <a:tr h="316159">
                <a:tc rowSpan="3">
                  <a:txBody>
                    <a:bodyPr/>
                    <a:lstStyle/>
                    <a:p>
                      <a:pPr algn="ctr" fontAlgn="b"/>
                      <a:r>
                        <a:rPr lang="de-DE" sz="1400" u="none" strike="noStrike" dirty="0">
                          <a:effectLst/>
                        </a:rPr>
                        <a:t>W- Gerste</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l" fontAlgn="b"/>
                      <a:r>
                        <a:rPr lang="de-DE" sz="1400" u="none" strike="noStrike" dirty="0">
                          <a:effectLst/>
                        </a:rPr>
                        <a:t>Korn </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1,7</a:t>
                      </a:r>
                    </a:p>
                  </a:txBody>
                  <a:tcPr marL="9525" marR="9525" marT="9525" marB="0" anchor="b">
                    <a:solidFill>
                      <a:srgbClr val="F4F3EE"/>
                    </a:solidFill>
                  </a:tcPr>
                </a:tc>
                <a:tc>
                  <a:txBody>
                    <a:bodyPr/>
                    <a:lstStyle/>
                    <a:p>
                      <a:pPr algn="ctr" fontAlgn="b"/>
                      <a:r>
                        <a:rPr lang="de-DE" sz="1400" u="none" strike="noStrike" dirty="0">
                          <a:effectLst/>
                        </a:rPr>
                        <a:t>0,8</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u="none" strike="noStrike" dirty="0">
                          <a:effectLst/>
                        </a:rPr>
                        <a:t>0,6</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ctr" fontAlgn="b"/>
                      <a:r>
                        <a:rPr lang="de-DE" sz="1400" u="none" strike="noStrike" dirty="0">
                          <a:effectLst/>
                        </a:rPr>
                        <a:t>0,2</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extLst>
                  <a:ext uri="{0D108BD9-81ED-4DB2-BD59-A6C34878D82A}">
                    <a16:rowId xmlns:a16="http://schemas.microsoft.com/office/drawing/2014/main" val="40437678"/>
                  </a:ext>
                </a:extLst>
              </a:tr>
              <a:tr h="316159">
                <a:tc vMerge="1">
                  <a:txBody>
                    <a:bodyPr/>
                    <a:lstStyle/>
                    <a:p>
                      <a:pPr algn="l" fontAlgn="b"/>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l" fontAlgn="b"/>
                      <a:r>
                        <a:rPr lang="de-DE" sz="1400" u="none" strike="noStrike" dirty="0">
                          <a:effectLst/>
                        </a:rPr>
                        <a:t>Stroh</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b="0" i="0" u="none" strike="noStrike" dirty="0">
                          <a:solidFill>
                            <a:srgbClr val="000000"/>
                          </a:solidFill>
                          <a:effectLst/>
                          <a:latin typeface="Arial" panose="020B0604020202020204" pitchFamily="34" charset="0"/>
                        </a:rPr>
                        <a:t>0,5</a:t>
                      </a:r>
                    </a:p>
                  </a:txBody>
                  <a:tcPr marL="9525" marR="9525" marT="9525" marB="0" anchor="b">
                    <a:solidFill>
                      <a:srgbClr val="EBEADC"/>
                    </a:solidFill>
                  </a:tcPr>
                </a:tc>
                <a:tc>
                  <a:txBody>
                    <a:bodyPr/>
                    <a:lstStyle/>
                    <a:p>
                      <a:pPr algn="ctr" fontAlgn="b"/>
                      <a:r>
                        <a:rPr lang="de-DE" sz="1400" u="none" strike="noStrike" dirty="0">
                          <a:effectLst/>
                        </a:rPr>
                        <a:t>0,3</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1,7</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0,1</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extLst>
                  <a:ext uri="{0D108BD9-81ED-4DB2-BD59-A6C34878D82A}">
                    <a16:rowId xmlns:a16="http://schemas.microsoft.com/office/drawing/2014/main" val="3045227332"/>
                  </a:ext>
                </a:extLst>
              </a:tr>
              <a:tr h="316159">
                <a:tc vMerge="1">
                  <a:txBody>
                    <a:bodyPr/>
                    <a:lstStyle/>
                    <a:p>
                      <a:pPr algn="l" fontAlgn="b"/>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400" u="none" strike="noStrike" kern="1200" dirty="0">
                          <a:solidFill>
                            <a:schemeClr val="dk1"/>
                          </a:solidFill>
                          <a:effectLst/>
                          <a:latin typeface="+mn-lt"/>
                          <a:ea typeface="+mn-ea"/>
                          <a:cs typeface="+mn-cs"/>
                        </a:rPr>
                        <a:t>Korn+ Stroh</a:t>
                      </a:r>
                    </a:p>
                  </a:txBody>
                  <a:tcPr marL="9525" marR="9525" marT="9525" marB="0" anchor="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2,0</a:t>
                      </a:r>
                    </a:p>
                  </a:txBody>
                  <a:tcPr marL="9525" marR="9525" marT="9525" marB="0" anchor="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1,0</a:t>
                      </a:r>
                    </a:p>
                  </a:txBody>
                  <a:tcPr marL="9525" marR="9525" marT="9525" marB="0" anchor="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1,8</a:t>
                      </a:r>
                    </a:p>
                  </a:txBody>
                  <a:tcPr marL="9525" marR="9525" marT="9525" marB="0" anchor="b">
                    <a:solidFill>
                      <a:srgbClr val="F4F3EE"/>
                    </a:solidFill>
                  </a:tcPr>
                </a:tc>
                <a:tc>
                  <a:txBody>
                    <a:bodyPr/>
                    <a:lstStyle/>
                    <a:p>
                      <a:pPr algn="ctr" fontAlgn="b"/>
                      <a:r>
                        <a:rPr lang="de-DE" sz="1400" b="0" i="0" u="none" strike="noStrike" dirty="0">
                          <a:solidFill>
                            <a:srgbClr val="000000"/>
                          </a:solidFill>
                          <a:effectLst/>
                          <a:latin typeface="Arial" panose="020B0604020202020204" pitchFamily="34" charset="0"/>
                        </a:rPr>
                        <a:t>0,3</a:t>
                      </a:r>
                    </a:p>
                  </a:txBody>
                  <a:tcPr marL="9525" marR="9525" marT="9525" marB="0" anchor="b">
                    <a:solidFill>
                      <a:srgbClr val="F4F3EE"/>
                    </a:solidFill>
                  </a:tcPr>
                </a:tc>
                <a:extLst>
                  <a:ext uri="{0D108BD9-81ED-4DB2-BD59-A6C34878D82A}">
                    <a16:rowId xmlns:a16="http://schemas.microsoft.com/office/drawing/2014/main" val="2879607590"/>
                  </a:ext>
                </a:extLst>
              </a:tr>
              <a:tr h="316159">
                <a:tc rowSpan="3">
                  <a:txBody>
                    <a:bodyPr/>
                    <a:lstStyle/>
                    <a:p>
                      <a:pPr algn="ctr" fontAlgn="b"/>
                      <a:r>
                        <a:rPr lang="de-DE" sz="1400" u="none" strike="noStrike" dirty="0">
                          <a:solidFill>
                            <a:schemeClr val="bg1"/>
                          </a:solidFill>
                          <a:effectLst/>
                        </a:rPr>
                        <a:t>W- Roggen </a:t>
                      </a:r>
                      <a:endParaRPr lang="de-DE" sz="1400" b="0" i="0" u="none" strike="noStrike" dirty="0">
                        <a:solidFill>
                          <a:schemeClr val="bg1"/>
                        </a:solidFill>
                        <a:effectLst/>
                        <a:latin typeface="Arial" panose="020B0604020202020204" pitchFamily="34" charset="0"/>
                      </a:endParaRPr>
                    </a:p>
                  </a:txBody>
                  <a:tcPr marL="9525" marR="9525" marT="9525" marB="0" anchor="ctr">
                    <a:solidFill>
                      <a:schemeClr val="accent6">
                        <a:lumMod val="75000"/>
                      </a:schemeClr>
                    </a:solidFill>
                  </a:tcPr>
                </a:tc>
                <a:tc>
                  <a:txBody>
                    <a:bodyPr/>
                    <a:lstStyle/>
                    <a:p>
                      <a:pPr algn="l" fontAlgn="b"/>
                      <a:r>
                        <a:rPr lang="de-DE" sz="1400" u="none" strike="noStrike" dirty="0">
                          <a:effectLst/>
                        </a:rPr>
                        <a:t>Korn </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40000"/>
                        <a:lumOff val="60000"/>
                      </a:schemeClr>
                    </a:solidFill>
                  </a:tcPr>
                </a:tc>
                <a:tc>
                  <a:txBody>
                    <a:bodyPr/>
                    <a:lstStyle/>
                    <a:p>
                      <a:pPr algn="ctr" fontAlgn="b"/>
                      <a:r>
                        <a:rPr lang="de-DE" sz="1400" u="none" strike="noStrike" dirty="0">
                          <a:effectLst/>
                        </a:rPr>
                        <a:t>1,5</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40000"/>
                        <a:lumOff val="60000"/>
                      </a:schemeClr>
                    </a:solidFill>
                  </a:tcPr>
                </a:tc>
                <a:tc>
                  <a:txBody>
                    <a:bodyPr/>
                    <a:lstStyle/>
                    <a:p>
                      <a:pPr algn="ctr" fontAlgn="b"/>
                      <a:r>
                        <a:rPr lang="de-DE" sz="1400" u="none" strike="noStrike" dirty="0">
                          <a:effectLst/>
                        </a:rPr>
                        <a:t>0,8</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40000"/>
                        <a:lumOff val="60000"/>
                      </a:schemeClr>
                    </a:solidFill>
                  </a:tcPr>
                </a:tc>
                <a:tc>
                  <a:txBody>
                    <a:bodyPr/>
                    <a:lstStyle/>
                    <a:p>
                      <a:pPr algn="ctr" fontAlgn="b"/>
                      <a:r>
                        <a:rPr lang="de-DE" sz="1400" u="none" strike="noStrike" dirty="0">
                          <a:effectLst/>
                        </a:rPr>
                        <a:t>0,6</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40000"/>
                        <a:lumOff val="60000"/>
                      </a:schemeClr>
                    </a:solidFill>
                  </a:tcPr>
                </a:tc>
                <a:tc>
                  <a:txBody>
                    <a:bodyPr/>
                    <a:lstStyle/>
                    <a:p>
                      <a:pPr algn="ctr" fontAlgn="b"/>
                      <a:r>
                        <a:rPr lang="de-DE" sz="1400" u="none" strike="noStrike" dirty="0">
                          <a:effectLst/>
                        </a:rPr>
                        <a:t>0,1</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877426840"/>
                  </a:ext>
                </a:extLst>
              </a:tr>
              <a:tr h="316159">
                <a:tc vMerge="1">
                  <a:txBody>
                    <a:bodyPr/>
                    <a:lstStyle/>
                    <a:p>
                      <a:pPr algn="l" fontAlgn="b"/>
                      <a:endParaRPr lang="de-DE"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a:txBody>
                    <a:bodyPr/>
                    <a:lstStyle/>
                    <a:p>
                      <a:pPr algn="l" fontAlgn="b"/>
                      <a:r>
                        <a:rPr lang="de-DE" sz="1400" u="none" strike="noStrike" dirty="0">
                          <a:effectLst/>
                        </a:rPr>
                        <a:t>Stroh</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de-DE" sz="1400" u="none" strike="noStrike" dirty="0">
                          <a:effectLst/>
                        </a:rPr>
                        <a:t>0,5</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de-DE" sz="1400" u="none" strike="noStrike" dirty="0">
                          <a:effectLst/>
                        </a:rPr>
                        <a:t>0,3</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de-DE" sz="1400" u="none" strike="noStrike" dirty="0">
                          <a:effectLst/>
                        </a:rPr>
                        <a:t>2,0</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de-DE" sz="1400" u="none" strike="noStrike" dirty="0">
                          <a:effectLst/>
                        </a:rPr>
                        <a:t>0,2</a:t>
                      </a:r>
                      <a:endParaRPr lang="de-DE" sz="1400" b="0" i="0" u="none" strike="noStrike" dirty="0">
                        <a:solidFill>
                          <a:srgbClr val="000000"/>
                        </a:solidFill>
                        <a:effectLst/>
                        <a:latin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933497342"/>
                  </a:ext>
                </a:extLst>
              </a:tr>
              <a:tr h="316159">
                <a:tc vMerge="1">
                  <a:txBody>
                    <a:bodyPr/>
                    <a:lstStyle/>
                    <a:p>
                      <a:pPr algn="l" fontAlgn="b"/>
                      <a:endParaRPr lang="de-DE"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60000"/>
                        <a:lumOff val="4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400" u="none" strike="noStrike" kern="1200" dirty="0">
                          <a:solidFill>
                            <a:schemeClr val="dk1"/>
                          </a:solidFill>
                          <a:effectLst/>
                          <a:latin typeface="+mn-lt"/>
                          <a:ea typeface="+mn-ea"/>
                          <a:cs typeface="+mn-cs"/>
                        </a:rPr>
                        <a:t>Korn+ Stroh</a:t>
                      </a:r>
                    </a:p>
                  </a:txBody>
                  <a:tcPr marL="9525" marR="9525" marT="9525" marB="0" anchor="b">
                    <a:solidFill>
                      <a:schemeClr val="accent6">
                        <a:lumMod val="40000"/>
                        <a:lumOff val="60000"/>
                      </a:schemeClr>
                    </a:solidFill>
                  </a:tcPr>
                </a:tc>
                <a:tc>
                  <a:txBody>
                    <a:bodyPr/>
                    <a:lstStyle/>
                    <a:p>
                      <a:pPr algn="ctr" fontAlgn="b"/>
                      <a:r>
                        <a:rPr lang="de-DE" sz="1400" b="0" i="0" u="none" strike="noStrike" dirty="0">
                          <a:solidFill>
                            <a:srgbClr val="000000"/>
                          </a:solidFill>
                          <a:effectLst/>
                          <a:latin typeface="Arial" panose="020B0604020202020204" pitchFamily="34" charset="0"/>
                        </a:rPr>
                        <a:t>1,9</a:t>
                      </a:r>
                    </a:p>
                  </a:txBody>
                  <a:tcPr marL="9525" marR="9525" marT="9525" marB="0" anchor="b">
                    <a:solidFill>
                      <a:schemeClr val="accent6">
                        <a:lumMod val="40000"/>
                        <a:lumOff val="60000"/>
                      </a:schemeClr>
                    </a:solidFill>
                  </a:tcPr>
                </a:tc>
                <a:tc>
                  <a:txBody>
                    <a:bodyPr/>
                    <a:lstStyle/>
                    <a:p>
                      <a:pPr algn="ctr" fontAlgn="b"/>
                      <a:r>
                        <a:rPr lang="de-DE" sz="1400" b="0" i="0" u="none" strike="noStrike" dirty="0">
                          <a:solidFill>
                            <a:srgbClr val="000000"/>
                          </a:solidFill>
                          <a:effectLst/>
                          <a:latin typeface="Arial" panose="020B0604020202020204" pitchFamily="34" charset="0"/>
                        </a:rPr>
                        <a:t>1,1</a:t>
                      </a:r>
                    </a:p>
                  </a:txBody>
                  <a:tcPr marL="9525" marR="9525" marT="9525" marB="0" anchor="b">
                    <a:solidFill>
                      <a:schemeClr val="accent6">
                        <a:lumMod val="40000"/>
                        <a:lumOff val="60000"/>
                      </a:schemeClr>
                    </a:solidFill>
                  </a:tcPr>
                </a:tc>
                <a:tc>
                  <a:txBody>
                    <a:bodyPr/>
                    <a:lstStyle/>
                    <a:p>
                      <a:pPr algn="ctr" fontAlgn="b"/>
                      <a:r>
                        <a:rPr lang="de-DE" sz="1400" b="0" i="0" u="none" strike="noStrike" dirty="0">
                          <a:solidFill>
                            <a:srgbClr val="000000"/>
                          </a:solidFill>
                          <a:effectLst/>
                          <a:latin typeface="Arial" panose="020B0604020202020204" pitchFamily="34" charset="0"/>
                        </a:rPr>
                        <a:t>2,4</a:t>
                      </a:r>
                    </a:p>
                  </a:txBody>
                  <a:tcPr marL="9525" marR="9525" marT="9525" marB="0" anchor="b">
                    <a:solidFill>
                      <a:schemeClr val="accent6">
                        <a:lumMod val="40000"/>
                        <a:lumOff val="60000"/>
                      </a:schemeClr>
                    </a:solidFill>
                  </a:tcPr>
                </a:tc>
                <a:tc>
                  <a:txBody>
                    <a:bodyPr/>
                    <a:lstStyle/>
                    <a:p>
                      <a:pPr algn="ctr" fontAlgn="b"/>
                      <a:r>
                        <a:rPr lang="de-DE" sz="1400" b="0" i="0" u="none" strike="noStrike" dirty="0">
                          <a:solidFill>
                            <a:srgbClr val="000000"/>
                          </a:solidFill>
                          <a:effectLst/>
                          <a:latin typeface="Arial" panose="020B0604020202020204" pitchFamily="34" charset="0"/>
                        </a:rPr>
                        <a:t>0,3</a:t>
                      </a:r>
                    </a:p>
                  </a:txBody>
                  <a:tcPr marL="9525" marR="9525" marT="9525" marB="0" anchor="b">
                    <a:solidFill>
                      <a:schemeClr val="accent6">
                        <a:lumMod val="40000"/>
                        <a:lumOff val="60000"/>
                      </a:schemeClr>
                    </a:solidFill>
                  </a:tcPr>
                </a:tc>
                <a:extLst>
                  <a:ext uri="{0D108BD9-81ED-4DB2-BD59-A6C34878D82A}">
                    <a16:rowId xmlns:a16="http://schemas.microsoft.com/office/drawing/2014/main" val="1409670494"/>
                  </a:ext>
                </a:extLst>
              </a:tr>
            </a:tbl>
          </a:graphicData>
        </a:graphic>
      </p:graphicFrame>
      <p:pic>
        <p:nvPicPr>
          <p:cNvPr id="10" name="Grafik 9">
            <a:extLst>
              <a:ext uri="{FF2B5EF4-FFF2-40B4-BE49-F238E27FC236}">
                <a16:creationId xmlns:a16="http://schemas.microsoft.com/office/drawing/2014/main" id="{B735A2D4-B18E-4D62-A523-A4CD76C7D7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1" name="Textfeld 10">
            <a:extLst>
              <a:ext uri="{FF2B5EF4-FFF2-40B4-BE49-F238E27FC236}">
                <a16:creationId xmlns:a16="http://schemas.microsoft.com/office/drawing/2014/main" id="{C8D79446-1EAF-4AEC-8E6C-516699BA56EC}"/>
              </a:ext>
            </a:extLst>
          </p:cNvPr>
          <p:cNvSpPr txBox="1"/>
          <p:nvPr/>
        </p:nvSpPr>
        <p:spPr>
          <a:xfrm>
            <a:off x="5869199" y="4999865"/>
            <a:ext cx="2735051" cy="230832"/>
          </a:xfrm>
          <a:prstGeom prst="rect">
            <a:avLst/>
          </a:prstGeom>
          <a:noFill/>
        </p:spPr>
        <p:txBody>
          <a:bodyPr wrap="square" rtlCol="0">
            <a:spAutoFit/>
          </a:bodyPr>
          <a:lstStyle/>
          <a:p>
            <a:r>
              <a:rPr lang="de-DE" sz="900" dirty="0"/>
              <a:t>(KWS LOCHOW nach Düngeverordnung, 2018)</a:t>
            </a:r>
          </a:p>
        </p:txBody>
      </p:sp>
      <p:sp>
        <p:nvSpPr>
          <p:cNvPr id="12" name="Pfeil: nach rechts 11">
            <a:extLst>
              <a:ext uri="{FF2B5EF4-FFF2-40B4-BE49-F238E27FC236}">
                <a16:creationId xmlns:a16="http://schemas.microsoft.com/office/drawing/2014/main" id="{FEB1A381-8A9C-44F3-BDC0-BFCC795BE8DA}"/>
              </a:ext>
            </a:extLst>
          </p:cNvPr>
          <p:cNvSpPr/>
          <p:nvPr/>
        </p:nvSpPr>
        <p:spPr>
          <a:xfrm>
            <a:off x="2000032" y="5584269"/>
            <a:ext cx="334106" cy="2134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3" name="Textfeld 2">
            <a:extLst>
              <a:ext uri="{FF2B5EF4-FFF2-40B4-BE49-F238E27FC236}">
                <a16:creationId xmlns:a16="http://schemas.microsoft.com/office/drawing/2014/main" id="{20C3C59F-7A42-432C-A7DF-BB77A8963C30}"/>
              </a:ext>
            </a:extLst>
          </p:cNvPr>
          <p:cNvSpPr txBox="1"/>
          <p:nvPr/>
        </p:nvSpPr>
        <p:spPr>
          <a:xfrm>
            <a:off x="2339752" y="5506336"/>
            <a:ext cx="5040560" cy="369332"/>
          </a:xfrm>
          <a:prstGeom prst="rect">
            <a:avLst/>
          </a:prstGeom>
          <a:noFill/>
        </p:spPr>
        <p:txBody>
          <a:bodyPr wrap="square" rtlCol="0">
            <a:spAutoFit/>
          </a:bodyPr>
          <a:lstStyle/>
          <a:p>
            <a:r>
              <a:rPr lang="de-DE" dirty="0">
                <a:solidFill>
                  <a:schemeClr val="accent6">
                    <a:lumMod val="75000"/>
                  </a:schemeClr>
                </a:solidFill>
              </a:rPr>
              <a:t>im Vergleich den geringsten Nährstoffbedarf</a:t>
            </a:r>
          </a:p>
        </p:txBody>
      </p:sp>
      <p:sp>
        <p:nvSpPr>
          <p:cNvPr id="13" name="Fußzeilenplatzhalter 7">
            <a:extLst>
              <a:ext uri="{FF2B5EF4-FFF2-40B4-BE49-F238E27FC236}">
                <a16:creationId xmlns:a16="http://schemas.microsoft.com/office/drawing/2014/main" id="{943E79DE-2C84-4733-AB35-4F0C38C0B605}"/>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57726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703FB-5448-4BB3-9339-DA8973E12F06}"/>
              </a:ext>
            </a:extLst>
          </p:cNvPr>
          <p:cNvSpPr>
            <a:spLocks noGrp="1"/>
          </p:cNvSpPr>
          <p:nvPr>
            <p:ph type="title"/>
          </p:nvPr>
        </p:nvSpPr>
        <p:spPr/>
        <p:txBody>
          <a:bodyPr/>
          <a:lstStyle/>
          <a:p>
            <a:r>
              <a:rPr lang="de-DE" dirty="0"/>
              <a:t>Spurenelemente</a:t>
            </a:r>
          </a:p>
        </p:txBody>
      </p:sp>
      <p:sp>
        <p:nvSpPr>
          <p:cNvPr id="3" name="Inhaltsplatzhalter 2">
            <a:extLst>
              <a:ext uri="{FF2B5EF4-FFF2-40B4-BE49-F238E27FC236}">
                <a16:creationId xmlns:a16="http://schemas.microsoft.com/office/drawing/2014/main" id="{87EAB99E-FDFE-4699-9A2B-4BB2B99AF5D8}"/>
              </a:ext>
            </a:extLst>
          </p:cNvPr>
          <p:cNvSpPr>
            <a:spLocks noGrp="1"/>
          </p:cNvSpPr>
          <p:nvPr>
            <p:ph sz="half" idx="1"/>
          </p:nvPr>
        </p:nvSpPr>
        <p:spPr/>
        <p:txBody>
          <a:bodyPr/>
          <a:lstStyle/>
          <a:p>
            <a:pPr marL="0" indent="0">
              <a:buNone/>
            </a:pPr>
            <a:r>
              <a:rPr lang="de-DE" dirty="0">
                <a:solidFill>
                  <a:schemeClr val="accent6">
                    <a:lumMod val="75000"/>
                  </a:schemeClr>
                </a:solidFill>
              </a:rPr>
              <a:t>Bor (B)</a:t>
            </a:r>
          </a:p>
          <a:p>
            <a:pPr>
              <a:buClrTx/>
            </a:pPr>
            <a:r>
              <a:rPr lang="de-DE" sz="1400" dirty="0"/>
              <a:t>Borversorgung entscheidend für Befruchtungssicherheit</a:t>
            </a:r>
          </a:p>
          <a:p>
            <a:pPr>
              <a:buClrTx/>
            </a:pPr>
            <a:r>
              <a:rPr lang="de-DE" sz="1400" dirty="0"/>
              <a:t>Einfluss auf Stabilisierung der Zellwandstrukturen</a:t>
            </a:r>
          </a:p>
          <a:p>
            <a:pPr>
              <a:buClrTx/>
            </a:pPr>
            <a:r>
              <a:rPr lang="de-DE" sz="1400" dirty="0"/>
              <a:t>Triebspitzen werden stumpf, verfärben sich rötlich &amp; wachsen nicht mehr </a:t>
            </a:r>
          </a:p>
          <a:p>
            <a:pPr lvl="1"/>
            <a:r>
              <a:rPr lang="de-DE" sz="1400" dirty="0"/>
              <a:t>Symptome zuerst am Blattrand älterer Blätter</a:t>
            </a:r>
          </a:p>
          <a:p>
            <a:pPr>
              <a:buClrTx/>
            </a:pPr>
            <a:r>
              <a:rPr lang="de-DE" sz="1400" dirty="0"/>
              <a:t>bei Borgehalten &lt;0,2 ppm Blattdüngung (30-50 g/ha) empfehlenswert </a:t>
            </a:r>
          </a:p>
          <a:p>
            <a:pPr>
              <a:buClrTx/>
            </a:pPr>
            <a:r>
              <a:rPr lang="de-DE" sz="1400" dirty="0"/>
              <a:t>Auswaschungsgefahr</a:t>
            </a:r>
            <a:endParaRPr lang="de-DE" sz="1600" dirty="0"/>
          </a:p>
        </p:txBody>
      </p:sp>
      <p:sp>
        <p:nvSpPr>
          <p:cNvPr id="4" name="Inhaltsplatzhalter 3">
            <a:extLst>
              <a:ext uri="{FF2B5EF4-FFF2-40B4-BE49-F238E27FC236}">
                <a16:creationId xmlns:a16="http://schemas.microsoft.com/office/drawing/2014/main" id="{28A7AE71-F277-45F9-9A2B-AECCDE8196FA}"/>
              </a:ext>
            </a:extLst>
          </p:cNvPr>
          <p:cNvSpPr>
            <a:spLocks noGrp="1"/>
          </p:cNvSpPr>
          <p:nvPr>
            <p:ph sz="half" idx="2"/>
          </p:nvPr>
        </p:nvSpPr>
        <p:spPr/>
        <p:txBody>
          <a:bodyPr/>
          <a:lstStyle/>
          <a:p>
            <a:pPr marL="0" indent="0">
              <a:buNone/>
            </a:pPr>
            <a:r>
              <a:rPr lang="de-DE" dirty="0">
                <a:solidFill>
                  <a:schemeClr val="accent6">
                    <a:lumMod val="75000"/>
                  </a:schemeClr>
                </a:solidFill>
              </a:rPr>
              <a:t>Mangan (</a:t>
            </a:r>
            <a:r>
              <a:rPr lang="de-DE" dirty="0" err="1">
                <a:solidFill>
                  <a:schemeClr val="accent6">
                    <a:lumMod val="75000"/>
                  </a:schemeClr>
                </a:solidFill>
              </a:rPr>
              <a:t>Mn</a:t>
            </a:r>
            <a:r>
              <a:rPr lang="de-DE" dirty="0">
                <a:solidFill>
                  <a:schemeClr val="accent6">
                    <a:lumMod val="75000"/>
                  </a:schemeClr>
                </a:solidFill>
              </a:rPr>
              <a:t>)</a:t>
            </a:r>
          </a:p>
          <a:p>
            <a:pPr>
              <a:buClrTx/>
            </a:pPr>
            <a:r>
              <a:rPr lang="de-DE" sz="1400" dirty="0"/>
              <a:t>Mangel häufig auf </a:t>
            </a:r>
          </a:p>
          <a:p>
            <a:pPr lvl="1"/>
            <a:r>
              <a:rPr lang="de-DE" sz="1200" dirty="0"/>
              <a:t>überkalkten Sandböden</a:t>
            </a:r>
          </a:p>
          <a:p>
            <a:pPr lvl="1"/>
            <a:r>
              <a:rPr lang="de-DE" sz="1200" dirty="0"/>
              <a:t>überlockerten Böden</a:t>
            </a:r>
          </a:p>
          <a:p>
            <a:pPr lvl="1"/>
            <a:r>
              <a:rPr lang="de-DE" sz="1200" dirty="0"/>
              <a:t>Kalte, nasse Bedingungen</a:t>
            </a:r>
          </a:p>
          <a:p>
            <a:pPr>
              <a:buClrTx/>
            </a:pPr>
            <a:r>
              <a:rPr lang="de-DE" sz="1400" dirty="0"/>
              <a:t>mögliches Auftreten von</a:t>
            </a:r>
          </a:p>
          <a:p>
            <a:pPr lvl="1"/>
            <a:r>
              <a:rPr lang="de-DE" sz="1200" dirty="0" err="1"/>
              <a:t>Rhynchosporium</a:t>
            </a:r>
            <a:r>
              <a:rPr lang="de-DE" sz="1200" dirty="0"/>
              <a:t>,</a:t>
            </a:r>
          </a:p>
          <a:p>
            <a:pPr lvl="1"/>
            <a:r>
              <a:rPr lang="de-DE" sz="1200" dirty="0"/>
              <a:t>Wuchshemmung  </a:t>
            </a:r>
          </a:p>
          <a:p>
            <a:pPr lvl="1"/>
            <a:r>
              <a:rPr lang="de-DE" sz="1200" dirty="0" err="1"/>
              <a:t>Chlorosen</a:t>
            </a:r>
            <a:r>
              <a:rPr lang="de-DE" sz="1200" dirty="0"/>
              <a:t> an jungen Blättern</a:t>
            </a:r>
          </a:p>
          <a:p>
            <a:pPr>
              <a:buClrTx/>
            </a:pPr>
            <a:r>
              <a:rPr lang="de-DE" sz="1400" dirty="0"/>
              <a:t>O</a:t>
            </a:r>
            <a:r>
              <a:rPr lang="de-DE" sz="1400" baseline="-25000" dirty="0"/>
              <a:t>2</a:t>
            </a:r>
            <a:r>
              <a:rPr lang="de-DE" sz="1400" dirty="0"/>
              <a:t>- Produktion in der Photosynthese ist Hauptfunktion</a:t>
            </a:r>
          </a:p>
          <a:p>
            <a:pPr>
              <a:buClrTx/>
            </a:pPr>
            <a:r>
              <a:rPr lang="de-DE" sz="1400" dirty="0"/>
              <a:t>Auswaschungsgefahr</a:t>
            </a:r>
          </a:p>
        </p:txBody>
      </p:sp>
      <p:sp>
        <p:nvSpPr>
          <p:cNvPr id="5" name="Datumsplatzhalter 4">
            <a:extLst>
              <a:ext uri="{FF2B5EF4-FFF2-40B4-BE49-F238E27FC236}">
                <a16:creationId xmlns:a16="http://schemas.microsoft.com/office/drawing/2014/main" id="{350E5A74-4943-453E-B48C-D93D26417BD3}"/>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08AB5B79-1069-4CEE-A25B-D6732221B6C8}"/>
              </a:ext>
            </a:extLst>
          </p:cNvPr>
          <p:cNvSpPr>
            <a:spLocks noGrp="1"/>
          </p:cNvSpPr>
          <p:nvPr>
            <p:ph type="sldNum" sz="quarter" idx="12"/>
          </p:nvPr>
        </p:nvSpPr>
        <p:spPr/>
        <p:txBody>
          <a:bodyPr/>
          <a:lstStyle/>
          <a:p>
            <a:fld id="{AF37DF20-EDB0-4B2C-BB00-AEF0D14163FC}" type="slidenum">
              <a:rPr lang="de-DE" smtClean="0"/>
              <a:pPr/>
              <a:t>72</a:t>
            </a:fld>
            <a:endParaRPr lang="de-DE" dirty="0"/>
          </a:p>
        </p:txBody>
      </p:sp>
      <p:pic>
        <p:nvPicPr>
          <p:cNvPr id="8" name="Grafik 7">
            <a:extLst>
              <a:ext uri="{FF2B5EF4-FFF2-40B4-BE49-F238E27FC236}">
                <a16:creationId xmlns:a16="http://schemas.microsoft.com/office/drawing/2014/main" id="{224B4502-5F5C-4C57-89CD-D075CB2AE9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0" name="Textfeld 9">
            <a:extLst>
              <a:ext uri="{FF2B5EF4-FFF2-40B4-BE49-F238E27FC236}">
                <a16:creationId xmlns:a16="http://schemas.microsoft.com/office/drawing/2014/main" id="{39C52B8B-FCCE-4269-9891-3BE3526423B6}"/>
              </a:ext>
            </a:extLst>
          </p:cNvPr>
          <p:cNvSpPr txBox="1"/>
          <p:nvPr/>
        </p:nvSpPr>
        <p:spPr>
          <a:xfrm>
            <a:off x="6102219" y="4113268"/>
            <a:ext cx="2556185" cy="369332"/>
          </a:xfrm>
          <a:prstGeom prst="rect">
            <a:avLst/>
          </a:prstGeom>
          <a:noFill/>
        </p:spPr>
        <p:txBody>
          <a:bodyPr wrap="square" rtlCol="0">
            <a:spAutoFit/>
          </a:bodyPr>
          <a:lstStyle/>
          <a:p>
            <a:r>
              <a:rPr lang="de-DE" sz="900" dirty="0"/>
              <a:t>(Landesbetrieb Landwirtschaft Hessen, 2018)</a:t>
            </a:r>
          </a:p>
          <a:p>
            <a:endParaRPr lang="de-DE" sz="900" dirty="0"/>
          </a:p>
        </p:txBody>
      </p:sp>
      <p:sp>
        <p:nvSpPr>
          <p:cNvPr id="11" name="Textfeld 10">
            <a:extLst>
              <a:ext uri="{FF2B5EF4-FFF2-40B4-BE49-F238E27FC236}">
                <a16:creationId xmlns:a16="http://schemas.microsoft.com/office/drawing/2014/main" id="{EF31B977-D76F-47B6-A64F-073E3574E593}"/>
              </a:ext>
            </a:extLst>
          </p:cNvPr>
          <p:cNvSpPr txBox="1"/>
          <p:nvPr/>
        </p:nvSpPr>
        <p:spPr>
          <a:xfrm>
            <a:off x="3123622" y="6188557"/>
            <a:ext cx="1206512" cy="230832"/>
          </a:xfrm>
          <a:prstGeom prst="rect">
            <a:avLst/>
          </a:prstGeom>
          <a:noFill/>
        </p:spPr>
        <p:txBody>
          <a:bodyPr wrap="square" rtlCol="0">
            <a:spAutoFit/>
          </a:bodyPr>
          <a:lstStyle/>
          <a:p>
            <a:r>
              <a:rPr lang="de-DE" sz="900" dirty="0">
                <a:solidFill>
                  <a:schemeClr val="bg1"/>
                </a:solidFill>
              </a:rPr>
              <a:t>(Yara)</a:t>
            </a:r>
          </a:p>
        </p:txBody>
      </p:sp>
      <p:pic>
        <p:nvPicPr>
          <p:cNvPr id="12" name="Grafik 11">
            <a:extLst>
              <a:ext uri="{FF2B5EF4-FFF2-40B4-BE49-F238E27FC236}">
                <a16:creationId xmlns:a16="http://schemas.microsoft.com/office/drawing/2014/main" id="{980605A0-E131-4679-AB8F-EE0F7735C7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4812" y="4842739"/>
            <a:ext cx="2806770" cy="1702069"/>
          </a:xfrm>
          <a:prstGeom prst="rect">
            <a:avLst/>
          </a:prstGeom>
        </p:spPr>
      </p:pic>
      <p:pic>
        <p:nvPicPr>
          <p:cNvPr id="14" name="Grafik 13">
            <a:extLst>
              <a:ext uri="{FF2B5EF4-FFF2-40B4-BE49-F238E27FC236}">
                <a16:creationId xmlns:a16="http://schemas.microsoft.com/office/drawing/2014/main" id="{19ECFCA7-61E9-49F0-AB0C-1DC7A6A72A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6217" y="4842739"/>
            <a:ext cx="2899282" cy="1691977"/>
          </a:xfrm>
          <a:prstGeom prst="rect">
            <a:avLst/>
          </a:prstGeom>
        </p:spPr>
      </p:pic>
      <p:sp>
        <p:nvSpPr>
          <p:cNvPr id="15" name="Textfeld 14">
            <a:extLst>
              <a:ext uri="{FF2B5EF4-FFF2-40B4-BE49-F238E27FC236}">
                <a16:creationId xmlns:a16="http://schemas.microsoft.com/office/drawing/2014/main" id="{6653E801-924A-484B-9895-8C69D832BB11}"/>
              </a:ext>
            </a:extLst>
          </p:cNvPr>
          <p:cNvSpPr txBox="1"/>
          <p:nvPr/>
        </p:nvSpPr>
        <p:spPr>
          <a:xfrm>
            <a:off x="7781766" y="6293793"/>
            <a:ext cx="1206512" cy="230832"/>
          </a:xfrm>
          <a:prstGeom prst="rect">
            <a:avLst/>
          </a:prstGeom>
          <a:noFill/>
        </p:spPr>
        <p:txBody>
          <a:bodyPr wrap="square" rtlCol="0">
            <a:spAutoFit/>
          </a:bodyPr>
          <a:lstStyle/>
          <a:p>
            <a:r>
              <a:rPr lang="de-DE" sz="900" dirty="0">
                <a:solidFill>
                  <a:schemeClr val="bg1"/>
                </a:solidFill>
              </a:rPr>
              <a:t>(Yara)</a:t>
            </a:r>
          </a:p>
        </p:txBody>
      </p:sp>
      <p:sp>
        <p:nvSpPr>
          <p:cNvPr id="16" name="Textfeld 15">
            <a:extLst>
              <a:ext uri="{FF2B5EF4-FFF2-40B4-BE49-F238E27FC236}">
                <a16:creationId xmlns:a16="http://schemas.microsoft.com/office/drawing/2014/main" id="{5BC63600-D929-44BF-B831-C8816361102A}"/>
              </a:ext>
            </a:extLst>
          </p:cNvPr>
          <p:cNvSpPr txBox="1"/>
          <p:nvPr/>
        </p:nvSpPr>
        <p:spPr>
          <a:xfrm>
            <a:off x="3436926" y="6310339"/>
            <a:ext cx="1206512" cy="230832"/>
          </a:xfrm>
          <a:prstGeom prst="rect">
            <a:avLst/>
          </a:prstGeom>
          <a:noFill/>
        </p:spPr>
        <p:txBody>
          <a:bodyPr wrap="square" rtlCol="0">
            <a:spAutoFit/>
          </a:bodyPr>
          <a:lstStyle/>
          <a:p>
            <a:r>
              <a:rPr lang="de-DE" sz="900" dirty="0">
                <a:solidFill>
                  <a:schemeClr val="bg1"/>
                </a:solidFill>
              </a:rPr>
              <a:t>(Yara)</a:t>
            </a:r>
          </a:p>
        </p:txBody>
      </p:sp>
      <p:sp>
        <p:nvSpPr>
          <p:cNvPr id="17" name="Fußzeilenplatzhalter 7">
            <a:extLst>
              <a:ext uri="{FF2B5EF4-FFF2-40B4-BE49-F238E27FC236}">
                <a16:creationId xmlns:a16="http://schemas.microsoft.com/office/drawing/2014/main" id="{CA90243C-4E31-4F3B-8B02-6A0A0999BD6C}"/>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628398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349177-7848-47F1-AB2C-AF7C991688F3}"/>
              </a:ext>
            </a:extLst>
          </p:cNvPr>
          <p:cNvSpPr>
            <a:spLocks noGrp="1"/>
          </p:cNvSpPr>
          <p:nvPr>
            <p:ph type="title"/>
          </p:nvPr>
        </p:nvSpPr>
        <p:spPr/>
        <p:txBody>
          <a:bodyPr/>
          <a:lstStyle/>
          <a:p>
            <a:r>
              <a:rPr lang="de-DE" dirty="0"/>
              <a:t>Spurenelemente</a:t>
            </a:r>
          </a:p>
        </p:txBody>
      </p:sp>
      <p:sp>
        <p:nvSpPr>
          <p:cNvPr id="3" name="Inhaltsplatzhalter 2">
            <a:extLst>
              <a:ext uri="{FF2B5EF4-FFF2-40B4-BE49-F238E27FC236}">
                <a16:creationId xmlns:a16="http://schemas.microsoft.com/office/drawing/2014/main" id="{598CED8D-7D5E-4266-A63B-106B7D91A55A}"/>
              </a:ext>
            </a:extLst>
          </p:cNvPr>
          <p:cNvSpPr>
            <a:spLocks noGrp="1"/>
          </p:cNvSpPr>
          <p:nvPr>
            <p:ph sz="half" idx="1"/>
          </p:nvPr>
        </p:nvSpPr>
        <p:spPr/>
        <p:txBody>
          <a:bodyPr/>
          <a:lstStyle/>
          <a:p>
            <a:pPr marL="0" indent="0">
              <a:buNone/>
            </a:pPr>
            <a:r>
              <a:rPr lang="de-DE" dirty="0">
                <a:solidFill>
                  <a:schemeClr val="accent6">
                    <a:lumMod val="75000"/>
                  </a:schemeClr>
                </a:solidFill>
              </a:rPr>
              <a:t>Kupfer (</a:t>
            </a:r>
            <a:r>
              <a:rPr lang="de-DE" dirty="0" err="1">
                <a:solidFill>
                  <a:schemeClr val="accent6">
                    <a:lumMod val="75000"/>
                  </a:schemeClr>
                </a:solidFill>
              </a:rPr>
              <a:t>Cu</a:t>
            </a:r>
            <a:r>
              <a:rPr lang="de-DE" dirty="0">
                <a:solidFill>
                  <a:schemeClr val="accent6">
                    <a:lumMod val="75000"/>
                  </a:schemeClr>
                </a:solidFill>
              </a:rPr>
              <a:t>)</a:t>
            </a:r>
          </a:p>
          <a:p>
            <a:pPr marL="0" indent="0">
              <a:buNone/>
            </a:pPr>
            <a:endParaRPr lang="de-DE" dirty="0">
              <a:solidFill>
                <a:schemeClr val="accent1"/>
              </a:solidFill>
            </a:endParaRPr>
          </a:p>
          <a:p>
            <a:pPr>
              <a:buClrTx/>
            </a:pPr>
            <a:r>
              <a:rPr lang="de-DE" sz="1600" dirty="0" err="1"/>
              <a:t>Cu</a:t>
            </a:r>
            <a:r>
              <a:rPr lang="de-DE" sz="1600" dirty="0"/>
              <a:t>-Mangel</a:t>
            </a:r>
          </a:p>
          <a:p>
            <a:pPr lvl="1"/>
            <a:r>
              <a:rPr lang="de-DE" sz="1600" dirty="0"/>
              <a:t>empfindliches, weiches Gewebe</a:t>
            </a:r>
          </a:p>
          <a:p>
            <a:pPr lvl="1"/>
            <a:r>
              <a:rPr lang="de-DE" sz="1600" dirty="0"/>
              <a:t>anfällig für Mehltau &amp; Lager</a:t>
            </a:r>
          </a:p>
          <a:p>
            <a:pPr lvl="1"/>
            <a:r>
              <a:rPr lang="de-DE" sz="1600" dirty="0"/>
              <a:t>mögliche Ursache für Pollensterilität</a:t>
            </a:r>
          </a:p>
          <a:p>
            <a:pPr>
              <a:buClrTx/>
            </a:pPr>
            <a:r>
              <a:rPr lang="de-DE" sz="1600" dirty="0"/>
              <a:t>auf humosen Sandböden </a:t>
            </a:r>
            <a:br>
              <a:rPr lang="de-DE" sz="1600" dirty="0"/>
            </a:br>
            <a:r>
              <a:rPr lang="de-DE" sz="1600" dirty="0"/>
              <a:t>(Humusgehalt &gt; 4%) benötigt der Roggen bereits im Herbst eine Kupfergabe</a:t>
            </a:r>
          </a:p>
          <a:p>
            <a:endParaRPr lang="de-DE" dirty="0"/>
          </a:p>
        </p:txBody>
      </p:sp>
      <p:sp>
        <p:nvSpPr>
          <p:cNvPr id="4" name="Inhaltsplatzhalter 3">
            <a:extLst>
              <a:ext uri="{FF2B5EF4-FFF2-40B4-BE49-F238E27FC236}">
                <a16:creationId xmlns:a16="http://schemas.microsoft.com/office/drawing/2014/main" id="{30ADBCC0-4299-42E4-96E4-33938614B502}"/>
              </a:ext>
            </a:extLst>
          </p:cNvPr>
          <p:cNvSpPr>
            <a:spLocks noGrp="1"/>
          </p:cNvSpPr>
          <p:nvPr>
            <p:ph sz="half" idx="2"/>
          </p:nvPr>
        </p:nvSpPr>
        <p:spPr/>
        <p:txBody>
          <a:bodyPr/>
          <a:lstStyle/>
          <a:p>
            <a:pPr marL="0" indent="0">
              <a:buNone/>
            </a:pPr>
            <a:r>
              <a:rPr lang="de-DE" dirty="0">
                <a:solidFill>
                  <a:schemeClr val="accent6">
                    <a:lumMod val="75000"/>
                  </a:schemeClr>
                </a:solidFill>
              </a:rPr>
              <a:t>Zink (</a:t>
            </a:r>
            <a:r>
              <a:rPr lang="de-DE" dirty="0" err="1">
                <a:solidFill>
                  <a:schemeClr val="accent6">
                    <a:lumMod val="75000"/>
                  </a:schemeClr>
                </a:solidFill>
              </a:rPr>
              <a:t>Zn</a:t>
            </a:r>
            <a:r>
              <a:rPr lang="de-DE" dirty="0">
                <a:solidFill>
                  <a:schemeClr val="accent6">
                    <a:lumMod val="75000"/>
                  </a:schemeClr>
                </a:solidFill>
              </a:rPr>
              <a:t>)</a:t>
            </a:r>
          </a:p>
          <a:p>
            <a:pPr marL="0" indent="0">
              <a:buNone/>
            </a:pPr>
            <a:endParaRPr lang="de-DE" dirty="0">
              <a:solidFill>
                <a:schemeClr val="accent1"/>
              </a:solidFill>
            </a:endParaRPr>
          </a:p>
          <a:p>
            <a:pPr>
              <a:buClrTx/>
            </a:pPr>
            <a:r>
              <a:rPr lang="de-DE" sz="1600" dirty="0"/>
              <a:t>Mangel vor allem bei hohen pH-Werten &amp; Überversorgung mit Phosphat</a:t>
            </a:r>
          </a:p>
          <a:p>
            <a:pPr>
              <a:buClrTx/>
            </a:pPr>
            <a:r>
              <a:rPr lang="de-DE" sz="1600" dirty="0"/>
              <a:t>Pflanze ist gestaucht, Blätter werden hellgrün, wölben sich </a:t>
            </a:r>
          </a:p>
          <a:p>
            <a:endParaRPr lang="de-DE" dirty="0"/>
          </a:p>
        </p:txBody>
      </p:sp>
      <p:sp>
        <p:nvSpPr>
          <p:cNvPr id="5" name="Datumsplatzhalter 4">
            <a:extLst>
              <a:ext uri="{FF2B5EF4-FFF2-40B4-BE49-F238E27FC236}">
                <a16:creationId xmlns:a16="http://schemas.microsoft.com/office/drawing/2014/main" id="{1939AF1F-416C-418A-83FA-C1F28D2F208D}"/>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8C773D55-2A28-4D34-BE37-5EAAE59F4527}"/>
              </a:ext>
            </a:extLst>
          </p:cNvPr>
          <p:cNvSpPr>
            <a:spLocks noGrp="1"/>
          </p:cNvSpPr>
          <p:nvPr>
            <p:ph type="sldNum" sz="quarter" idx="12"/>
          </p:nvPr>
        </p:nvSpPr>
        <p:spPr/>
        <p:txBody>
          <a:bodyPr/>
          <a:lstStyle/>
          <a:p>
            <a:fld id="{AF37DF20-EDB0-4B2C-BB00-AEF0D14163FC}" type="slidenum">
              <a:rPr lang="de-DE" smtClean="0"/>
              <a:pPr/>
              <a:t>73</a:t>
            </a:fld>
            <a:endParaRPr lang="de-DE" dirty="0"/>
          </a:p>
        </p:txBody>
      </p:sp>
      <p:sp>
        <p:nvSpPr>
          <p:cNvPr id="9" name="Textfeld 8">
            <a:extLst>
              <a:ext uri="{FF2B5EF4-FFF2-40B4-BE49-F238E27FC236}">
                <a16:creationId xmlns:a16="http://schemas.microsoft.com/office/drawing/2014/main" id="{6C0998DD-7B51-4F62-9D7B-9E9BBD0EC2F0}"/>
              </a:ext>
            </a:extLst>
          </p:cNvPr>
          <p:cNvSpPr txBox="1"/>
          <p:nvPr/>
        </p:nvSpPr>
        <p:spPr>
          <a:xfrm>
            <a:off x="6173975" y="3140968"/>
            <a:ext cx="2556185" cy="369332"/>
          </a:xfrm>
          <a:prstGeom prst="rect">
            <a:avLst/>
          </a:prstGeom>
          <a:noFill/>
        </p:spPr>
        <p:txBody>
          <a:bodyPr wrap="square" rtlCol="0">
            <a:spAutoFit/>
          </a:bodyPr>
          <a:lstStyle/>
          <a:p>
            <a:r>
              <a:rPr lang="de-DE" sz="900" dirty="0"/>
              <a:t>(Landesbetrieb Landwirtschaft Hessen, 2018)</a:t>
            </a:r>
          </a:p>
          <a:p>
            <a:endParaRPr lang="de-DE" sz="900" dirty="0"/>
          </a:p>
        </p:txBody>
      </p:sp>
      <p:pic>
        <p:nvPicPr>
          <p:cNvPr id="10" name="Grafik 9">
            <a:extLst>
              <a:ext uri="{FF2B5EF4-FFF2-40B4-BE49-F238E27FC236}">
                <a16:creationId xmlns:a16="http://schemas.microsoft.com/office/drawing/2014/main" id="{B511A8DC-02CF-46D2-BDC5-23A26808A1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9568" y="4659604"/>
            <a:ext cx="2520850" cy="1865021"/>
          </a:xfrm>
          <a:prstGeom prst="rect">
            <a:avLst/>
          </a:prstGeom>
        </p:spPr>
      </p:pic>
      <p:pic>
        <p:nvPicPr>
          <p:cNvPr id="12" name="Grafik 11">
            <a:extLst>
              <a:ext uri="{FF2B5EF4-FFF2-40B4-BE49-F238E27FC236}">
                <a16:creationId xmlns:a16="http://schemas.microsoft.com/office/drawing/2014/main" id="{50FA4F04-3856-42DE-A467-3CF1546D7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1123" y="3484773"/>
            <a:ext cx="2279889" cy="3039852"/>
          </a:xfrm>
          <a:prstGeom prst="rect">
            <a:avLst/>
          </a:prstGeom>
        </p:spPr>
      </p:pic>
      <p:sp>
        <p:nvSpPr>
          <p:cNvPr id="13" name="Textfeld 12">
            <a:extLst>
              <a:ext uri="{FF2B5EF4-FFF2-40B4-BE49-F238E27FC236}">
                <a16:creationId xmlns:a16="http://schemas.microsoft.com/office/drawing/2014/main" id="{FA1114F2-9A29-4012-B0E6-641A670359D3}"/>
              </a:ext>
            </a:extLst>
          </p:cNvPr>
          <p:cNvSpPr txBox="1"/>
          <p:nvPr/>
        </p:nvSpPr>
        <p:spPr>
          <a:xfrm>
            <a:off x="7602799" y="6293793"/>
            <a:ext cx="1206512" cy="230832"/>
          </a:xfrm>
          <a:prstGeom prst="rect">
            <a:avLst/>
          </a:prstGeom>
          <a:noFill/>
        </p:spPr>
        <p:txBody>
          <a:bodyPr wrap="square" rtlCol="0">
            <a:spAutoFit/>
          </a:bodyPr>
          <a:lstStyle/>
          <a:p>
            <a:r>
              <a:rPr lang="de-DE" sz="900" dirty="0">
                <a:solidFill>
                  <a:schemeClr val="bg1"/>
                </a:solidFill>
              </a:rPr>
              <a:t>(Yara)</a:t>
            </a:r>
          </a:p>
        </p:txBody>
      </p:sp>
      <p:sp>
        <p:nvSpPr>
          <p:cNvPr id="14" name="Textfeld 13">
            <a:extLst>
              <a:ext uri="{FF2B5EF4-FFF2-40B4-BE49-F238E27FC236}">
                <a16:creationId xmlns:a16="http://schemas.microsoft.com/office/drawing/2014/main" id="{AA815CC3-0BC0-4B16-966C-48ADDAF43B53}"/>
              </a:ext>
            </a:extLst>
          </p:cNvPr>
          <p:cNvSpPr txBox="1"/>
          <p:nvPr/>
        </p:nvSpPr>
        <p:spPr>
          <a:xfrm>
            <a:off x="3428684" y="6293793"/>
            <a:ext cx="1206512" cy="230832"/>
          </a:xfrm>
          <a:prstGeom prst="rect">
            <a:avLst/>
          </a:prstGeom>
          <a:noFill/>
        </p:spPr>
        <p:txBody>
          <a:bodyPr wrap="square" rtlCol="0">
            <a:spAutoFit/>
          </a:bodyPr>
          <a:lstStyle/>
          <a:p>
            <a:r>
              <a:rPr lang="de-DE" sz="900" dirty="0">
                <a:solidFill>
                  <a:schemeClr val="bg1"/>
                </a:solidFill>
              </a:rPr>
              <a:t>(Yara)</a:t>
            </a:r>
          </a:p>
        </p:txBody>
      </p:sp>
      <p:pic>
        <p:nvPicPr>
          <p:cNvPr id="15" name="Grafik 14">
            <a:extLst>
              <a:ext uri="{FF2B5EF4-FFF2-40B4-BE49-F238E27FC236}">
                <a16:creationId xmlns:a16="http://schemas.microsoft.com/office/drawing/2014/main" id="{18C80D28-E00F-4ED3-85A7-6237E04360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6" name="Fußzeilenplatzhalter 7">
            <a:extLst>
              <a:ext uri="{FF2B5EF4-FFF2-40B4-BE49-F238E27FC236}">
                <a16:creationId xmlns:a16="http://schemas.microsoft.com/office/drawing/2014/main" id="{537EC5E9-FF46-4420-9B99-902D60F8319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06944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0507E-823A-48DD-8D96-A8731A88AEB7}"/>
              </a:ext>
            </a:extLst>
          </p:cNvPr>
          <p:cNvSpPr>
            <a:spLocks noGrp="1"/>
          </p:cNvSpPr>
          <p:nvPr>
            <p:ph type="title"/>
          </p:nvPr>
        </p:nvSpPr>
        <p:spPr/>
        <p:txBody>
          <a:bodyPr/>
          <a:lstStyle/>
          <a:p>
            <a:r>
              <a:rPr lang="de-DE" dirty="0"/>
              <a:t>Fragen zur Wiederholung</a:t>
            </a:r>
          </a:p>
        </p:txBody>
      </p:sp>
      <p:sp>
        <p:nvSpPr>
          <p:cNvPr id="3" name="Inhaltsplatzhalter 2">
            <a:extLst>
              <a:ext uri="{FF2B5EF4-FFF2-40B4-BE49-F238E27FC236}">
                <a16:creationId xmlns:a16="http://schemas.microsoft.com/office/drawing/2014/main" id="{4DE8A35D-4BA7-4C66-8A84-B1FC0FCC3DE1}"/>
              </a:ext>
            </a:extLst>
          </p:cNvPr>
          <p:cNvSpPr>
            <a:spLocks noGrp="1"/>
          </p:cNvSpPr>
          <p:nvPr>
            <p:ph idx="1"/>
          </p:nvPr>
        </p:nvSpPr>
        <p:spPr>
          <a:xfrm>
            <a:off x="539749" y="1412875"/>
            <a:ext cx="8064501" cy="5111750"/>
          </a:xfrm>
          <a:solidFill>
            <a:srgbClr val="C8D0D6"/>
          </a:solidFill>
        </p:spPr>
        <p:txBody>
          <a:bodyPr/>
          <a:lstStyle/>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r>
              <a:rPr lang="de-DE" dirty="0"/>
              <a:t>Nennen Sie vier Grundnährstoffe und vier Spurenelemente.</a:t>
            </a:r>
          </a:p>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r>
              <a:rPr lang="de-DE" dirty="0"/>
              <a:t>Erläutern Sie in einigen Stichpunkten die 1,2 &amp; 3 N- Gabe mit wesentlichen Punkten. </a:t>
            </a:r>
          </a:p>
          <a:p>
            <a:pPr marL="342900" indent="-342900">
              <a:buFont typeface="+mj-lt"/>
              <a:buAutoNum type="arabicPeriod"/>
            </a:pPr>
            <a:endParaRPr lang="de-DE" dirty="0"/>
          </a:p>
        </p:txBody>
      </p:sp>
      <p:sp>
        <p:nvSpPr>
          <p:cNvPr id="4" name="Datumsplatzhalter 3">
            <a:extLst>
              <a:ext uri="{FF2B5EF4-FFF2-40B4-BE49-F238E27FC236}">
                <a16:creationId xmlns:a16="http://schemas.microsoft.com/office/drawing/2014/main" id="{43D8C6AD-F1C5-41FA-B178-871B547C6165}"/>
              </a:ext>
            </a:extLst>
          </p:cNvPr>
          <p:cNvSpPr>
            <a:spLocks noGrp="1"/>
          </p:cNvSpPr>
          <p:nvPr>
            <p:ph type="dt" sz="half" idx="10"/>
          </p:nvPr>
        </p:nvSpPr>
        <p:spPr/>
        <p:txBody>
          <a:bodyPr/>
          <a:lstStyle/>
          <a:p>
            <a:fld id="{649821F9-1B0E-46A2-A6C5-B4A4AF6225BC}" type="datetime1">
              <a:rPr lang="de-DE" smtClean="0"/>
              <a:t>13.01.2022</a:t>
            </a:fld>
            <a:endParaRPr lang="de-DE" dirty="0"/>
          </a:p>
        </p:txBody>
      </p:sp>
      <p:sp>
        <p:nvSpPr>
          <p:cNvPr id="6" name="Foliennummernplatzhalter 5">
            <a:extLst>
              <a:ext uri="{FF2B5EF4-FFF2-40B4-BE49-F238E27FC236}">
                <a16:creationId xmlns:a16="http://schemas.microsoft.com/office/drawing/2014/main" id="{3F9CEF5B-5C39-43E8-B4CA-B370294A0DDE}"/>
              </a:ext>
            </a:extLst>
          </p:cNvPr>
          <p:cNvSpPr>
            <a:spLocks noGrp="1"/>
          </p:cNvSpPr>
          <p:nvPr>
            <p:ph type="sldNum" sz="quarter" idx="12"/>
          </p:nvPr>
        </p:nvSpPr>
        <p:spPr/>
        <p:txBody>
          <a:bodyPr/>
          <a:lstStyle/>
          <a:p>
            <a:fld id="{AF37DF20-EDB0-4B2C-BB00-AEF0D14163FC}" type="slidenum">
              <a:rPr lang="de-DE" smtClean="0"/>
              <a:pPr/>
              <a:t>74</a:t>
            </a:fld>
            <a:endParaRPr lang="de-DE" dirty="0"/>
          </a:p>
        </p:txBody>
      </p:sp>
      <p:sp>
        <p:nvSpPr>
          <p:cNvPr id="7" name="Oval 6">
            <a:extLst>
              <a:ext uri="{FF2B5EF4-FFF2-40B4-BE49-F238E27FC236}">
                <a16:creationId xmlns:a16="http://schemas.microsoft.com/office/drawing/2014/main" id="{951F0EC3-4CFD-4137-837D-9CAD90AA0D1A}"/>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8" name="Fußzeilenplatzhalter 7">
            <a:extLst>
              <a:ext uri="{FF2B5EF4-FFF2-40B4-BE49-F238E27FC236}">
                <a16:creationId xmlns:a16="http://schemas.microsoft.com/office/drawing/2014/main" id="{0E584634-8B86-4D89-A7D5-5E5D0E3CA83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5037559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A3A0BB4-CCA5-4C8A-9FA6-3099EF25EC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96"/>
          <a:stretch/>
        </p:blipFill>
        <p:spPr>
          <a:xfrm>
            <a:off x="-36512" y="-27384"/>
            <a:ext cx="9181020" cy="6912768"/>
          </a:xfrm>
          <a:prstGeom prst="rect">
            <a:avLst/>
          </a:prstGeom>
        </p:spPr>
      </p:pic>
      <p:sp>
        <p:nvSpPr>
          <p:cNvPr id="3" name="Titel 2">
            <a:extLst>
              <a:ext uri="{FF2B5EF4-FFF2-40B4-BE49-F238E27FC236}">
                <a16:creationId xmlns:a16="http://schemas.microsoft.com/office/drawing/2014/main" id="{0B1F4364-32B9-430C-AB4B-AE3336B33F6C}"/>
              </a:ext>
            </a:extLst>
          </p:cNvPr>
          <p:cNvSpPr>
            <a:spLocks noGrp="1"/>
          </p:cNvSpPr>
          <p:nvPr>
            <p:ph type="ctrTitle"/>
          </p:nvPr>
        </p:nvSpPr>
        <p:spPr/>
        <p:txBody>
          <a:bodyPr/>
          <a:lstStyle/>
          <a:p>
            <a:r>
              <a:rPr lang="de-DE" dirty="0"/>
              <a:t>Pflanzenschutz</a:t>
            </a:r>
          </a:p>
        </p:txBody>
      </p:sp>
      <p:sp>
        <p:nvSpPr>
          <p:cNvPr id="4" name="Untertitel 3">
            <a:extLst>
              <a:ext uri="{FF2B5EF4-FFF2-40B4-BE49-F238E27FC236}">
                <a16:creationId xmlns:a16="http://schemas.microsoft.com/office/drawing/2014/main" id="{42D20B17-B056-421A-A8B5-217828AD6374}"/>
              </a:ext>
            </a:extLst>
          </p:cNvPr>
          <p:cNvSpPr>
            <a:spLocks noGrp="1"/>
          </p:cNvSpPr>
          <p:nvPr>
            <p:ph type="subTitle" idx="1"/>
          </p:nvPr>
        </p:nvSpPr>
        <p:spPr>
          <a:xfrm>
            <a:off x="4572000" y="4005064"/>
            <a:ext cx="4032250" cy="2088232"/>
          </a:xfrm>
        </p:spPr>
        <p:txBody>
          <a:bodyPr/>
          <a:lstStyle/>
          <a:p>
            <a:r>
              <a:rPr lang="de-DE" dirty="0"/>
              <a:t>Pflanzenschutzmittel</a:t>
            </a:r>
          </a:p>
          <a:p>
            <a:r>
              <a:rPr lang="de-DE" dirty="0"/>
              <a:t>Wirtschaftliche Schadensschwelle</a:t>
            </a:r>
          </a:p>
          <a:p>
            <a:r>
              <a:rPr lang="de-DE" dirty="0"/>
              <a:t>Herbizide</a:t>
            </a:r>
          </a:p>
          <a:p>
            <a:r>
              <a:rPr lang="de-DE" dirty="0"/>
              <a:t>Fungizide</a:t>
            </a:r>
          </a:p>
          <a:p>
            <a:r>
              <a:rPr lang="de-DE" dirty="0"/>
              <a:t>Herbizide &amp; Fungizide im Roggen</a:t>
            </a:r>
          </a:p>
          <a:p>
            <a:r>
              <a:rPr lang="de-DE" dirty="0"/>
              <a:t>Einsatz von Wachstumsregulatoren</a:t>
            </a:r>
          </a:p>
          <a:p>
            <a:r>
              <a:rPr lang="de-DE" dirty="0"/>
              <a:t>Exkurs: Lagerschaden</a:t>
            </a:r>
          </a:p>
        </p:txBody>
      </p:sp>
      <p:sp>
        <p:nvSpPr>
          <p:cNvPr id="7" name="Foliennummernplatzhalter 6">
            <a:extLst>
              <a:ext uri="{FF2B5EF4-FFF2-40B4-BE49-F238E27FC236}">
                <a16:creationId xmlns:a16="http://schemas.microsoft.com/office/drawing/2014/main" id="{5A9B7F73-F529-401C-B7D6-D0D93ECD1622}"/>
              </a:ext>
            </a:extLst>
          </p:cNvPr>
          <p:cNvSpPr>
            <a:spLocks noGrp="1"/>
          </p:cNvSpPr>
          <p:nvPr>
            <p:ph type="sldNum" sz="quarter" idx="12"/>
          </p:nvPr>
        </p:nvSpPr>
        <p:spPr/>
        <p:txBody>
          <a:bodyPr/>
          <a:lstStyle/>
          <a:p>
            <a:fld id="{AF37DF20-EDB0-4B2C-BB00-AEF0D14163FC}" type="slidenum">
              <a:rPr lang="de-DE" smtClean="0"/>
              <a:pPr/>
              <a:t>75</a:t>
            </a:fld>
            <a:endParaRPr lang="de-DE" dirty="0"/>
          </a:p>
        </p:txBody>
      </p:sp>
    </p:spTree>
    <p:extLst>
      <p:ext uri="{BB962C8B-B14F-4D97-AF65-F5344CB8AC3E}">
        <p14:creationId xmlns:p14="http://schemas.microsoft.com/office/powerpoint/2010/main" val="561010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C8114-0029-4EE5-BC08-FAA4F9228C5D}"/>
              </a:ext>
            </a:extLst>
          </p:cNvPr>
          <p:cNvSpPr>
            <a:spLocks noGrp="1"/>
          </p:cNvSpPr>
          <p:nvPr>
            <p:ph type="title"/>
          </p:nvPr>
        </p:nvSpPr>
        <p:spPr/>
        <p:txBody>
          <a:bodyPr/>
          <a:lstStyle/>
          <a:p>
            <a:r>
              <a:rPr lang="de-DE" dirty="0"/>
              <a:t>Was sind Pflanzenschutzmittel?</a:t>
            </a:r>
          </a:p>
        </p:txBody>
      </p:sp>
      <p:sp>
        <p:nvSpPr>
          <p:cNvPr id="3" name="Inhaltsplatzhalter 2">
            <a:extLst>
              <a:ext uri="{FF2B5EF4-FFF2-40B4-BE49-F238E27FC236}">
                <a16:creationId xmlns:a16="http://schemas.microsoft.com/office/drawing/2014/main" id="{6EED97E7-68EF-4542-A788-6B57801E2780}"/>
              </a:ext>
            </a:extLst>
          </p:cNvPr>
          <p:cNvSpPr>
            <a:spLocks noGrp="1"/>
          </p:cNvSpPr>
          <p:nvPr>
            <p:ph idx="1"/>
          </p:nvPr>
        </p:nvSpPr>
        <p:spPr>
          <a:xfrm>
            <a:off x="542290" y="1412875"/>
            <a:ext cx="8064501" cy="5111750"/>
          </a:xfrm>
        </p:spPr>
        <p:txBody>
          <a:bodyPr/>
          <a:lstStyle/>
          <a:p>
            <a:pPr>
              <a:buClrTx/>
            </a:pPr>
            <a:r>
              <a:rPr lang="de-DE" dirty="0"/>
              <a:t>Pflanzenschutzmittel (PSM) richten sich gegen bestimmte Schadorganismengruppen</a:t>
            </a:r>
          </a:p>
          <a:p>
            <a:pPr lvl="1"/>
            <a:r>
              <a:rPr lang="de-DE" sz="1600" dirty="0"/>
              <a:t>Insektizid	</a:t>
            </a:r>
            <a:r>
              <a:rPr lang="de-DE" sz="1600" dirty="0">
                <a:sym typeface="Wingdings" panose="05000000000000000000" pitchFamily="2" charset="2"/>
              </a:rPr>
              <a:t>     Insekten</a:t>
            </a:r>
          </a:p>
          <a:p>
            <a:pPr lvl="1"/>
            <a:r>
              <a:rPr lang="de-DE" sz="1600" dirty="0">
                <a:sym typeface="Wingdings" panose="05000000000000000000" pitchFamily="2" charset="2"/>
              </a:rPr>
              <a:t>Fungizid 	     Pilze </a:t>
            </a:r>
          </a:p>
          <a:p>
            <a:pPr lvl="1"/>
            <a:r>
              <a:rPr lang="de-DE" sz="1600" dirty="0" err="1">
                <a:sym typeface="Wingdings" panose="05000000000000000000" pitchFamily="2" charset="2"/>
              </a:rPr>
              <a:t>Graminizid</a:t>
            </a:r>
            <a:r>
              <a:rPr lang="de-DE" sz="1600" dirty="0">
                <a:sym typeface="Wingdings" panose="05000000000000000000" pitchFamily="2" charset="2"/>
              </a:rPr>
              <a:t>	     Gräser  (</a:t>
            </a:r>
            <a:r>
              <a:rPr lang="de-DE" sz="1600" dirty="0" err="1">
                <a:sym typeface="Wingdings" panose="05000000000000000000" pitchFamily="2" charset="2"/>
              </a:rPr>
              <a:t>monokotyle</a:t>
            </a:r>
            <a:r>
              <a:rPr lang="de-DE" sz="1600" dirty="0">
                <a:sym typeface="Wingdings" panose="05000000000000000000" pitchFamily="2" charset="2"/>
              </a:rPr>
              <a:t> Pflanzen)</a:t>
            </a:r>
          </a:p>
          <a:p>
            <a:pPr lvl="1"/>
            <a:r>
              <a:rPr lang="de-DE" sz="1600" dirty="0">
                <a:sym typeface="Wingdings" panose="05000000000000000000" pitchFamily="2" charset="2"/>
              </a:rPr>
              <a:t>Herbizid	     Kräuter (</a:t>
            </a:r>
            <a:r>
              <a:rPr lang="de-DE" sz="1600" dirty="0" err="1">
                <a:sym typeface="Wingdings" panose="05000000000000000000" pitchFamily="2" charset="2"/>
              </a:rPr>
              <a:t>dikotyle</a:t>
            </a:r>
            <a:r>
              <a:rPr lang="de-DE" sz="1600" dirty="0">
                <a:sym typeface="Wingdings" panose="05000000000000000000" pitchFamily="2" charset="2"/>
              </a:rPr>
              <a:t> Pflanzen) </a:t>
            </a:r>
          </a:p>
          <a:p>
            <a:endParaRPr lang="de-DE" dirty="0"/>
          </a:p>
          <a:p>
            <a:pPr>
              <a:buClrTx/>
            </a:pPr>
            <a:r>
              <a:rPr lang="de-DE" dirty="0"/>
              <a:t>es wird zwischen drei </a:t>
            </a:r>
            <a:r>
              <a:rPr lang="de-DE" dirty="0">
                <a:solidFill>
                  <a:schemeClr val="accent6">
                    <a:lumMod val="75000"/>
                  </a:schemeClr>
                </a:solidFill>
              </a:rPr>
              <a:t>Wirkungsprinzipien</a:t>
            </a:r>
            <a:r>
              <a:rPr lang="de-DE" dirty="0"/>
              <a:t> unterschieden</a:t>
            </a:r>
          </a:p>
          <a:p>
            <a:pPr lvl="1"/>
            <a:r>
              <a:rPr lang="de-DE" sz="1600" dirty="0" err="1"/>
              <a:t>eradikative</a:t>
            </a:r>
            <a:r>
              <a:rPr lang="de-DE" sz="1600" dirty="0"/>
              <a:t> Verfahren </a:t>
            </a:r>
          </a:p>
          <a:p>
            <a:pPr lvl="1"/>
            <a:r>
              <a:rPr lang="de-DE" sz="1600" dirty="0"/>
              <a:t>protektive Verfahren  </a:t>
            </a:r>
          </a:p>
          <a:p>
            <a:pPr lvl="1"/>
            <a:r>
              <a:rPr lang="de-DE" sz="1600" dirty="0"/>
              <a:t>kurative Verfahren</a:t>
            </a:r>
          </a:p>
          <a:p>
            <a:endParaRPr lang="de-DE" dirty="0"/>
          </a:p>
          <a:p>
            <a:pPr>
              <a:buClrTx/>
            </a:pPr>
            <a:r>
              <a:rPr lang="de-DE" dirty="0"/>
              <a:t>PSM sollen außer der gezielt zu bekämpfenden Schaderreger keine Lebewesen in der Umwelt angreifen</a:t>
            </a:r>
          </a:p>
          <a:p>
            <a:pPr marL="0" indent="0">
              <a:buNone/>
            </a:pPr>
            <a:r>
              <a:rPr lang="de-DE" dirty="0"/>
              <a:t>		umfangreiche toxikologische Prüfung</a:t>
            </a:r>
          </a:p>
          <a:p>
            <a:endParaRPr lang="de-DE" dirty="0"/>
          </a:p>
        </p:txBody>
      </p:sp>
      <p:sp>
        <p:nvSpPr>
          <p:cNvPr id="4" name="Datumsplatzhalter 3">
            <a:extLst>
              <a:ext uri="{FF2B5EF4-FFF2-40B4-BE49-F238E27FC236}">
                <a16:creationId xmlns:a16="http://schemas.microsoft.com/office/drawing/2014/main" id="{E37C6C7A-E243-4FFB-8402-C66CBB726C22}"/>
              </a:ext>
            </a:extLst>
          </p:cNvPr>
          <p:cNvSpPr>
            <a:spLocks noGrp="1"/>
          </p:cNvSpPr>
          <p:nvPr>
            <p:ph type="dt" sz="half" idx="10"/>
          </p:nvPr>
        </p:nvSpPr>
        <p:spPr/>
        <p:txBody>
          <a:bodyPr/>
          <a:lstStyle/>
          <a:p>
            <a:fld id="{499D8248-5F66-48B7-A3BD-48D80174EC8C}" type="datetime1">
              <a:rPr lang="de-DE" smtClean="0"/>
              <a:t>13.01.2022</a:t>
            </a:fld>
            <a:endParaRPr lang="de-DE" dirty="0"/>
          </a:p>
        </p:txBody>
      </p:sp>
      <p:sp>
        <p:nvSpPr>
          <p:cNvPr id="6" name="Foliennummernplatzhalter 5">
            <a:extLst>
              <a:ext uri="{FF2B5EF4-FFF2-40B4-BE49-F238E27FC236}">
                <a16:creationId xmlns:a16="http://schemas.microsoft.com/office/drawing/2014/main" id="{57972644-87B8-46AD-9A90-F6B49A9EB0D5}"/>
              </a:ext>
            </a:extLst>
          </p:cNvPr>
          <p:cNvSpPr>
            <a:spLocks noGrp="1"/>
          </p:cNvSpPr>
          <p:nvPr>
            <p:ph type="sldNum" sz="quarter" idx="12"/>
          </p:nvPr>
        </p:nvSpPr>
        <p:spPr/>
        <p:txBody>
          <a:bodyPr/>
          <a:lstStyle/>
          <a:p>
            <a:fld id="{AF37DF20-EDB0-4B2C-BB00-AEF0D14163FC}" type="slidenum">
              <a:rPr lang="de-DE" smtClean="0"/>
              <a:pPr/>
              <a:t>76</a:t>
            </a:fld>
            <a:endParaRPr lang="de-DE" dirty="0"/>
          </a:p>
        </p:txBody>
      </p:sp>
      <p:pic>
        <p:nvPicPr>
          <p:cNvPr id="7" name="Grafik 6">
            <a:extLst>
              <a:ext uri="{FF2B5EF4-FFF2-40B4-BE49-F238E27FC236}">
                <a16:creationId xmlns:a16="http://schemas.microsoft.com/office/drawing/2014/main" id="{0115D90D-6540-42FC-B30D-0EB8DD9093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8" name="Pfeil: nach rechts 7">
            <a:extLst>
              <a:ext uri="{FF2B5EF4-FFF2-40B4-BE49-F238E27FC236}">
                <a16:creationId xmlns:a16="http://schemas.microsoft.com/office/drawing/2014/main" id="{4FCBC36D-4765-40D4-84F9-1281D8B93764}"/>
              </a:ext>
            </a:extLst>
          </p:cNvPr>
          <p:cNvSpPr/>
          <p:nvPr/>
        </p:nvSpPr>
        <p:spPr>
          <a:xfrm>
            <a:off x="971600" y="6021288"/>
            <a:ext cx="431850" cy="21602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268288" algn="l">
              <a:spcAft>
                <a:spcPts val="400"/>
              </a:spcAft>
              <a:buSzPct val="100000"/>
              <a:buFont typeface="Wingdings" panose="05000000000000000000" pitchFamily="2" charset="2"/>
              <a:buChar char="§"/>
            </a:pPr>
            <a:endParaRPr lang="de-DE" dirty="0" err="1"/>
          </a:p>
        </p:txBody>
      </p:sp>
      <p:sp>
        <p:nvSpPr>
          <p:cNvPr id="9" name="Textfeld 8">
            <a:extLst>
              <a:ext uri="{FF2B5EF4-FFF2-40B4-BE49-F238E27FC236}">
                <a16:creationId xmlns:a16="http://schemas.microsoft.com/office/drawing/2014/main" id="{B3396316-D930-4CAC-85BC-236A1FE08D2E}"/>
              </a:ext>
            </a:extLst>
          </p:cNvPr>
          <p:cNvSpPr txBox="1"/>
          <p:nvPr/>
        </p:nvSpPr>
        <p:spPr>
          <a:xfrm>
            <a:off x="7740352" y="6312155"/>
            <a:ext cx="936104" cy="230832"/>
          </a:xfrm>
          <a:prstGeom prst="rect">
            <a:avLst/>
          </a:prstGeom>
          <a:noFill/>
        </p:spPr>
        <p:txBody>
          <a:bodyPr wrap="square" rtlCol="0">
            <a:spAutoFit/>
          </a:bodyPr>
          <a:lstStyle/>
          <a:p>
            <a:r>
              <a:rPr lang="de-DE" sz="900" dirty="0"/>
              <a:t>(Börner, 2009)</a:t>
            </a:r>
          </a:p>
        </p:txBody>
      </p:sp>
      <p:sp>
        <p:nvSpPr>
          <p:cNvPr id="10" name="Pfeil: nach rechts 9">
            <a:extLst>
              <a:ext uri="{FF2B5EF4-FFF2-40B4-BE49-F238E27FC236}">
                <a16:creationId xmlns:a16="http://schemas.microsoft.com/office/drawing/2014/main" id="{C6052DC6-9929-4BD0-8A94-E5558CB148F2}"/>
              </a:ext>
            </a:extLst>
          </p:cNvPr>
          <p:cNvSpPr/>
          <p:nvPr/>
        </p:nvSpPr>
        <p:spPr>
          <a:xfrm>
            <a:off x="2279418" y="3049432"/>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1" name="Pfeil: nach rechts 10">
            <a:extLst>
              <a:ext uri="{FF2B5EF4-FFF2-40B4-BE49-F238E27FC236}">
                <a16:creationId xmlns:a16="http://schemas.microsoft.com/office/drawing/2014/main" id="{1F455FA4-FF51-4412-A91E-BC0749C1E263}"/>
              </a:ext>
            </a:extLst>
          </p:cNvPr>
          <p:cNvSpPr/>
          <p:nvPr/>
        </p:nvSpPr>
        <p:spPr>
          <a:xfrm>
            <a:off x="2279419" y="2756471"/>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2" name="Pfeil: nach rechts 11">
            <a:extLst>
              <a:ext uri="{FF2B5EF4-FFF2-40B4-BE49-F238E27FC236}">
                <a16:creationId xmlns:a16="http://schemas.microsoft.com/office/drawing/2014/main" id="{4577264E-78C7-4000-9700-ED457844C889}"/>
              </a:ext>
            </a:extLst>
          </p:cNvPr>
          <p:cNvSpPr/>
          <p:nvPr/>
        </p:nvSpPr>
        <p:spPr>
          <a:xfrm>
            <a:off x="2279420" y="2434630"/>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3" name="Pfeil: nach rechts 12">
            <a:extLst>
              <a:ext uri="{FF2B5EF4-FFF2-40B4-BE49-F238E27FC236}">
                <a16:creationId xmlns:a16="http://schemas.microsoft.com/office/drawing/2014/main" id="{576916AB-430C-485B-8EC5-E1C6D0372F7D}"/>
              </a:ext>
            </a:extLst>
          </p:cNvPr>
          <p:cNvSpPr/>
          <p:nvPr/>
        </p:nvSpPr>
        <p:spPr>
          <a:xfrm>
            <a:off x="2279420" y="2093243"/>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4" name="Fußzeilenplatzhalter 7">
            <a:extLst>
              <a:ext uri="{FF2B5EF4-FFF2-40B4-BE49-F238E27FC236}">
                <a16:creationId xmlns:a16="http://schemas.microsoft.com/office/drawing/2014/main" id="{04FC5ED9-C7AE-43A8-A9B4-8508FE82A2F8}"/>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232303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7CB17-20BD-45ED-854D-B8014D298C01}"/>
              </a:ext>
            </a:extLst>
          </p:cNvPr>
          <p:cNvSpPr>
            <a:spLocks noGrp="1"/>
          </p:cNvSpPr>
          <p:nvPr>
            <p:ph type="title"/>
          </p:nvPr>
        </p:nvSpPr>
        <p:spPr/>
        <p:txBody>
          <a:bodyPr/>
          <a:lstStyle/>
          <a:p>
            <a:r>
              <a:rPr lang="de-DE" dirty="0"/>
              <a:t>Wirtschaftliche Schadensschwelle</a:t>
            </a:r>
          </a:p>
        </p:txBody>
      </p:sp>
      <p:sp>
        <p:nvSpPr>
          <p:cNvPr id="3" name="Inhaltsplatzhalter 2">
            <a:extLst>
              <a:ext uri="{FF2B5EF4-FFF2-40B4-BE49-F238E27FC236}">
                <a16:creationId xmlns:a16="http://schemas.microsoft.com/office/drawing/2014/main" id="{9B2A6C71-BDC3-4254-96E3-ABDDEB448840}"/>
              </a:ext>
            </a:extLst>
          </p:cNvPr>
          <p:cNvSpPr>
            <a:spLocks noGrp="1"/>
          </p:cNvSpPr>
          <p:nvPr>
            <p:ph idx="1"/>
          </p:nvPr>
        </p:nvSpPr>
        <p:spPr>
          <a:xfrm>
            <a:off x="539749" y="1412875"/>
            <a:ext cx="8064501" cy="1440061"/>
          </a:xfrm>
        </p:spPr>
        <p:txBody>
          <a:bodyPr/>
          <a:lstStyle/>
          <a:p>
            <a:pPr>
              <a:spcAft>
                <a:spcPts val="1200"/>
              </a:spcAft>
              <a:buClrTx/>
            </a:pPr>
            <a:r>
              <a:rPr lang="de-DE" dirty="0"/>
              <a:t>Punkt an dem der durch</a:t>
            </a:r>
            <a:br>
              <a:rPr lang="de-DE" dirty="0">
                <a:solidFill>
                  <a:schemeClr val="accent1"/>
                </a:solidFill>
              </a:rPr>
            </a:br>
            <a:r>
              <a:rPr lang="de-DE" dirty="0">
                <a:solidFill>
                  <a:schemeClr val="accent6">
                    <a:lumMod val="75000"/>
                  </a:schemeClr>
                </a:solidFill>
              </a:rPr>
              <a:t>Unkraut entstehende Schaden = Kosten der Bekämpfungsmaßnahme</a:t>
            </a:r>
          </a:p>
          <a:p>
            <a:pPr>
              <a:buClrTx/>
            </a:pPr>
            <a:r>
              <a:rPr lang="de-DE" dirty="0"/>
              <a:t>Einsatz von Herbiziden nur dann, wenn der zu </a:t>
            </a:r>
            <a:br>
              <a:rPr lang="de-DE" dirty="0"/>
            </a:br>
            <a:r>
              <a:rPr lang="de-DE" dirty="0"/>
              <a:t>erwartende </a:t>
            </a:r>
            <a:r>
              <a:rPr lang="de-DE" u="sng" dirty="0"/>
              <a:t>Schaden &gt; als Kosten </a:t>
            </a:r>
            <a:r>
              <a:rPr lang="de-DE" dirty="0"/>
              <a:t>der Bekämpfung</a:t>
            </a:r>
          </a:p>
          <a:p>
            <a:pPr marL="0" indent="0">
              <a:buNone/>
            </a:pPr>
            <a:endParaRPr lang="de-DE" dirty="0"/>
          </a:p>
          <a:p>
            <a:pPr marL="0" indent="0" algn="ctr">
              <a:buNone/>
            </a:pPr>
            <a:r>
              <a:rPr lang="de-DE" sz="1400" b="1" dirty="0"/>
              <a:t>Wirtschaftliche Schadschwellen (Pflanzen m</a:t>
            </a:r>
            <a:r>
              <a:rPr lang="de-DE" sz="1400" b="1" baseline="30000" dirty="0"/>
              <a:t>2</a:t>
            </a:r>
            <a:r>
              <a:rPr lang="de-DE" sz="1400" b="1" dirty="0"/>
              <a:t>) für </a:t>
            </a:r>
            <a:r>
              <a:rPr lang="de-DE" sz="1400" b="1" dirty="0" err="1"/>
              <a:t>Ungräser</a:t>
            </a:r>
            <a:r>
              <a:rPr lang="de-DE" sz="1400" b="1" dirty="0"/>
              <a:t> &amp; -kräuter im Getreide</a:t>
            </a:r>
          </a:p>
        </p:txBody>
      </p:sp>
      <p:sp>
        <p:nvSpPr>
          <p:cNvPr id="4" name="Datumsplatzhalter 3">
            <a:extLst>
              <a:ext uri="{FF2B5EF4-FFF2-40B4-BE49-F238E27FC236}">
                <a16:creationId xmlns:a16="http://schemas.microsoft.com/office/drawing/2014/main" id="{B60CA563-E54A-4DFE-9142-168954143BD8}"/>
              </a:ext>
            </a:extLst>
          </p:cNvPr>
          <p:cNvSpPr>
            <a:spLocks noGrp="1"/>
          </p:cNvSpPr>
          <p:nvPr>
            <p:ph type="dt" sz="half" idx="10"/>
          </p:nvPr>
        </p:nvSpPr>
        <p:spPr/>
        <p:txBody>
          <a:bodyPr/>
          <a:lstStyle/>
          <a:p>
            <a:fld id="{ABC515B0-BB69-44D8-B7FD-6ECF36A26E97}" type="datetime1">
              <a:rPr lang="de-DE" smtClean="0"/>
              <a:t>13.01.2022</a:t>
            </a:fld>
            <a:endParaRPr lang="de-DE" dirty="0"/>
          </a:p>
        </p:txBody>
      </p:sp>
      <p:sp>
        <p:nvSpPr>
          <p:cNvPr id="6" name="Foliennummernplatzhalter 5">
            <a:extLst>
              <a:ext uri="{FF2B5EF4-FFF2-40B4-BE49-F238E27FC236}">
                <a16:creationId xmlns:a16="http://schemas.microsoft.com/office/drawing/2014/main" id="{E20657FA-E20C-461E-9D67-682DC920B576}"/>
              </a:ext>
            </a:extLst>
          </p:cNvPr>
          <p:cNvSpPr>
            <a:spLocks noGrp="1"/>
          </p:cNvSpPr>
          <p:nvPr>
            <p:ph type="sldNum" sz="quarter" idx="12"/>
          </p:nvPr>
        </p:nvSpPr>
        <p:spPr/>
        <p:txBody>
          <a:bodyPr/>
          <a:lstStyle/>
          <a:p>
            <a:fld id="{AF37DF20-EDB0-4B2C-BB00-AEF0D14163FC}" type="slidenum">
              <a:rPr lang="de-DE" smtClean="0"/>
              <a:pPr/>
              <a:t>77</a:t>
            </a:fld>
            <a:endParaRPr lang="de-DE" dirty="0"/>
          </a:p>
        </p:txBody>
      </p:sp>
      <p:graphicFrame>
        <p:nvGraphicFramePr>
          <p:cNvPr id="7" name="Tabelle 6">
            <a:extLst>
              <a:ext uri="{FF2B5EF4-FFF2-40B4-BE49-F238E27FC236}">
                <a16:creationId xmlns:a16="http://schemas.microsoft.com/office/drawing/2014/main" id="{EEA2C85A-62D0-4C07-8CE4-CBD2843EE61E}"/>
              </a:ext>
            </a:extLst>
          </p:cNvPr>
          <p:cNvGraphicFramePr>
            <a:graphicFrameLocks noGrp="1"/>
          </p:cNvGraphicFramePr>
          <p:nvPr>
            <p:extLst>
              <p:ext uri="{D42A27DB-BD31-4B8C-83A1-F6EECF244321}">
                <p14:modId xmlns:p14="http://schemas.microsoft.com/office/powerpoint/2010/main" val="4183224850"/>
              </p:ext>
            </p:extLst>
          </p:nvPr>
        </p:nvGraphicFramePr>
        <p:xfrm>
          <a:off x="539750" y="3407701"/>
          <a:ext cx="8064501" cy="2901619"/>
        </p:xfrm>
        <a:graphic>
          <a:graphicData uri="http://schemas.openxmlformats.org/drawingml/2006/table">
            <a:tbl>
              <a:tblPr>
                <a:tableStyleId>{5C22544A-7EE6-4342-B048-85BDC9FD1C3A}</a:tableStyleId>
              </a:tblPr>
              <a:tblGrid>
                <a:gridCol w="2089526">
                  <a:extLst>
                    <a:ext uri="{9D8B030D-6E8A-4147-A177-3AD203B41FA5}">
                      <a16:colId xmlns:a16="http://schemas.microsoft.com/office/drawing/2014/main" val="3007112553"/>
                    </a:ext>
                  </a:extLst>
                </a:gridCol>
                <a:gridCol w="1930612">
                  <a:extLst>
                    <a:ext uri="{9D8B030D-6E8A-4147-A177-3AD203B41FA5}">
                      <a16:colId xmlns:a16="http://schemas.microsoft.com/office/drawing/2014/main" val="3642024893"/>
                    </a:ext>
                  </a:extLst>
                </a:gridCol>
                <a:gridCol w="1734302">
                  <a:extLst>
                    <a:ext uri="{9D8B030D-6E8A-4147-A177-3AD203B41FA5}">
                      <a16:colId xmlns:a16="http://schemas.microsoft.com/office/drawing/2014/main" val="2227142029"/>
                    </a:ext>
                  </a:extLst>
                </a:gridCol>
                <a:gridCol w="2310061">
                  <a:extLst>
                    <a:ext uri="{9D8B030D-6E8A-4147-A177-3AD203B41FA5}">
                      <a16:colId xmlns:a16="http://schemas.microsoft.com/office/drawing/2014/main" val="200162207"/>
                    </a:ext>
                  </a:extLst>
                </a:gridCol>
              </a:tblGrid>
              <a:tr h="402343">
                <a:tc>
                  <a:txBody>
                    <a:bodyPr/>
                    <a:lstStyle/>
                    <a:p>
                      <a:pPr algn="l" fontAlgn="b"/>
                      <a:endParaRPr lang="de-DE" sz="1200" b="0" i="0" u="none" strike="noStrike" dirty="0">
                        <a:solidFill>
                          <a:schemeClr val="bg1"/>
                        </a:solidFill>
                        <a:effectLst/>
                        <a:latin typeface="Arial" panose="020B0604020202020204" pitchFamily="34" charset="0"/>
                      </a:endParaRPr>
                    </a:p>
                  </a:txBody>
                  <a:tcPr marL="9525" marR="9525" marT="9525" marB="0" anchor="b">
                    <a:solidFill>
                      <a:srgbClr val="96825F"/>
                    </a:solidFill>
                  </a:tcPr>
                </a:tc>
                <a:tc gridSpan="3">
                  <a:txBody>
                    <a:bodyPr/>
                    <a:lstStyle/>
                    <a:p>
                      <a:pPr algn="ctr" fontAlgn="b"/>
                      <a:r>
                        <a:rPr lang="de-DE" sz="1600" u="none" strike="noStrike" dirty="0">
                          <a:solidFill>
                            <a:schemeClr val="bg1"/>
                          </a:solidFill>
                          <a:effectLst/>
                        </a:rPr>
                        <a:t>Entwicklungsstadien des Getreides</a:t>
                      </a:r>
                      <a:endParaRPr lang="de-DE" sz="16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199270581"/>
                  </a:ext>
                </a:extLst>
              </a:tr>
              <a:tr h="630070">
                <a:tc>
                  <a:txBody>
                    <a:bodyPr/>
                    <a:lstStyle/>
                    <a:p>
                      <a:pPr algn="ctr" fontAlgn="ctr"/>
                      <a:r>
                        <a:rPr lang="de-DE" sz="1400" u="none" strike="noStrike" dirty="0">
                          <a:solidFill>
                            <a:schemeClr val="bg1"/>
                          </a:solidFill>
                          <a:effectLst/>
                        </a:rPr>
                        <a:t>Unkrautart</a:t>
                      </a:r>
                      <a:endParaRPr lang="de-DE" sz="14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ctr"/>
                      <a:r>
                        <a:rPr lang="de-DE" sz="1400" u="none" strike="noStrike" dirty="0">
                          <a:solidFill>
                            <a:schemeClr val="bg1"/>
                          </a:solidFill>
                          <a:effectLst/>
                        </a:rPr>
                        <a:t>ab 3-Blattstadium</a:t>
                      </a:r>
                      <a:endParaRPr lang="de-DE" sz="14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ctr"/>
                      <a:r>
                        <a:rPr lang="de-DE" sz="1400" u="none" strike="noStrike" dirty="0">
                          <a:solidFill>
                            <a:schemeClr val="bg1"/>
                          </a:solidFill>
                          <a:effectLst/>
                        </a:rPr>
                        <a:t>Ende der </a:t>
                      </a:r>
                      <a:br>
                        <a:rPr lang="de-DE" sz="1400" u="none" strike="noStrike" dirty="0">
                          <a:solidFill>
                            <a:schemeClr val="bg1"/>
                          </a:solidFill>
                          <a:effectLst/>
                        </a:rPr>
                      </a:br>
                      <a:r>
                        <a:rPr lang="de-DE" sz="1400" u="none" strike="noStrike" dirty="0">
                          <a:solidFill>
                            <a:schemeClr val="bg1"/>
                          </a:solidFill>
                          <a:effectLst/>
                        </a:rPr>
                        <a:t>Vegetationsruhe</a:t>
                      </a:r>
                      <a:endParaRPr lang="de-DE" sz="14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tc>
                  <a:txBody>
                    <a:bodyPr/>
                    <a:lstStyle/>
                    <a:p>
                      <a:pPr algn="ctr" fontAlgn="ctr"/>
                      <a:r>
                        <a:rPr lang="de-DE" sz="1400" u="none" strike="noStrike" dirty="0">
                          <a:solidFill>
                            <a:schemeClr val="bg1"/>
                          </a:solidFill>
                          <a:effectLst/>
                        </a:rPr>
                        <a:t>Vegetationsbeginn bis</a:t>
                      </a:r>
                      <a:br>
                        <a:rPr lang="de-DE" sz="1400" u="none" strike="noStrike" dirty="0">
                          <a:solidFill>
                            <a:schemeClr val="bg1"/>
                          </a:solidFill>
                          <a:effectLst/>
                        </a:rPr>
                      </a:br>
                      <a:r>
                        <a:rPr lang="de-DE" sz="1400" u="none" strike="noStrike" dirty="0">
                          <a:solidFill>
                            <a:schemeClr val="bg1"/>
                          </a:solidFill>
                          <a:effectLst/>
                        </a:rPr>
                        <a:t> Ende Bestockung</a:t>
                      </a:r>
                      <a:endParaRPr lang="de-DE" sz="1400" b="0" i="0" u="none" strike="noStrike" dirty="0">
                        <a:solidFill>
                          <a:schemeClr val="bg1"/>
                        </a:solidFill>
                        <a:effectLst/>
                        <a:latin typeface="Arial" panose="020B0604020202020204" pitchFamily="34" charset="0"/>
                      </a:endParaRPr>
                    </a:p>
                  </a:txBody>
                  <a:tcPr marL="9525" marR="9525" marT="9525" marB="0" anchor="ctr">
                    <a:solidFill>
                      <a:srgbClr val="96825F"/>
                    </a:solidFill>
                  </a:tcPr>
                </a:tc>
                <a:extLst>
                  <a:ext uri="{0D108BD9-81ED-4DB2-BD59-A6C34878D82A}">
                    <a16:rowId xmlns:a16="http://schemas.microsoft.com/office/drawing/2014/main" val="1600478813"/>
                  </a:ext>
                </a:extLst>
              </a:tr>
              <a:tr h="640571">
                <a:tc>
                  <a:txBody>
                    <a:bodyPr/>
                    <a:lstStyle/>
                    <a:p>
                      <a:pPr algn="l" fontAlgn="b"/>
                      <a:r>
                        <a:rPr lang="de-DE" sz="1400" u="none" strike="noStrike" dirty="0">
                          <a:effectLst/>
                        </a:rPr>
                        <a:t>Ackerfuchsschwanz, </a:t>
                      </a:r>
                      <a:br>
                        <a:rPr lang="de-DE" sz="1400" u="none" strike="noStrike" dirty="0">
                          <a:effectLst/>
                        </a:rPr>
                      </a:br>
                      <a:r>
                        <a:rPr lang="de-DE" sz="1400" u="none" strike="noStrike" dirty="0" err="1">
                          <a:effectLst/>
                        </a:rPr>
                        <a:t>Windhalm</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400" u="none" strike="noStrike" dirty="0">
                          <a:effectLst/>
                        </a:rPr>
                        <a:t>30 - 50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400" u="none" strike="noStrike" dirty="0">
                          <a:effectLst/>
                        </a:rPr>
                        <a:t>20 - 30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400" u="none" strike="noStrike" dirty="0">
                          <a:effectLst/>
                        </a:rPr>
                        <a:t>20 - 30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extLst>
                  <a:ext uri="{0D108BD9-81ED-4DB2-BD59-A6C34878D82A}">
                    <a16:rowId xmlns:a16="http://schemas.microsoft.com/office/drawing/2014/main" val="604627295"/>
                  </a:ext>
                </a:extLst>
              </a:tr>
              <a:tr h="245727">
                <a:tc>
                  <a:txBody>
                    <a:bodyPr/>
                    <a:lstStyle/>
                    <a:p>
                      <a:pPr algn="l" fontAlgn="b"/>
                      <a:r>
                        <a:rPr lang="de-DE" sz="1400" u="none" strike="noStrike" dirty="0">
                          <a:effectLst/>
                        </a:rPr>
                        <a:t>Vogelmiere</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400" u="none" strike="noStrike" dirty="0">
                          <a:effectLst/>
                        </a:rPr>
                        <a:t>&gt; 40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400" u="none" strike="noStrike" dirty="0">
                          <a:effectLst/>
                        </a:rPr>
                        <a:t>&gt; 25</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400" u="none" strike="noStrike" dirty="0">
                          <a:effectLst/>
                        </a:rPr>
                        <a:t>&gt; 25</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extLst>
                  <a:ext uri="{0D108BD9-81ED-4DB2-BD59-A6C34878D82A}">
                    <a16:rowId xmlns:a16="http://schemas.microsoft.com/office/drawing/2014/main" val="2283357203"/>
                  </a:ext>
                </a:extLst>
              </a:tr>
              <a:tr h="245727">
                <a:tc>
                  <a:txBody>
                    <a:bodyPr/>
                    <a:lstStyle/>
                    <a:p>
                      <a:pPr algn="l" fontAlgn="b"/>
                      <a:r>
                        <a:rPr lang="de-DE" sz="1400" u="none" strike="noStrike" dirty="0">
                          <a:effectLst/>
                        </a:rPr>
                        <a:t>Taubnessel</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400" u="none" strike="noStrike" dirty="0">
                          <a:effectLst/>
                        </a:rPr>
                        <a:t>&gt; 50</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tc>
                  <a:txBody>
                    <a:bodyPr/>
                    <a:lstStyle/>
                    <a:p>
                      <a:pPr algn="ctr" fontAlgn="ctr"/>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EBEADC"/>
                    </a:solidFill>
                  </a:tcPr>
                </a:tc>
                <a:extLst>
                  <a:ext uri="{0D108BD9-81ED-4DB2-BD59-A6C34878D82A}">
                    <a16:rowId xmlns:a16="http://schemas.microsoft.com/office/drawing/2014/main" val="688958544"/>
                  </a:ext>
                </a:extLst>
              </a:tr>
              <a:tr h="245727">
                <a:tc>
                  <a:txBody>
                    <a:bodyPr/>
                    <a:lstStyle/>
                    <a:p>
                      <a:pPr algn="l" fontAlgn="b"/>
                      <a:r>
                        <a:rPr lang="de-DE" sz="1400" u="none" strike="noStrike" dirty="0" err="1">
                          <a:effectLst/>
                        </a:rPr>
                        <a:t>Klettenlabkraut</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ctr"/>
                      <a:r>
                        <a:rPr lang="de-DE" sz="1400" u="none" strike="noStrike" dirty="0">
                          <a:effectLst/>
                        </a:rPr>
                        <a:t>&gt; 0,1</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extLst>
                  <a:ext uri="{0D108BD9-81ED-4DB2-BD59-A6C34878D82A}">
                    <a16:rowId xmlns:a16="http://schemas.microsoft.com/office/drawing/2014/main" val="4155383326"/>
                  </a:ext>
                </a:extLst>
              </a:tr>
              <a:tr h="245727">
                <a:tc>
                  <a:txBody>
                    <a:bodyPr/>
                    <a:lstStyle/>
                    <a:p>
                      <a:pPr algn="l" fontAlgn="b"/>
                      <a:r>
                        <a:rPr lang="de-DE" sz="1400" u="none" strike="noStrike" dirty="0">
                          <a:effectLst/>
                        </a:rPr>
                        <a:t>Windenknöterich</a:t>
                      </a:r>
                      <a:endParaRPr lang="de-DE"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EBEADC"/>
                    </a:solidFill>
                  </a:tcPr>
                </a:tc>
                <a:tc>
                  <a:txBody>
                    <a:bodyPr/>
                    <a:lstStyle/>
                    <a:p>
                      <a:pPr algn="ctr" fontAlgn="ctr"/>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EBEADC"/>
                    </a:solidFill>
                  </a:tcPr>
                </a:tc>
                <a:tc>
                  <a:txBody>
                    <a:bodyPr/>
                    <a:lstStyle/>
                    <a:p>
                      <a:pPr algn="ctr" fontAlgn="ctr"/>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EBEADC"/>
                    </a:solidFill>
                  </a:tcPr>
                </a:tc>
                <a:tc>
                  <a:txBody>
                    <a:bodyPr/>
                    <a:lstStyle/>
                    <a:p>
                      <a:pPr algn="ctr" fontAlgn="ctr"/>
                      <a:r>
                        <a:rPr lang="de-DE" sz="1400" u="none" strike="noStrike" dirty="0">
                          <a:effectLst/>
                        </a:rPr>
                        <a:t>&gt; 2</a:t>
                      </a:r>
                      <a:endParaRPr lang="de-DE"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EBEADC"/>
                    </a:solidFill>
                  </a:tcPr>
                </a:tc>
                <a:extLst>
                  <a:ext uri="{0D108BD9-81ED-4DB2-BD59-A6C34878D82A}">
                    <a16:rowId xmlns:a16="http://schemas.microsoft.com/office/drawing/2014/main" val="309900291"/>
                  </a:ext>
                </a:extLst>
              </a:tr>
              <a:tr h="245727">
                <a:tc>
                  <a:txBody>
                    <a:bodyPr/>
                    <a:lstStyle/>
                    <a:p>
                      <a:pPr algn="l" fontAlgn="b"/>
                      <a:r>
                        <a:rPr lang="de-DE" sz="1400" b="0" u="none" strike="noStrike" dirty="0">
                          <a:effectLst/>
                        </a:rPr>
                        <a:t>Dikotyle insgesamt</a:t>
                      </a:r>
                      <a:endParaRPr lang="de-DE"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4F3EE"/>
                    </a:solidFill>
                  </a:tcPr>
                </a:tc>
                <a:tc>
                  <a:txBody>
                    <a:bodyPr/>
                    <a:lstStyle/>
                    <a:p>
                      <a:pPr algn="ctr" fontAlgn="ctr"/>
                      <a:r>
                        <a:rPr lang="de-DE" sz="1400" b="0" u="none" strike="noStrike" dirty="0">
                          <a:effectLst/>
                        </a:rPr>
                        <a:t>&gt; 90</a:t>
                      </a:r>
                      <a:endParaRPr lang="de-DE"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4F3EE"/>
                    </a:solidFill>
                  </a:tcPr>
                </a:tc>
                <a:tc>
                  <a:txBody>
                    <a:bodyPr/>
                    <a:lstStyle/>
                    <a:p>
                      <a:pPr algn="ctr" fontAlgn="ctr"/>
                      <a:r>
                        <a:rPr lang="de-DE" sz="1400" b="0" u="none" strike="noStrike" dirty="0">
                          <a:effectLst/>
                        </a:rPr>
                        <a:t>&gt; 50</a:t>
                      </a:r>
                      <a:endParaRPr lang="de-DE"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4F3EE"/>
                    </a:solidFill>
                  </a:tcPr>
                </a:tc>
                <a:tc>
                  <a:txBody>
                    <a:bodyPr/>
                    <a:lstStyle/>
                    <a:p>
                      <a:pPr algn="ctr" fontAlgn="ctr"/>
                      <a:r>
                        <a:rPr lang="de-DE" sz="1400" b="0" u="none" strike="noStrike" dirty="0">
                          <a:effectLst/>
                        </a:rPr>
                        <a:t>&gt; 50</a:t>
                      </a:r>
                      <a:endParaRPr lang="de-DE"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4F3EE"/>
                    </a:solidFill>
                  </a:tcPr>
                </a:tc>
                <a:extLst>
                  <a:ext uri="{0D108BD9-81ED-4DB2-BD59-A6C34878D82A}">
                    <a16:rowId xmlns:a16="http://schemas.microsoft.com/office/drawing/2014/main" val="2500602367"/>
                  </a:ext>
                </a:extLst>
              </a:tr>
            </a:tbl>
          </a:graphicData>
        </a:graphic>
      </p:graphicFrame>
      <p:sp>
        <p:nvSpPr>
          <p:cNvPr id="8" name="Textfeld 7">
            <a:extLst>
              <a:ext uri="{FF2B5EF4-FFF2-40B4-BE49-F238E27FC236}">
                <a16:creationId xmlns:a16="http://schemas.microsoft.com/office/drawing/2014/main" id="{4E767C5A-78C5-41FE-B5A6-F1D7A49D5046}"/>
              </a:ext>
            </a:extLst>
          </p:cNvPr>
          <p:cNvSpPr txBox="1"/>
          <p:nvPr/>
        </p:nvSpPr>
        <p:spPr>
          <a:xfrm>
            <a:off x="5976912" y="6344139"/>
            <a:ext cx="2808312" cy="230832"/>
          </a:xfrm>
          <a:prstGeom prst="rect">
            <a:avLst/>
          </a:prstGeom>
          <a:noFill/>
        </p:spPr>
        <p:txBody>
          <a:bodyPr wrap="square" rtlCol="0">
            <a:spAutoFit/>
          </a:bodyPr>
          <a:lstStyle/>
          <a:p>
            <a:r>
              <a:rPr lang="de-DE" sz="900" dirty="0"/>
              <a:t>(KWS LOCHOW nach </a:t>
            </a:r>
            <a:r>
              <a:rPr lang="de-DE" sz="900" dirty="0" err="1"/>
              <a:t>Diepenbrock</a:t>
            </a:r>
            <a:r>
              <a:rPr lang="de-DE" sz="900" dirty="0"/>
              <a:t> et. al., 2009)</a:t>
            </a:r>
          </a:p>
        </p:txBody>
      </p:sp>
      <p:pic>
        <p:nvPicPr>
          <p:cNvPr id="9" name="Grafik 8">
            <a:extLst>
              <a:ext uri="{FF2B5EF4-FFF2-40B4-BE49-F238E27FC236}">
                <a16:creationId xmlns:a16="http://schemas.microsoft.com/office/drawing/2014/main" id="{869BB9A5-7699-4F1E-83F2-1264A1A9C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0" name="Fußzeilenplatzhalter 7">
            <a:extLst>
              <a:ext uri="{FF2B5EF4-FFF2-40B4-BE49-F238E27FC236}">
                <a16:creationId xmlns:a16="http://schemas.microsoft.com/office/drawing/2014/main" id="{042828F2-D718-4E5C-A52B-84F65E0B8AD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421969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5FAE-DF07-4423-AE7D-A21092550F0B}"/>
              </a:ext>
            </a:extLst>
          </p:cNvPr>
          <p:cNvSpPr>
            <a:spLocks noGrp="1"/>
          </p:cNvSpPr>
          <p:nvPr>
            <p:ph type="title"/>
          </p:nvPr>
        </p:nvSpPr>
        <p:spPr/>
        <p:txBody>
          <a:bodyPr/>
          <a:lstStyle/>
          <a:p>
            <a:r>
              <a:rPr lang="de-DE" dirty="0"/>
              <a:t>Herbizide</a:t>
            </a:r>
          </a:p>
        </p:txBody>
      </p:sp>
      <p:sp>
        <p:nvSpPr>
          <p:cNvPr id="3" name="Inhaltsplatzhalter 2">
            <a:extLst>
              <a:ext uri="{FF2B5EF4-FFF2-40B4-BE49-F238E27FC236}">
                <a16:creationId xmlns:a16="http://schemas.microsoft.com/office/drawing/2014/main" id="{AC262FDB-A51B-4688-9466-0F8A85CE7B99}"/>
              </a:ext>
            </a:extLst>
          </p:cNvPr>
          <p:cNvSpPr>
            <a:spLocks noGrp="1"/>
          </p:cNvSpPr>
          <p:nvPr>
            <p:ph idx="1"/>
          </p:nvPr>
        </p:nvSpPr>
        <p:spPr/>
        <p:txBody>
          <a:bodyPr/>
          <a:lstStyle/>
          <a:p>
            <a:pPr>
              <a:buClrTx/>
            </a:pPr>
            <a:r>
              <a:rPr lang="de-DE" dirty="0"/>
              <a:t>Selektive Wirkung 	absterben unerwünschter Pflanzen</a:t>
            </a:r>
          </a:p>
          <a:p>
            <a:pPr>
              <a:buClrTx/>
            </a:pPr>
            <a:r>
              <a:rPr lang="de-DE" dirty="0"/>
              <a:t>Beeinflussung lebenswichtiger Stoffwechselprozesse</a:t>
            </a:r>
          </a:p>
          <a:p>
            <a:pPr>
              <a:buClrTx/>
            </a:pPr>
            <a:r>
              <a:rPr lang="de-DE" dirty="0"/>
              <a:t>Einsatz als</a:t>
            </a:r>
          </a:p>
          <a:p>
            <a:pPr lvl="1"/>
            <a:r>
              <a:rPr lang="de-DE" sz="1600" dirty="0"/>
              <a:t>Bodenherbizide </a:t>
            </a:r>
          </a:p>
          <a:p>
            <a:pPr lvl="1"/>
            <a:r>
              <a:rPr lang="de-DE" sz="1600" dirty="0"/>
              <a:t>Blattherbizide </a:t>
            </a:r>
          </a:p>
          <a:p>
            <a:pPr lvl="1"/>
            <a:r>
              <a:rPr lang="de-DE" sz="1600" dirty="0"/>
              <a:t>Boden- Blatt. oder Blatt- Bodenherbizid</a:t>
            </a:r>
          </a:p>
          <a:p>
            <a:pPr lvl="1"/>
            <a:r>
              <a:rPr lang="de-DE" sz="1600" dirty="0"/>
              <a:t>Kontaktherbizid</a:t>
            </a:r>
            <a:endParaRPr lang="de-DE" dirty="0"/>
          </a:p>
          <a:p>
            <a:pPr>
              <a:buClrTx/>
            </a:pPr>
            <a:r>
              <a:rPr lang="de-DE" dirty="0"/>
              <a:t>Vorsicht bei</a:t>
            </a:r>
          </a:p>
          <a:p>
            <a:pPr lvl="1"/>
            <a:r>
              <a:rPr lang="de-DE" sz="1600" dirty="0"/>
              <a:t>der Herbstbehandlung</a:t>
            </a:r>
          </a:p>
          <a:p>
            <a:pPr lvl="1"/>
            <a:r>
              <a:rPr lang="de-DE" sz="1600" dirty="0"/>
              <a:t>sehr flacher Ablage</a:t>
            </a:r>
          </a:p>
          <a:p>
            <a:pPr lvl="1"/>
            <a:r>
              <a:rPr lang="de-DE" sz="1600" dirty="0"/>
              <a:t>sandigen Standorten</a:t>
            </a:r>
          </a:p>
          <a:p>
            <a:pPr lvl="1"/>
            <a:r>
              <a:rPr lang="de-DE" sz="1600" dirty="0"/>
              <a:t>Staunässe</a:t>
            </a:r>
          </a:p>
          <a:p>
            <a:pPr lvl="1"/>
            <a:r>
              <a:rPr lang="de-DE" sz="1600" dirty="0"/>
              <a:t>starke Niederschläge</a:t>
            </a:r>
          </a:p>
          <a:p>
            <a:pPr>
              <a:buClrTx/>
            </a:pPr>
            <a:r>
              <a:rPr lang="de-DE" dirty="0"/>
              <a:t>im Roggen möglichst keine späte Herbstbehandlung</a:t>
            </a:r>
          </a:p>
          <a:p>
            <a:pPr lvl="1"/>
            <a:r>
              <a:rPr lang="de-DE" sz="1600" dirty="0"/>
              <a:t>Gefahr, dass Wachstumsperiode nicht noch zwei Wochen anhält</a:t>
            </a:r>
          </a:p>
          <a:p>
            <a:endParaRPr lang="de-DE" dirty="0"/>
          </a:p>
        </p:txBody>
      </p:sp>
      <p:sp>
        <p:nvSpPr>
          <p:cNvPr id="4" name="Datumsplatzhalter 3">
            <a:extLst>
              <a:ext uri="{FF2B5EF4-FFF2-40B4-BE49-F238E27FC236}">
                <a16:creationId xmlns:a16="http://schemas.microsoft.com/office/drawing/2014/main" id="{EE1F27C8-A52A-4DEB-B470-CF7F63A96334}"/>
              </a:ext>
            </a:extLst>
          </p:cNvPr>
          <p:cNvSpPr>
            <a:spLocks noGrp="1"/>
          </p:cNvSpPr>
          <p:nvPr>
            <p:ph type="dt" sz="half" idx="10"/>
          </p:nvPr>
        </p:nvSpPr>
        <p:spPr/>
        <p:txBody>
          <a:bodyPr/>
          <a:lstStyle/>
          <a:p>
            <a:fld id="{61803240-1062-48CB-9153-6AF4895C6AAD}" type="datetime1">
              <a:rPr lang="de-DE" smtClean="0"/>
              <a:t>13.01.2022</a:t>
            </a:fld>
            <a:endParaRPr lang="de-DE" dirty="0"/>
          </a:p>
        </p:txBody>
      </p:sp>
      <p:sp>
        <p:nvSpPr>
          <p:cNvPr id="6" name="Foliennummernplatzhalter 5">
            <a:extLst>
              <a:ext uri="{FF2B5EF4-FFF2-40B4-BE49-F238E27FC236}">
                <a16:creationId xmlns:a16="http://schemas.microsoft.com/office/drawing/2014/main" id="{57984F0C-264D-4B40-8583-37386B1F72E0}"/>
              </a:ext>
            </a:extLst>
          </p:cNvPr>
          <p:cNvSpPr>
            <a:spLocks noGrp="1"/>
          </p:cNvSpPr>
          <p:nvPr>
            <p:ph type="sldNum" sz="quarter" idx="12"/>
          </p:nvPr>
        </p:nvSpPr>
        <p:spPr/>
        <p:txBody>
          <a:bodyPr/>
          <a:lstStyle/>
          <a:p>
            <a:fld id="{AF37DF20-EDB0-4B2C-BB00-AEF0D14163FC}" type="slidenum">
              <a:rPr lang="de-DE" smtClean="0"/>
              <a:pPr/>
              <a:t>78</a:t>
            </a:fld>
            <a:endParaRPr lang="de-DE" dirty="0"/>
          </a:p>
        </p:txBody>
      </p:sp>
      <p:sp>
        <p:nvSpPr>
          <p:cNvPr id="7" name="Pfeil: nach rechts 6">
            <a:extLst>
              <a:ext uri="{FF2B5EF4-FFF2-40B4-BE49-F238E27FC236}">
                <a16:creationId xmlns:a16="http://schemas.microsoft.com/office/drawing/2014/main" id="{25B5F1AE-5FDF-4618-9DED-01CEE485DE31}"/>
              </a:ext>
            </a:extLst>
          </p:cNvPr>
          <p:cNvSpPr/>
          <p:nvPr/>
        </p:nvSpPr>
        <p:spPr>
          <a:xfrm>
            <a:off x="2771800" y="1484784"/>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pic>
        <p:nvPicPr>
          <p:cNvPr id="8" name="Grafik 7">
            <a:extLst>
              <a:ext uri="{FF2B5EF4-FFF2-40B4-BE49-F238E27FC236}">
                <a16:creationId xmlns:a16="http://schemas.microsoft.com/office/drawing/2014/main" id="{B56D6DC5-4792-41FF-AEAF-7036361BF9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pic>
        <p:nvPicPr>
          <p:cNvPr id="10" name="Grafik 9">
            <a:extLst>
              <a:ext uri="{FF2B5EF4-FFF2-40B4-BE49-F238E27FC236}">
                <a16:creationId xmlns:a16="http://schemas.microsoft.com/office/drawing/2014/main" id="{F0BB4A3B-4628-4131-9D7D-5C74C393FB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2564904"/>
            <a:ext cx="3528194" cy="2639978"/>
          </a:xfrm>
          <a:prstGeom prst="rect">
            <a:avLst/>
          </a:prstGeom>
        </p:spPr>
      </p:pic>
      <p:sp>
        <p:nvSpPr>
          <p:cNvPr id="11" name="Fußzeilenplatzhalter 7">
            <a:extLst>
              <a:ext uri="{FF2B5EF4-FFF2-40B4-BE49-F238E27FC236}">
                <a16:creationId xmlns:a16="http://schemas.microsoft.com/office/drawing/2014/main" id="{493AC906-0BFD-4155-84ED-6E4667EB80C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775419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F05F4B-3E44-4E2A-9144-4BC016BAA119}"/>
              </a:ext>
            </a:extLst>
          </p:cNvPr>
          <p:cNvSpPr>
            <a:spLocks noGrp="1"/>
          </p:cNvSpPr>
          <p:nvPr>
            <p:ph type="title"/>
          </p:nvPr>
        </p:nvSpPr>
        <p:spPr/>
        <p:txBody>
          <a:bodyPr/>
          <a:lstStyle/>
          <a:p>
            <a:r>
              <a:rPr lang="de-DE" dirty="0"/>
              <a:t>Fungizide</a:t>
            </a:r>
          </a:p>
        </p:txBody>
      </p:sp>
      <p:sp>
        <p:nvSpPr>
          <p:cNvPr id="3" name="Inhaltsplatzhalter 2">
            <a:extLst>
              <a:ext uri="{FF2B5EF4-FFF2-40B4-BE49-F238E27FC236}">
                <a16:creationId xmlns:a16="http://schemas.microsoft.com/office/drawing/2014/main" id="{977F1D8E-1603-4506-AE22-62AA97D296C8}"/>
              </a:ext>
            </a:extLst>
          </p:cNvPr>
          <p:cNvSpPr>
            <a:spLocks noGrp="1"/>
          </p:cNvSpPr>
          <p:nvPr>
            <p:ph idx="1"/>
          </p:nvPr>
        </p:nvSpPr>
        <p:spPr/>
        <p:txBody>
          <a:bodyPr/>
          <a:lstStyle/>
          <a:p>
            <a:pPr>
              <a:spcBef>
                <a:spcPts val="300"/>
              </a:spcBef>
              <a:spcAft>
                <a:spcPts val="1200"/>
              </a:spcAft>
              <a:buClrTx/>
            </a:pPr>
            <a:r>
              <a:rPr lang="de-DE" dirty="0"/>
              <a:t>gezielte Pflanzenschutzmaßnahmen </a:t>
            </a:r>
            <a:r>
              <a:rPr lang="de-DE" dirty="0">
                <a:sym typeface="Wingdings" panose="05000000000000000000" pitchFamily="2" charset="2"/>
              </a:rPr>
              <a:t>	sichern hohe Kornerträge</a:t>
            </a:r>
          </a:p>
          <a:p>
            <a:pPr>
              <a:spcBef>
                <a:spcPts val="300"/>
              </a:spcBef>
              <a:spcAft>
                <a:spcPts val="300"/>
              </a:spcAft>
              <a:buClrTx/>
            </a:pPr>
            <a:r>
              <a:rPr lang="de-DE" dirty="0">
                <a:sym typeface="Wingdings" panose="05000000000000000000" pitchFamily="2" charset="2"/>
              </a:rPr>
              <a:t>Doppelbehandlung </a:t>
            </a:r>
          </a:p>
          <a:p>
            <a:pPr lvl="1">
              <a:spcBef>
                <a:spcPts val="300"/>
              </a:spcBef>
              <a:spcAft>
                <a:spcPts val="1200"/>
              </a:spcAft>
            </a:pPr>
            <a:r>
              <a:rPr lang="de-DE" sz="1600" dirty="0">
                <a:sym typeface="Wingdings" panose="05000000000000000000" pitchFamily="2" charset="2"/>
              </a:rPr>
              <a:t>auf Standorten mit hoher Ertragserwartung oder hohem Krankheitsdruck</a:t>
            </a:r>
          </a:p>
          <a:p>
            <a:pPr>
              <a:spcBef>
                <a:spcPts val="300"/>
              </a:spcBef>
              <a:spcAft>
                <a:spcPts val="300"/>
              </a:spcAft>
              <a:buClrTx/>
            </a:pPr>
            <a:r>
              <a:rPr lang="de-DE" dirty="0">
                <a:sym typeface="Wingdings" panose="05000000000000000000" pitchFamily="2" charset="2"/>
              </a:rPr>
              <a:t>Einmalbehandlung</a:t>
            </a:r>
          </a:p>
          <a:p>
            <a:pPr lvl="1">
              <a:spcBef>
                <a:spcPts val="300"/>
              </a:spcBef>
              <a:spcAft>
                <a:spcPts val="1200"/>
              </a:spcAft>
            </a:pPr>
            <a:r>
              <a:rPr lang="de-DE" sz="1600" dirty="0">
                <a:sym typeface="Wingdings" panose="05000000000000000000" pitchFamily="2" charset="2"/>
              </a:rPr>
              <a:t>auf leichten Standorten mit unzureichender Wasserversorgung &amp; geringer Ertragserwartung </a:t>
            </a:r>
          </a:p>
          <a:p>
            <a:pPr>
              <a:spcBef>
                <a:spcPts val="300"/>
              </a:spcBef>
              <a:spcAft>
                <a:spcPts val="300"/>
              </a:spcAft>
              <a:buClrTx/>
            </a:pPr>
            <a:r>
              <a:rPr lang="de-DE" dirty="0">
                <a:sym typeface="Wingdings" panose="05000000000000000000" pitchFamily="2" charset="2"/>
              </a:rPr>
              <a:t>Behandlung während der Blüte ist bei dem </a:t>
            </a:r>
            <a:r>
              <a:rPr lang="de-DE" dirty="0" err="1">
                <a:sym typeface="Wingdings" panose="05000000000000000000" pitchFamily="2" charset="2"/>
              </a:rPr>
              <a:t>Fremdbefruchter</a:t>
            </a:r>
            <a:r>
              <a:rPr lang="de-DE" dirty="0">
                <a:sym typeface="Wingdings" panose="05000000000000000000" pitchFamily="2" charset="2"/>
              </a:rPr>
              <a:t> Roggen nicht empfehlenswert           erhöhtes Risiko von Mutterkornbefall</a:t>
            </a:r>
            <a:endParaRPr lang="de-DE" dirty="0"/>
          </a:p>
          <a:p>
            <a:endParaRPr lang="de-DE" dirty="0"/>
          </a:p>
        </p:txBody>
      </p:sp>
      <p:sp>
        <p:nvSpPr>
          <p:cNvPr id="4" name="Datumsplatzhalter 3">
            <a:extLst>
              <a:ext uri="{FF2B5EF4-FFF2-40B4-BE49-F238E27FC236}">
                <a16:creationId xmlns:a16="http://schemas.microsoft.com/office/drawing/2014/main" id="{A182E255-3369-423F-9696-28B407D5F68E}"/>
              </a:ext>
            </a:extLst>
          </p:cNvPr>
          <p:cNvSpPr>
            <a:spLocks noGrp="1"/>
          </p:cNvSpPr>
          <p:nvPr>
            <p:ph type="dt" sz="half" idx="10"/>
          </p:nvPr>
        </p:nvSpPr>
        <p:spPr/>
        <p:txBody>
          <a:bodyPr/>
          <a:lstStyle/>
          <a:p>
            <a:fld id="{6A43BC6A-1356-4480-BCD9-B2403A367179}" type="datetime1">
              <a:rPr lang="de-DE" smtClean="0"/>
              <a:t>13.01.2022</a:t>
            </a:fld>
            <a:endParaRPr lang="de-DE" dirty="0"/>
          </a:p>
        </p:txBody>
      </p:sp>
      <p:sp>
        <p:nvSpPr>
          <p:cNvPr id="6" name="Foliennummernplatzhalter 5">
            <a:extLst>
              <a:ext uri="{FF2B5EF4-FFF2-40B4-BE49-F238E27FC236}">
                <a16:creationId xmlns:a16="http://schemas.microsoft.com/office/drawing/2014/main" id="{53117BD5-4893-42CC-B1B8-0B7E36A5FEDC}"/>
              </a:ext>
            </a:extLst>
          </p:cNvPr>
          <p:cNvSpPr>
            <a:spLocks noGrp="1"/>
          </p:cNvSpPr>
          <p:nvPr>
            <p:ph type="sldNum" sz="quarter" idx="12"/>
          </p:nvPr>
        </p:nvSpPr>
        <p:spPr/>
        <p:txBody>
          <a:bodyPr/>
          <a:lstStyle/>
          <a:p>
            <a:fld id="{AF37DF20-EDB0-4B2C-BB00-AEF0D14163FC}" type="slidenum">
              <a:rPr lang="de-DE" smtClean="0"/>
              <a:pPr/>
              <a:t>79</a:t>
            </a:fld>
            <a:endParaRPr lang="de-DE" dirty="0"/>
          </a:p>
        </p:txBody>
      </p:sp>
      <p:pic>
        <p:nvPicPr>
          <p:cNvPr id="8" name="Grafik 7">
            <a:extLst>
              <a:ext uri="{FF2B5EF4-FFF2-40B4-BE49-F238E27FC236}">
                <a16:creationId xmlns:a16="http://schemas.microsoft.com/office/drawing/2014/main" id="{EE504013-7CE3-4508-A287-D55CD06BF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9" name="Pfeil: nach rechts 8">
            <a:extLst>
              <a:ext uri="{FF2B5EF4-FFF2-40B4-BE49-F238E27FC236}">
                <a16:creationId xmlns:a16="http://schemas.microsoft.com/office/drawing/2014/main" id="{442842FA-C7E7-4F91-ABF0-FC1FACC599FC}"/>
              </a:ext>
            </a:extLst>
          </p:cNvPr>
          <p:cNvSpPr/>
          <p:nvPr/>
        </p:nvSpPr>
        <p:spPr>
          <a:xfrm>
            <a:off x="4688648" y="1502021"/>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0" name="Pfeil: nach rechts 9">
            <a:extLst>
              <a:ext uri="{FF2B5EF4-FFF2-40B4-BE49-F238E27FC236}">
                <a16:creationId xmlns:a16="http://schemas.microsoft.com/office/drawing/2014/main" id="{F73A66B8-42CB-4ACF-A27B-A4AF475A3C8E}"/>
              </a:ext>
            </a:extLst>
          </p:cNvPr>
          <p:cNvSpPr/>
          <p:nvPr/>
        </p:nvSpPr>
        <p:spPr>
          <a:xfrm>
            <a:off x="2627784" y="4044542"/>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graphicFrame>
        <p:nvGraphicFramePr>
          <p:cNvPr id="11" name="Tabelle 10">
            <a:extLst>
              <a:ext uri="{FF2B5EF4-FFF2-40B4-BE49-F238E27FC236}">
                <a16:creationId xmlns:a16="http://schemas.microsoft.com/office/drawing/2014/main" id="{C58C854E-1030-4341-B848-9A50542EA875}"/>
              </a:ext>
            </a:extLst>
          </p:cNvPr>
          <p:cNvGraphicFramePr>
            <a:graphicFrameLocks noGrp="1"/>
          </p:cNvGraphicFramePr>
          <p:nvPr>
            <p:extLst>
              <p:ext uri="{D42A27DB-BD31-4B8C-83A1-F6EECF244321}">
                <p14:modId xmlns:p14="http://schemas.microsoft.com/office/powerpoint/2010/main" val="47748507"/>
              </p:ext>
            </p:extLst>
          </p:nvPr>
        </p:nvGraphicFramePr>
        <p:xfrm>
          <a:off x="827584" y="4365104"/>
          <a:ext cx="7560840" cy="1587861"/>
        </p:xfrm>
        <a:graphic>
          <a:graphicData uri="http://schemas.openxmlformats.org/drawingml/2006/table">
            <a:tbl>
              <a:tblPr>
                <a:tableStyleId>{5C22544A-7EE6-4342-B048-85BDC9FD1C3A}</a:tableStyleId>
              </a:tblPr>
              <a:tblGrid>
                <a:gridCol w="2034974">
                  <a:extLst>
                    <a:ext uri="{9D8B030D-6E8A-4147-A177-3AD203B41FA5}">
                      <a16:colId xmlns:a16="http://schemas.microsoft.com/office/drawing/2014/main" val="979537484"/>
                    </a:ext>
                  </a:extLst>
                </a:gridCol>
                <a:gridCol w="1637907">
                  <a:extLst>
                    <a:ext uri="{9D8B030D-6E8A-4147-A177-3AD203B41FA5}">
                      <a16:colId xmlns:a16="http://schemas.microsoft.com/office/drawing/2014/main" val="4238846627"/>
                    </a:ext>
                  </a:extLst>
                </a:gridCol>
                <a:gridCol w="1323561">
                  <a:extLst>
                    <a:ext uri="{9D8B030D-6E8A-4147-A177-3AD203B41FA5}">
                      <a16:colId xmlns:a16="http://schemas.microsoft.com/office/drawing/2014/main" val="911295327"/>
                    </a:ext>
                  </a:extLst>
                </a:gridCol>
                <a:gridCol w="2564398">
                  <a:extLst>
                    <a:ext uri="{9D8B030D-6E8A-4147-A177-3AD203B41FA5}">
                      <a16:colId xmlns:a16="http://schemas.microsoft.com/office/drawing/2014/main" val="3795243229"/>
                    </a:ext>
                  </a:extLst>
                </a:gridCol>
              </a:tblGrid>
              <a:tr h="493521">
                <a:tc>
                  <a:txBody>
                    <a:bodyPr/>
                    <a:lstStyle/>
                    <a:p>
                      <a:pPr algn="l" fontAlgn="ctr"/>
                      <a:r>
                        <a:rPr lang="de-DE" sz="1600" u="none" strike="noStrike" dirty="0">
                          <a:solidFill>
                            <a:schemeClr val="bg1">
                              <a:lumMod val="95000"/>
                            </a:schemeClr>
                          </a:solidFill>
                          <a:effectLst/>
                        </a:rPr>
                        <a:t>Krankheit</a:t>
                      </a:r>
                      <a:endParaRPr lang="de-DE" sz="1600" b="0" i="0" u="none" strike="noStrike" dirty="0">
                        <a:solidFill>
                          <a:schemeClr val="bg1">
                            <a:lumMod val="95000"/>
                          </a:schemeClr>
                        </a:solidFill>
                        <a:effectLst/>
                        <a:latin typeface="Arial" panose="020B0604020202020204" pitchFamily="34" charset="0"/>
                      </a:endParaRPr>
                    </a:p>
                  </a:txBody>
                  <a:tcPr marL="9525" marR="9525" marT="9525" marB="0" anchor="ctr">
                    <a:solidFill>
                      <a:srgbClr val="96825F"/>
                    </a:solidFill>
                  </a:tcPr>
                </a:tc>
                <a:tc>
                  <a:txBody>
                    <a:bodyPr/>
                    <a:lstStyle/>
                    <a:p>
                      <a:pPr algn="ctr" fontAlgn="ctr"/>
                      <a:r>
                        <a:rPr lang="de-DE" sz="1600" u="none" strike="noStrike" dirty="0" err="1">
                          <a:solidFill>
                            <a:schemeClr val="bg1">
                              <a:lumMod val="95000"/>
                            </a:schemeClr>
                          </a:solidFill>
                          <a:effectLst/>
                        </a:rPr>
                        <a:t>Boniturobjekt</a:t>
                      </a:r>
                      <a:endParaRPr lang="de-DE" sz="1600" b="0" i="0" u="none" strike="noStrike" dirty="0">
                        <a:solidFill>
                          <a:schemeClr val="bg1">
                            <a:lumMod val="95000"/>
                          </a:schemeClr>
                        </a:solidFill>
                        <a:effectLst/>
                        <a:latin typeface="Arial" panose="020B0604020202020204" pitchFamily="34" charset="0"/>
                      </a:endParaRPr>
                    </a:p>
                  </a:txBody>
                  <a:tcPr marL="9525" marR="9525" marT="9525" marB="0" anchor="ctr">
                    <a:solidFill>
                      <a:srgbClr val="96825F"/>
                    </a:solidFill>
                  </a:tcPr>
                </a:tc>
                <a:tc>
                  <a:txBody>
                    <a:bodyPr/>
                    <a:lstStyle/>
                    <a:p>
                      <a:pPr algn="ctr" fontAlgn="ctr"/>
                      <a:r>
                        <a:rPr lang="de-DE" sz="1600" u="none" strike="noStrike" dirty="0">
                          <a:solidFill>
                            <a:schemeClr val="bg1">
                              <a:lumMod val="95000"/>
                            </a:schemeClr>
                          </a:solidFill>
                          <a:effectLst/>
                        </a:rPr>
                        <a:t>BBCH*</a:t>
                      </a:r>
                      <a:endParaRPr lang="de-DE" sz="1600" b="0" i="0" u="none" strike="noStrike" dirty="0">
                        <a:solidFill>
                          <a:schemeClr val="bg1">
                            <a:lumMod val="95000"/>
                          </a:schemeClr>
                        </a:solidFill>
                        <a:effectLst/>
                        <a:latin typeface="Arial" panose="020B0604020202020204" pitchFamily="34" charset="0"/>
                      </a:endParaRPr>
                    </a:p>
                  </a:txBody>
                  <a:tcPr marL="9525" marR="9525" marT="9525" marB="0" anchor="ctr">
                    <a:solidFill>
                      <a:srgbClr val="96825F"/>
                    </a:solidFill>
                  </a:tcPr>
                </a:tc>
                <a:tc>
                  <a:txBody>
                    <a:bodyPr/>
                    <a:lstStyle/>
                    <a:p>
                      <a:pPr algn="ctr" fontAlgn="ctr"/>
                      <a:r>
                        <a:rPr lang="de-DE" sz="1600" u="none" strike="noStrike" dirty="0">
                          <a:solidFill>
                            <a:schemeClr val="bg1">
                              <a:lumMod val="95000"/>
                            </a:schemeClr>
                          </a:solidFill>
                          <a:effectLst/>
                        </a:rPr>
                        <a:t>Bekämpfungsrichtwert</a:t>
                      </a:r>
                      <a:br>
                        <a:rPr lang="de-DE" sz="1600" u="none" strike="noStrike" dirty="0">
                          <a:solidFill>
                            <a:schemeClr val="bg1">
                              <a:lumMod val="95000"/>
                            </a:schemeClr>
                          </a:solidFill>
                          <a:effectLst/>
                        </a:rPr>
                      </a:br>
                      <a:r>
                        <a:rPr lang="de-DE" sz="1600" u="none" strike="noStrike" dirty="0">
                          <a:solidFill>
                            <a:schemeClr val="bg1">
                              <a:lumMod val="95000"/>
                            </a:schemeClr>
                          </a:solidFill>
                          <a:effectLst/>
                        </a:rPr>
                        <a:t>(</a:t>
                      </a:r>
                      <a:r>
                        <a:rPr lang="de-DE" sz="1600" u="none" strike="noStrike" dirty="0" err="1">
                          <a:solidFill>
                            <a:schemeClr val="bg1">
                              <a:lumMod val="95000"/>
                            </a:schemeClr>
                          </a:solidFill>
                          <a:effectLst/>
                        </a:rPr>
                        <a:t>Befallshäufigkeit</a:t>
                      </a:r>
                      <a:r>
                        <a:rPr lang="de-DE" sz="1600" u="none" strike="noStrike" dirty="0">
                          <a:solidFill>
                            <a:schemeClr val="bg1">
                              <a:lumMod val="95000"/>
                            </a:schemeClr>
                          </a:solidFill>
                          <a:effectLst/>
                        </a:rPr>
                        <a:t>)</a:t>
                      </a:r>
                      <a:endParaRPr lang="de-DE" sz="1600" b="0" i="0" u="none" strike="noStrike" dirty="0">
                        <a:solidFill>
                          <a:schemeClr val="bg1">
                            <a:lumMod val="95000"/>
                          </a:schemeClr>
                        </a:solidFill>
                        <a:effectLst/>
                        <a:latin typeface="Arial" panose="020B0604020202020204" pitchFamily="34" charset="0"/>
                      </a:endParaRPr>
                    </a:p>
                  </a:txBody>
                  <a:tcPr marL="9525" marR="9525" marT="9525" marB="0" anchor="ctr">
                    <a:solidFill>
                      <a:srgbClr val="96825F"/>
                    </a:solidFill>
                  </a:tcPr>
                </a:tc>
                <a:extLst>
                  <a:ext uri="{0D108BD9-81ED-4DB2-BD59-A6C34878D82A}">
                    <a16:rowId xmlns:a16="http://schemas.microsoft.com/office/drawing/2014/main" val="1292123049"/>
                  </a:ext>
                </a:extLst>
              </a:tr>
              <a:tr h="272664">
                <a:tc>
                  <a:txBody>
                    <a:bodyPr/>
                    <a:lstStyle/>
                    <a:p>
                      <a:pPr algn="l" fontAlgn="b"/>
                      <a:r>
                        <a:rPr lang="de-DE" sz="1400" u="none" strike="noStrike" dirty="0">
                          <a:effectLst/>
                        </a:rPr>
                        <a:t>Halmbruch</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31 - 32</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ctr" fontAlgn="b"/>
                      <a:r>
                        <a:rPr lang="de-DE" sz="1400" u="none" strike="noStrike" dirty="0">
                          <a:effectLst/>
                        </a:rPr>
                        <a:t>Prognosemodell</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extLst>
                  <a:ext uri="{0D108BD9-81ED-4DB2-BD59-A6C34878D82A}">
                    <a16:rowId xmlns:a16="http://schemas.microsoft.com/office/drawing/2014/main" val="66445391"/>
                  </a:ext>
                </a:extLst>
              </a:tr>
              <a:tr h="272664">
                <a:tc>
                  <a:txBody>
                    <a:bodyPr/>
                    <a:lstStyle/>
                    <a:p>
                      <a:pPr algn="l" fontAlgn="b"/>
                      <a:r>
                        <a:rPr lang="de-DE" sz="1400" u="none" strike="noStrike" dirty="0">
                          <a:effectLst/>
                        </a:rPr>
                        <a:t>Echter Mehltau</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rowSpan="3">
                  <a:txBody>
                    <a:bodyPr/>
                    <a:lstStyle/>
                    <a:p>
                      <a:pPr algn="ctr" fontAlgn="ctr"/>
                      <a:r>
                        <a:rPr lang="de-DE" sz="1400" u="none" strike="noStrike" dirty="0">
                          <a:effectLst/>
                        </a:rPr>
                        <a:t>3 obere Blätter</a:t>
                      </a:r>
                      <a:endParaRPr lang="de-DE" sz="1400" b="0" i="0" u="none" strike="noStrike" dirty="0">
                        <a:solidFill>
                          <a:srgbClr val="000000"/>
                        </a:solidFill>
                        <a:effectLst/>
                        <a:latin typeface="Arial" panose="020B0604020202020204" pitchFamily="34" charset="0"/>
                      </a:endParaRPr>
                    </a:p>
                  </a:txBody>
                  <a:tcPr marL="9525" marR="9525" marT="9525" marB="0" anchor="ctr">
                    <a:solidFill>
                      <a:srgbClr val="F4F3EE"/>
                    </a:solidFill>
                  </a:tcPr>
                </a:tc>
                <a:tc>
                  <a:txBody>
                    <a:bodyPr/>
                    <a:lstStyle/>
                    <a:p>
                      <a:pPr algn="ctr" fontAlgn="b"/>
                      <a:r>
                        <a:rPr lang="de-DE" sz="1400" u="none" strike="noStrike" dirty="0">
                          <a:effectLst/>
                        </a:rPr>
                        <a:t>33 - 51</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l" fontAlgn="b"/>
                      <a:r>
                        <a:rPr lang="de-DE" sz="1400" u="none" strike="noStrike" dirty="0">
                          <a:effectLst/>
                        </a:rPr>
                        <a:t>60 % = 15 befallene Halme</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extLst>
                  <a:ext uri="{0D108BD9-81ED-4DB2-BD59-A6C34878D82A}">
                    <a16:rowId xmlns:a16="http://schemas.microsoft.com/office/drawing/2014/main" val="4116586134"/>
                  </a:ext>
                </a:extLst>
              </a:tr>
              <a:tr h="272664">
                <a:tc>
                  <a:txBody>
                    <a:bodyPr/>
                    <a:lstStyle/>
                    <a:p>
                      <a:pPr algn="l" fontAlgn="b"/>
                      <a:r>
                        <a:rPr lang="de-DE" sz="1400" u="none" strike="noStrike" dirty="0">
                          <a:effectLst/>
                        </a:rPr>
                        <a:t>Braunrost</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vMerge="1">
                  <a:txBody>
                    <a:bodyPr/>
                    <a:lstStyle/>
                    <a:p>
                      <a:endParaRPr lang="de-DE"/>
                    </a:p>
                  </a:txBody>
                  <a:tcPr/>
                </a:tc>
                <a:tc>
                  <a:txBody>
                    <a:bodyPr/>
                    <a:lstStyle/>
                    <a:p>
                      <a:pPr algn="ctr" fontAlgn="b"/>
                      <a:r>
                        <a:rPr lang="de-DE" sz="1400" u="none" strike="noStrike" dirty="0">
                          <a:effectLst/>
                        </a:rPr>
                        <a:t>39 - 60</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tc>
                  <a:txBody>
                    <a:bodyPr/>
                    <a:lstStyle/>
                    <a:p>
                      <a:pPr algn="l" fontAlgn="b"/>
                      <a:r>
                        <a:rPr lang="de-DE" sz="1400" u="none" strike="noStrike" dirty="0">
                          <a:effectLst/>
                        </a:rPr>
                        <a:t>30 % = 8 befallene Halme </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EBEADC"/>
                    </a:solidFill>
                  </a:tcPr>
                </a:tc>
                <a:extLst>
                  <a:ext uri="{0D108BD9-81ED-4DB2-BD59-A6C34878D82A}">
                    <a16:rowId xmlns:a16="http://schemas.microsoft.com/office/drawing/2014/main" val="3727904743"/>
                  </a:ext>
                </a:extLst>
              </a:tr>
              <a:tr h="272664">
                <a:tc>
                  <a:txBody>
                    <a:bodyPr/>
                    <a:lstStyle/>
                    <a:p>
                      <a:pPr algn="l" fontAlgn="b"/>
                      <a:r>
                        <a:rPr lang="de-DE" sz="1400" u="none" strike="noStrike" dirty="0" err="1">
                          <a:effectLst/>
                        </a:rPr>
                        <a:t>Rhynchosporium</a:t>
                      </a:r>
                      <a:r>
                        <a:rPr lang="de-DE" sz="1400" u="none" strike="noStrike" dirty="0">
                          <a:effectLst/>
                        </a:rPr>
                        <a:t> </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vMerge="1">
                  <a:txBody>
                    <a:bodyPr/>
                    <a:lstStyle/>
                    <a:p>
                      <a:endParaRPr lang="de-DE"/>
                    </a:p>
                  </a:txBody>
                  <a:tcPr/>
                </a:tc>
                <a:tc>
                  <a:txBody>
                    <a:bodyPr/>
                    <a:lstStyle/>
                    <a:p>
                      <a:pPr algn="ctr" fontAlgn="b"/>
                      <a:r>
                        <a:rPr lang="de-DE" sz="1400" u="none" strike="noStrike" dirty="0">
                          <a:effectLst/>
                        </a:rPr>
                        <a:t>33 - 55</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tc>
                  <a:txBody>
                    <a:bodyPr/>
                    <a:lstStyle/>
                    <a:p>
                      <a:pPr algn="l" fontAlgn="b"/>
                      <a:r>
                        <a:rPr lang="de-DE" sz="1400" u="none" strike="noStrike" dirty="0">
                          <a:effectLst/>
                        </a:rPr>
                        <a:t>50 % = 13 befallene Halme</a:t>
                      </a:r>
                      <a:endParaRPr lang="de-DE" sz="1400" b="0" i="0" u="none" strike="noStrike" dirty="0">
                        <a:solidFill>
                          <a:srgbClr val="000000"/>
                        </a:solidFill>
                        <a:effectLst/>
                        <a:latin typeface="Arial" panose="020B0604020202020204" pitchFamily="34" charset="0"/>
                      </a:endParaRPr>
                    </a:p>
                  </a:txBody>
                  <a:tcPr marL="9525" marR="9525" marT="9525" marB="0" anchor="b">
                    <a:solidFill>
                      <a:srgbClr val="F4F3EE"/>
                    </a:solidFill>
                  </a:tcPr>
                </a:tc>
                <a:extLst>
                  <a:ext uri="{0D108BD9-81ED-4DB2-BD59-A6C34878D82A}">
                    <a16:rowId xmlns:a16="http://schemas.microsoft.com/office/drawing/2014/main" val="1888404381"/>
                  </a:ext>
                </a:extLst>
              </a:tr>
            </a:tbl>
          </a:graphicData>
        </a:graphic>
      </p:graphicFrame>
      <p:sp>
        <p:nvSpPr>
          <p:cNvPr id="12" name="Textfeld 11">
            <a:extLst>
              <a:ext uri="{FF2B5EF4-FFF2-40B4-BE49-F238E27FC236}">
                <a16:creationId xmlns:a16="http://schemas.microsoft.com/office/drawing/2014/main" id="{F9F38246-F653-495F-8032-8852B19A3026}"/>
              </a:ext>
            </a:extLst>
          </p:cNvPr>
          <p:cNvSpPr txBox="1"/>
          <p:nvPr/>
        </p:nvSpPr>
        <p:spPr>
          <a:xfrm>
            <a:off x="755576" y="5972112"/>
            <a:ext cx="7632848" cy="646331"/>
          </a:xfrm>
          <a:prstGeom prst="rect">
            <a:avLst/>
          </a:prstGeom>
          <a:noFill/>
        </p:spPr>
        <p:txBody>
          <a:bodyPr wrap="square" rtlCol="0">
            <a:spAutoFit/>
          </a:bodyPr>
          <a:lstStyle/>
          <a:p>
            <a:r>
              <a:rPr lang="de-DE" sz="900" dirty="0" err="1"/>
              <a:t>Linienboniturmethode</a:t>
            </a:r>
            <a:r>
              <a:rPr lang="de-DE" sz="900" dirty="0"/>
              <a:t>: Auf mindestens 2 Linien/ Schlag werden an 5 Punkten 5 Pflanzen bzw. Halme kontrolliert.</a:t>
            </a:r>
          </a:p>
          <a:p>
            <a:r>
              <a:rPr lang="de-DE" sz="900" dirty="0"/>
              <a:t>* Gefährdungszeitraum </a:t>
            </a:r>
          </a:p>
          <a:p>
            <a:r>
              <a:rPr lang="de-DE" sz="900" dirty="0"/>
              <a:t>(Pflanzenschutz in Ackerbau und Grünland. Eine Information der Pflanzenschutzdienste der Länder Berlin, Brandenburg, Sachsen, Sachsen-Anhalt </a:t>
            </a:r>
          </a:p>
          <a:p>
            <a:r>
              <a:rPr lang="de-DE" sz="900" dirty="0"/>
              <a:t>und Thüringen, 2014)</a:t>
            </a:r>
          </a:p>
        </p:txBody>
      </p:sp>
      <p:sp>
        <p:nvSpPr>
          <p:cNvPr id="13" name="Fußzeilenplatzhalter 7">
            <a:extLst>
              <a:ext uri="{FF2B5EF4-FFF2-40B4-BE49-F238E27FC236}">
                <a16:creationId xmlns:a16="http://schemas.microsoft.com/office/drawing/2014/main" id="{F6E61987-7175-45FC-8628-3CF5E977134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55875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1B80A23-E465-447B-9495-CB7FADB078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8847" y="2091382"/>
            <a:ext cx="2647276" cy="3446022"/>
          </a:xfrm>
          <a:prstGeom prst="rect">
            <a:avLst/>
          </a:prstGeom>
        </p:spPr>
      </p:pic>
      <p:sp>
        <p:nvSpPr>
          <p:cNvPr id="2" name="Titel 1">
            <a:extLst>
              <a:ext uri="{FF2B5EF4-FFF2-40B4-BE49-F238E27FC236}">
                <a16:creationId xmlns:a16="http://schemas.microsoft.com/office/drawing/2014/main" id="{E638349A-6FCE-4901-8850-2779BF123CAC}"/>
              </a:ext>
            </a:extLst>
          </p:cNvPr>
          <p:cNvSpPr>
            <a:spLocks noGrp="1"/>
          </p:cNvSpPr>
          <p:nvPr>
            <p:ph type="title"/>
          </p:nvPr>
        </p:nvSpPr>
        <p:spPr/>
        <p:txBody>
          <a:bodyPr/>
          <a:lstStyle/>
          <a:p>
            <a:r>
              <a:rPr lang="de-DE" dirty="0"/>
              <a:t>Wie verteilt sich der Getreidebau in Deutschland?</a:t>
            </a:r>
          </a:p>
        </p:txBody>
      </p:sp>
      <p:sp>
        <p:nvSpPr>
          <p:cNvPr id="3" name="Datumsplatzhalter 2">
            <a:extLst>
              <a:ext uri="{FF2B5EF4-FFF2-40B4-BE49-F238E27FC236}">
                <a16:creationId xmlns:a16="http://schemas.microsoft.com/office/drawing/2014/main" id="{5F7C6AED-064A-4C43-B5AC-47B51AFD23AC}"/>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C56411C-3A63-4A11-AFCB-02838EC81695}"/>
              </a:ext>
            </a:extLst>
          </p:cNvPr>
          <p:cNvSpPr>
            <a:spLocks noGrp="1"/>
          </p:cNvSpPr>
          <p:nvPr>
            <p:ph type="sldNum" sz="quarter" idx="12"/>
          </p:nvPr>
        </p:nvSpPr>
        <p:spPr/>
        <p:txBody>
          <a:bodyPr/>
          <a:lstStyle/>
          <a:p>
            <a:fld id="{C8B4615F-D40A-4928-AE16-954CA1637D05}" type="slidenum">
              <a:rPr lang="de-DE" smtClean="0"/>
              <a:pPr/>
              <a:t>8</a:t>
            </a:fld>
            <a:endParaRPr lang="de-DE" dirty="0"/>
          </a:p>
        </p:txBody>
      </p:sp>
      <p:pic>
        <p:nvPicPr>
          <p:cNvPr id="6" name="Grafik 5">
            <a:extLst>
              <a:ext uri="{FF2B5EF4-FFF2-40B4-BE49-F238E27FC236}">
                <a16:creationId xmlns:a16="http://schemas.microsoft.com/office/drawing/2014/main" id="{2936FFC6-D4FD-4777-8801-C7B6F683E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3" name="Rechteck 12">
            <a:extLst>
              <a:ext uri="{FF2B5EF4-FFF2-40B4-BE49-F238E27FC236}">
                <a16:creationId xmlns:a16="http://schemas.microsoft.com/office/drawing/2014/main" id="{784337B2-143F-4361-BD27-682EEC2E8157}"/>
              </a:ext>
            </a:extLst>
          </p:cNvPr>
          <p:cNvSpPr/>
          <p:nvPr/>
        </p:nvSpPr>
        <p:spPr>
          <a:xfrm>
            <a:off x="1187624" y="1628800"/>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tx1"/>
                </a:solidFill>
              </a:rPr>
              <a:t> </a:t>
            </a:r>
            <a:r>
              <a:rPr lang="de-DE" dirty="0">
                <a:solidFill>
                  <a:schemeClr val="accent6">
                    <a:lumMod val="50000"/>
                  </a:schemeClr>
                </a:solidFill>
              </a:rPr>
              <a:t>Weizen</a:t>
            </a:r>
          </a:p>
        </p:txBody>
      </p:sp>
      <p:sp>
        <p:nvSpPr>
          <p:cNvPr id="14" name="Rechteck 13">
            <a:extLst>
              <a:ext uri="{FF2B5EF4-FFF2-40B4-BE49-F238E27FC236}">
                <a16:creationId xmlns:a16="http://schemas.microsoft.com/office/drawing/2014/main" id="{A09AA8F7-1C69-44B9-9C25-8AA251756787}"/>
              </a:ext>
            </a:extLst>
          </p:cNvPr>
          <p:cNvSpPr/>
          <p:nvPr/>
        </p:nvSpPr>
        <p:spPr>
          <a:xfrm>
            <a:off x="4070370" y="1628800"/>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tx1"/>
                </a:solidFill>
              </a:rPr>
              <a:t> </a:t>
            </a:r>
            <a:r>
              <a:rPr lang="de-DE" dirty="0">
                <a:solidFill>
                  <a:schemeClr val="accent6">
                    <a:lumMod val="50000"/>
                  </a:schemeClr>
                </a:solidFill>
              </a:rPr>
              <a:t>Gerste</a:t>
            </a:r>
          </a:p>
        </p:txBody>
      </p:sp>
      <p:sp>
        <p:nvSpPr>
          <p:cNvPr id="15" name="Rechteck 14">
            <a:extLst>
              <a:ext uri="{FF2B5EF4-FFF2-40B4-BE49-F238E27FC236}">
                <a16:creationId xmlns:a16="http://schemas.microsoft.com/office/drawing/2014/main" id="{63571884-0BD0-469A-99D8-63AD9F4DDC21}"/>
              </a:ext>
            </a:extLst>
          </p:cNvPr>
          <p:cNvSpPr/>
          <p:nvPr/>
        </p:nvSpPr>
        <p:spPr>
          <a:xfrm>
            <a:off x="6732240" y="1628800"/>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accent6">
                    <a:lumMod val="50000"/>
                  </a:schemeClr>
                </a:solidFill>
              </a:rPr>
              <a:t>Roggen</a:t>
            </a:r>
          </a:p>
        </p:txBody>
      </p:sp>
      <p:pic>
        <p:nvPicPr>
          <p:cNvPr id="9" name="Grafik 8">
            <a:extLst>
              <a:ext uri="{FF2B5EF4-FFF2-40B4-BE49-F238E27FC236}">
                <a16:creationId xmlns:a16="http://schemas.microsoft.com/office/drawing/2014/main" id="{079081D8-773C-4ABF-948F-E8FCF8DFD5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5856" y="2083059"/>
            <a:ext cx="2632841" cy="3487004"/>
          </a:xfrm>
          <a:prstGeom prst="rect">
            <a:avLst/>
          </a:prstGeom>
        </p:spPr>
      </p:pic>
      <p:pic>
        <p:nvPicPr>
          <p:cNvPr id="12" name="Grafik 11">
            <a:extLst>
              <a:ext uri="{FF2B5EF4-FFF2-40B4-BE49-F238E27FC236}">
                <a16:creationId xmlns:a16="http://schemas.microsoft.com/office/drawing/2014/main" id="{03266EA0-AF13-48F4-BEC4-7770984722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10137" y="5792067"/>
            <a:ext cx="2448272" cy="756084"/>
          </a:xfrm>
          <a:prstGeom prst="rect">
            <a:avLst/>
          </a:prstGeom>
        </p:spPr>
      </p:pic>
      <p:pic>
        <p:nvPicPr>
          <p:cNvPr id="20" name="Grafik 19">
            <a:extLst>
              <a:ext uri="{FF2B5EF4-FFF2-40B4-BE49-F238E27FC236}">
                <a16:creationId xmlns:a16="http://schemas.microsoft.com/office/drawing/2014/main" id="{9C24969E-D0FC-4295-B8B7-B87C3C637F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2614" y="5792067"/>
            <a:ext cx="2558390" cy="733277"/>
          </a:xfrm>
          <a:prstGeom prst="rect">
            <a:avLst/>
          </a:prstGeom>
        </p:spPr>
      </p:pic>
      <p:pic>
        <p:nvPicPr>
          <p:cNvPr id="23" name="Grafik 22">
            <a:extLst>
              <a:ext uri="{FF2B5EF4-FFF2-40B4-BE49-F238E27FC236}">
                <a16:creationId xmlns:a16="http://schemas.microsoft.com/office/drawing/2014/main" id="{8E60BC51-D115-48E6-B09F-67518676F97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9750" y="2046600"/>
            <a:ext cx="2644392" cy="3447153"/>
          </a:xfrm>
          <a:prstGeom prst="rect">
            <a:avLst/>
          </a:prstGeom>
        </p:spPr>
      </p:pic>
      <p:pic>
        <p:nvPicPr>
          <p:cNvPr id="25" name="Grafik 24">
            <a:extLst>
              <a:ext uri="{FF2B5EF4-FFF2-40B4-BE49-F238E27FC236}">
                <a16:creationId xmlns:a16="http://schemas.microsoft.com/office/drawing/2014/main" id="{FF3A5B0F-2EAB-41DC-8880-9ADAFA5BE5E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980" y="5806268"/>
            <a:ext cx="2541837" cy="750700"/>
          </a:xfrm>
          <a:prstGeom prst="rect">
            <a:avLst/>
          </a:prstGeom>
        </p:spPr>
      </p:pic>
      <p:sp>
        <p:nvSpPr>
          <p:cNvPr id="16" name="Fußzeilenplatzhalter 7">
            <a:extLst>
              <a:ext uri="{FF2B5EF4-FFF2-40B4-BE49-F238E27FC236}">
                <a16:creationId xmlns:a16="http://schemas.microsoft.com/office/drawing/2014/main" id="{D7674ECF-3246-4A49-A42A-DF992D764D50}"/>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172407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B6EE4-C28B-4E10-B39B-933BFB4CBD9C}"/>
              </a:ext>
            </a:extLst>
          </p:cNvPr>
          <p:cNvSpPr>
            <a:spLocks noGrp="1"/>
          </p:cNvSpPr>
          <p:nvPr>
            <p:ph type="title"/>
          </p:nvPr>
        </p:nvSpPr>
        <p:spPr/>
        <p:txBody>
          <a:bodyPr/>
          <a:lstStyle/>
          <a:p>
            <a:r>
              <a:rPr lang="de-DE" dirty="0"/>
              <a:t>Herbizide &amp; Fungizide im Roggen</a:t>
            </a:r>
          </a:p>
        </p:txBody>
      </p:sp>
      <p:sp>
        <p:nvSpPr>
          <p:cNvPr id="3" name="Inhaltsplatzhalter 2">
            <a:extLst>
              <a:ext uri="{FF2B5EF4-FFF2-40B4-BE49-F238E27FC236}">
                <a16:creationId xmlns:a16="http://schemas.microsoft.com/office/drawing/2014/main" id="{5E1632C8-561A-4A74-A245-3588DBD92FBD}"/>
              </a:ext>
            </a:extLst>
          </p:cNvPr>
          <p:cNvSpPr>
            <a:spLocks noGrp="1"/>
          </p:cNvSpPr>
          <p:nvPr>
            <p:ph sz="half" idx="1"/>
          </p:nvPr>
        </p:nvSpPr>
        <p:spPr/>
        <p:txBody>
          <a:bodyPr/>
          <a:lstStyle/>
          <a:p>
            <a:pPr marL="285750" indent="-285750">
              <a:buClr>
                <a:schemeClr val="tx2"/>
              </a:buClr>
            </a:pPr>
            <a:endParaRPr lang="de-DE" dirty="0"/>
          </a:p>
          <a:p>
            <a:pPr marL="285750" indent="-285750">
              <a:buClrTx/>
            </a:pPr>
            <a:r>
              <a:rPr lang="de-DE" dirty="0"/>
              <a:t>hoher Widerstand gegenüber Pflanzenkrankheiten </a:t>
            </a:r>
          </a:p>
          <a:p>
            <a:pPr marL="285750" indent="-285750">
              <a:lnSpc>
                <a:spcPct val="150000"/>
              </a:lnSpc>
              <a:buClrTx/>
            </a:pPr>
            <a:r>
              <a:rPr lang="de-DE" dirty="0"/>
              <a:t>Zuchtfortschritt Braunrostresistenz</a:t>
            </a:r>
          </a:p>
          <a:p>
            <a:pPr marL="742950" lvl="1" indent="-285750">
              <a:buClr>
                <a:schemeClr val="bg2"/>
              </a:buClr>
            </a:pPr>
            <a:r>
              <a:rPr lang="de-DE" sz="1600" dirty="0"/>
              <a:t>leichte Bekämpfung der Leitkrankheit Braunrost mit verschiedenen Wirkstoffen möglich</a:t>
            </a:r>
          </a:p>
          <a:p>
            <a:pPr marL="285750" indent="-285750">
              <a:buClrTx/>
            </a:pPr>
            <a:r>
              <a:rPr lang="de-DE" dirty="0"/>
              <a:t>kein Einsatz resistenzgefährdeter Fungizide notwendig</a:t>
            </a:r>
          </a:p>
          <a:p>
            <a:pPr marL="285750" indent="-285750">
              <a:buClrTx/>
            </a:pPr>
            <a:r>
              <a:rPr lang="de-DE" dirty="0"/>
              <a:t>keine Rolle spielen Problemkrankheiten wie z.B. </a:t>
            </a:r>
            <a:r>
              <a:rPr lang="de-DE" dirty="0" err="1"/>
              <a:t>Septoria</a:t>
            </a:r>
            <a:r>
              <a:rPr lang="de-DE" dirty="0"/>
              <a:t>, </a:t>
            </a:r>
            <a:r>
              <a:rPr lang="de-DE" dirty="0" err="1"/>
              <a:t>Ramularia</a:t>
            </a:r>
            <a:endParaRPr lang="de-DE" dirty="0"/>
          </a:p>
          <a:p>
            <a:pPr marL="285750" indent="-285750">
              <a:lnSpc>
                <a:spcPct val="150000"/>
              </a:lnSpc>
              <a:buClrTx/>
            </a:pPr>
            <a:r>
              <a:rPr lang="de-DE" dirty="0">
                <a:solidFill>
                  <a:schemeClr val="accent6">
                    <a:lumMod val="75000"/>
                  </a:schemeClr>
                </a:solidFill>
              </a:rPr>
              <a:t>geringer Einsatz = geringe Kosten</a:t>
            </a:r>
          </a:p>
          <a:p>
            <a:pPr marL="0" indent="0">
              <a:buClr>
                <a:schemeClr val="tx2"/>
              </a:buClr>
              <a:buNone/>
            </a:pPr>
            <a:endParaRPr lang="de-DE" dirty="0"/>
          </a:p>
          <a:p>
            <a:endParaRPr lang="de-DE" dirty="0"/>
          </a:p>
        </p:txBody>
      </p:sp>
      <p:sp>
        <p:nvSpPr>
          <p:cNvPr id="5" name="Datumsplatzhalter 4">
            <a:extLst>
              <a:ext uri="{FF2B5EF4-FFF2-40B4-BE49-F238E27FC236}">
                <a16:creationId xmlns:a16="http://schemas.microsoft.com/office/drawing/2014/main" id="{E23B0EB5-90AB-488D-9CA2-B105BD663269}"/>
              </a:ext>
            </a:extLst>
          </p:cNvPr>
          <p:cNvSpPr>
            <a:spLocks noGrp="1"/>
          </p:cNvSpPr>
          <p:nvPr>
            <p:ph type="dt" sz="half" idx="10"/>
          </p:nvPr>
        </p:nvSpPr>
        <p:spPr/>
        <p:txBody>
          <a:bodyPr/>
          <a:lstStyle/>
          <a:p>
            <a:fld id="{D5A2B83A-4CB2-43A9-A57D-8E8FC0F18001}" type="datetime1">
              <a:rPr lang="de-DE" smtClean="0"/>
              <a:t>13.01.2022</a:t>
            </a:fld>
            <a:endParaRPr lang="de-DE" dirty="0"/>
          </a:p>
        </p:txBody>
      </p:sp>
      <p:sp>
        <p:nvSpPr>
          <p:cNvPr id="7" name="Foliennummernplatzhalter 6">
            <a:extLst>
              <a:ext uri="{FF2B5EF4-FFF2-40B4-BE49-F238E27FC236}">
                <a16:creationId xmlns:a16="http://schemas.microsoft.com/office/drawing/2014/main" id="{11506C7C-957C-4799-9300-55079F2C0FA2}"/>
              </a:ext>
            </a:extLst>
          </p:cNvPr>
          <p:cNvSpPr>
            <a:spLocks noGrp="1"/>
          </p:cNvSpPr>
          <p:nvPr>
            <p:ph type="sldNum" sz="quarter" idx="12"/>
          </p:nvPr>
        </p:nvSpPr>
        <p:spPr/>
        <p:txBody>
          <a:bodyPr/>
          <a:lstStyle/>
          <a:p>
            <a:fld id="{AF37DF20-EDB0-4B2C-BB00-AEF0D14163FC}" type="slidenum">
              <a:rPr lang="de-DE" smtClean="0"/>
              <a:pPr/>
              <a:t>80</a:t>
            </a:fld>
            <a:endParaRPr lang="de-DE" dirty="0"/>
          </a:p>
        </p:txBody>
      </p:sp>
      <p:sp>
        <p:nvSpPr>
          <p:cNvPr id="9" name="Textfeld 8">
            <a:extLst>
              <a:ext uri="{FF2B5EF4-FFF2-40B4-BE49-F238E27FC236}">
                <a16:creationId xmlns:a16="http://schemas.microsoft.com/office/drawing/2014/main" id="{3B39DBFC-9B7B-414D-95CA-238984B61866}"/>
              </a:ext>
            </a:extLst>
          </p:cNvPr>
          <p:cNvSpPr txBox="1"/>
          <p:nvPr/>
        </p:nvSpPr>
        <p:spPr>
          <a:xfrm>
            <a:off x="5220072" y="6330516"/>
            <a:ext cx="3528392" cy="230832"/>
          </a:xfrm>
          <a:prstGeom prst="rect">
            <a:avLst/>
          </a:prstGeom>
          <a:noFill/>
        </p:spPr>
        <p:txBody>
          <a:bodyPr wrap="square" rtlCol="0">
            <a:spAutoFit/>
          </a:bodyPr>
          <a:lstStyle/>
          <a:p>
            <a:r>
              <a:rPr lang="de-DE" sz="900" dirty="0"/>
              <a:t>(</a:t>
            </a:r>
            <a:r>
              <a:rPr lang="de-DE" sz="900" dirty="0" err="1"/>
              <a:t>LfL</a:t>
            </a:r>
            <a:r>
              <a:rPr lang="de-DE" sz="900" dirty="0"/>
              <a:t> Deckungsbeiträge und Kalkulationsdaten, </a:t>
            </a:r>
            <a:r>
              <a:rPr lang="de-DE" sz="900" dirty="0" err="1"/>
              <a:t>LfL</a:t>
            </a:r>
            <a:r>
              <a:rPr lang="de-DE" sz="900" dirty="0"/>
              <a:t> Bayern, 2016)</a:t>
            </a:r>
          </a:p>
        </p:txBody>
      </p:sp>
      <p:pic>
        <p:nvPicPr>
          <p:cNvPr id="11" name="Grafik 10">
            <a:extLst>
              <a:ext uri="{FF2B5EF4-FFF2-40B4-BE49-F238E27FC236}">
                <a16:creationId xmlns:a16="http://schemas.microsoft.com/office/drawing/2014/main" id="{E90DBCD9-BFDE-4A29-A74B-FAC819F4C9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6015" y="1412875"/>
            <a:ext cx="3901003" cy="2419445"/>
          </a:xfrm>
          <a:prstGeom prst="rect">
            <a:avLst/>
          </a:prstGeom>
        </p:spPr>
      </p:pic>
      <p:pic>
        <p:nvPicPr>
          <p:cNvPr id="13" name="Grafik 12">
            <a:extLst>
              <a:ext uri="{FF2B5EF4-FFF2-40B4-BE49-F238E27FC236}">
                <a16:creationId xmlns:a16="http://schemas.microsoft.com/office/drawing/2014/main" id="{4BBB6E20-29E0-4CC7-A763-09FA8C70D9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4806" y="3895008"/>
            <a:ext cx="3872213" cy="2435508"/>
          </a:xfrm>
          <a:prstGeom prst="rect">
            <a:avLst/>
          </a:prstGeom>
        </p:spPr>
      </p:pic>
      <p:sp>
        <p:nvSpPr>
          <p:cNvPr id="10" name="Fußzeilenplatzhalter 7">
            <a:extLst>
              <a:ext uri="{FF2B5EF4-FFF2-40B4-BE49-F238E27FC236}">
                <a16:creationId xmlns:a16="http://schemas.microsoft.com/office/drawing/2014/main" id="{EB0B44AB-8B4E-486C-8EDD-8CC6C23BEDE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156310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B422C-4094-4936-98C3-C6D61236BD1C}"/>
              </a:ext>
            </a:extLst>
          </p:cNvPr>
          <p:cNvSpPr>
            <a:spLocks noGrp="1"/>
          </p:cNvSpPr>
          <p:nvPr>
            <p:ph type="title"/>
          </p:nvPr>
        </p:nvSpPr>
        <p:spPr/>
        <p:txBody>
          <a:bodyPr/>
          <a:lstStyle/>
          <a:p>
            <a:r>
              <a:rPr lang="de-DE" dirty="0"/>
              <a:t>Der Einsatz von Wachstumsregulatoren</a:t>
            </a:r>
          </a:p>
        </p:txBody>
      </p:sp>
      <p:sp>
        <p:nvSpPr>
          <p:cNvPr id="3" name="Inhaltsplatzhalter 2">
            <a:extLst>
              <a:ext uri="{FF2B5EF4-FFF2-40B4-BE49-F238E27FC236}">
                <a16:creationId xmlns:a16="http://schemas.microsoft.com/office/drawing/2014/main" id="{696D25F3-ECB8-4A8B-BC52-9C46BAA26932}"/>
              </a:ext>
            </a:extLst>
          </p:cNvPr>
          <p:cNvSpPr>
            <a:spLocks noGrp="1"/>
          </p:cNvSpPr>
          <p:nvPr>
            <p:ph idx="1"/>
          </p:nvPr>
        </p:nvSpPr>
        <p:spPr>
          <a:xfrm>
            <a:off x="539749" y="1412875"/>
            <a:ext cx="8064501" cy="2232149"/>
          </a:xfrm>
        </p:spPr>
        <p:txBody>
          <a:bodyPr/>
          <a:lstStyle/>
          <a:p>
            <a:pPr>
              <a:lnSpc>
                <a:spcPct val="150000"/>
              </a:lnSpc>
              <a:buClrTx/>
            </a:pPr>
            <a:r>
              <a:rPr lang="de-DE" dirty="0"/>
              <a:t>Lager vermeiden durch termingerechten Einsatz</a:t>
            </a:r>
          </a:p>
          <a:p>
            <a:pPr marL="285750" indent="-285750">
              <a:buClrTx/>
            </a:pPr>
            <a:r>
              <a:rPr lang="de-DE" dirty="0"/>
              <a:t>effektivste </a:t>
            </a:r>
            <a:r>
              <a:rPr lang="de-DE" dirty="0" err="1"/>
              <a:t>Einkürzung</a:t>
            </a:r>
            <a:r>
              <a:rPr lang="de-DE" dirty="0"/>
              <a:t> im BBCH 31/32</a:t>
            </a:r>
          </a:p>
          <a:p>
            <a:pPr marL="742950" lvl="1" indent="-285750"/>
            <a:r>
              <a:rPr lang="de-DE" sz="1600" dirty="0"/>
              <a:t>Grundstein der Halmstabilisierung</a:t>
            </a:r>
          </a:p>
          <a:p>
            <a:pPr marL="285750" indent="-285750">
              <a:buClrTx/>
            </a:pPr>
            <a:r>
              <a:rPr lang="de-DE" dirty="0"/>
              <a:t>BBCH 32-37 für Kürzung ungeeignet</a:t>
            </a:r>
          </a:p>
          <a:p>
            <a:pPr marL="742950" lvl="1" indent="-285750"/>
            <a:r>
              <a:rPr lang="de-DE" sz="1600" dirty="0"/>
              <a:t>Ähre ist gegenüber hormonellen Störungen sehr empfindlich</a:t>
            </a:r>
          </a:p>
          <a:p>
            <a:pPr marL="285750" indent="-285750">
              <a:lnSpc>
                <a:spcPct val="150000"/>
              </a:lnSpc>
              <a:buClrTx/>
            </a:pPr>
            <a:r>
              <a:rPr lang="de-DE" dirty="0"/>
              <a:t>Maßnahmen müssen bis zum BBCH 49 abgeschlossen sein</a:t>
            </a:r>
          </a:p>
          <a:p>
            <a:pPr marL="285750" indent="-285750"/>
            <a:endParaRPr lang="de-DE" dirty="0"/>
          </a:p>
          <a:p>
            <a:endParaRPr lang="de-DE" dirty="0"/>
          </a:p>
          <a:p>
            <a:endParaRPr lang="de-DE" dirty="0"/>
          </a:p>
        </p:txBody>
      </p:sp>
      <p:sp>
        <p:nvSpPr>
          <p:cNvPr id="4" name="Datumsplatzhalter 3">
            <a:extLst>
              <a:ext uri="{FF2B5EF4-FFF2-40B4-BE49-F238E27FC236}">
                <a16:creationId xmlns:a16="http://schemas.microsoft.com/office/drawing/2014/main" id="{73964AEC-DBA7-4780-80FB-9B5BD2AE3DA5}"/>
              </a:ext>
            </a:extLst>
          </p:cNvPr>
          <p:cNvSpPr>
            <a:spLocks noGrp="1"/>
          </p:cNvSpPr>
          <p:nvPr>
            <p:ph type="dt" sz="half" idx="10"/>
          </p:nvPr>
        </p:nvSpPr>
        <p:spPr/>
        <p:txBody>
          <a:bodyPr/>
          <a:lstStyle/>
          <a:p>
            <a:fld id="{C988CEB8-C752-472A-B92E-BAC4851C905E}" type="datetime1">
              <a:rPr lang="de-DE" smtClean="0"/>
              <a:t>13.01.2022</a:t>
            </a:fld>
            <a:endParaRPr lang="de-DE" dirty="0"/>
          </a:p>
        </p:txBody>
      </p:sp>
      <p:sp>
        <p:nvSpPr>
          <p:cNvPr id="6" name="Foliennummernplatzhalter 5">
            <a:extLst>
              <a:ext uri="{FF2B5EF4-FFF2-40B4-BE49-F238E27FC236}">
                <a16:creationId xmlns:a16="http://schemas.microsoft.com/office/drawing/2014/main" id="{D8E21C68-4C82-4A9B-9E12-6A6D4265A130}"/>
              </a:ext>
            </a:extLst>
          </p:cNvPr>
          <p:cNvSpPr>
            <a:spLocks noGrp="1"/>
          </p:cNvSpPr>
          <p:nvPr>
            <p:ph type="sldNum" sz="quarter" idx="12"/>
          </p:nvPr>
        </p:nvSpPr>
        <p:spPr/>
        <p:txBody>
          <a:bodyPr/>
          <a:lstStyle/>
          <a:p>
            <a:fld id="{AF37DF20-EDB0-4B2C-BB00-AEF0D14163FC}" type="slidenum">
              <a:rPr lang="de-DE" smtClean="0"/>
              <a:pPr/>
              <a:t>81</a:t>
            </a:fld>
            <a:endParaRPr lang="de-DE" dirty="0"/>
          </a:p>
        </p:txBody>
      </p:sp>
      <p:sp>
        <p:nvSpPr>
          <p:cNvPr id="7" name="Textfeld 6">
            <a:extLst>
              <a:ext uri="{FF2B5EF4-FFF2-40B4-BE49-F238E27FC236}">
                <a16:creationId xmlns:a16="http://schemas.microsoft.com/office/drawing/2014/main" id="{DEA26B33-19CD-4FAB-8420-E19647B91CC9}"/>
              </a:ext>
            </a:extLst>
          </p:cNvPr>
          <p:cNvSpPr txBox="1"/>
          <p:nvPr/>
        </p:nvSpPr>
        <p:spPr>
          <a:xfrm>
            <a:off x="7353922" y="6327129"/>
            <a:ext cx="1682574" cy="239274"/>
          </a:xfrm>
          <a:prstGeom prst="rect">
            <a:avLst/>
          </a:prstGeom>
          <a:noFill/>
        </p:spPr>
        <p:txBody>
          <a:bodyPr wrap="square" rtlCol="0">
            <a:spAutoFit/>
          </a:bodyPr>
          <a:lstStyle/>
          <a:p>
            <a:r>
              <a:rPr lang="de-DE" sz="900" dirty="0"/>
              <a:t>(KWS LOCHOW, 2018)</a:t>
            </a:r>
          </a:p>
        </p:txBody>
      </p:sp>
      <p:pic>
        <p:nvPicPr>
          <p:cNvPr id="8" name="Grafik 7">
            <a:extLst>
              <a:ext uri="{FF2B5EF4-FFF2-40B4-BE49-F238E27FC236}">
                <a16:creationId xmlns:a16="http://schemas.microsoft.com/office/drawing/2014/main" id="{AFC556BD-63D2-4075-B0CB-37F4F1225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0563" y="4005064"/>
            <a:ext cx="4113623" cy="2308569"/>
          </a:xfrm>
          <a:prstGeom prst="rect">
            <a:avLst/>
          </a:prstGeom>
        </p:spPr>
      </p:pic>
      <p:sp>
        <p:nvSpPr>
          <p:cNvPr id="10" name="Textfeld 9">
            <a:extLst>
              <a:ext uri="{FF2B5EF4-FFF2-40B4-BE49-F238E27FC236}">
                <a16:creationId xmlns:a16="http://schemas.microsoft.com/office/drawing/2014/main" id="{12FDEDF4-4629-4D89-B9EA-DFF00E619ABF}"/>
              </a:ext>
            </a:extLst>
          </p:cNvPr>
          <p:cNvSpPr txBox="1"/>
          <p:nvPr/>
        </p:nvSpPr>
        <p:spPr>
          <a:xfrm>
            <a:off x="529715" y="4005064"/>
            <a:ext cx="3816226" cy="2308324"/>
          </a:xfrm>
          <a:prstGeom prst="rect">
            <a:avLst/>
          </a:prstGeom>
          <a:solidFill>
            <a:srgbClr val="96A02D"/>
          </a:solidFill>
          <a:ln>
            <a:solidFill>
              <a:srgbClr val="96A02D"/>
            </a:solidFill>
          </a:ln>
        </p:spPr>
        <p:txBody>
          <a:bodyPr wrap="square" rtlCol="0">
            <a:spAutoFit/>
          </a:bodyPr>
          <a:lstStyle/>
          <a:p>
            <a:endParaRPr lang="de-DE" sz="1600" dirty="0"/>
          </a:p>
          <a:p>
            <a:pPr algn="ctr"/>
            <a:r>
              <a:rPr lang="de-DE" sz="1400" dirty="0">
                <a:solidFill>
                  <a:schemeClr val="bg1"/>
                </a:solidFill>
              </a:rPr>
              <a:t>Es gilt:</a:t>
            </a:r>
          </a:p>
          <a:p>
            <a:pPr algn="ctr"/>
            <a:r>
              <a:rPr lang="de-DE" sz="1600" dirty="0">
                <a:solidFill>
                  <a:schemeClr val="bg1"/>
                </a:solidFill>
              </a:rPr>
              <a:t>Je trockener die Witterung, je leichter der Boden &amp; je geringer die </a:t>
            </a:r>
            <a:r>
              <a:rPr lang="de-DE" sz="1600" dirty="0" err="1">
                <a:solidFill>
                  <a:schemeClr val="bg1"/>
                </a:solidFill>
              </a:rPr>
              <a:t>Bestandesdichte</a:t>
            </a:r>
            <a:r>
              <a:rPr lang="de-DE" sz="1600" dirty="0">
                <a:solidFill>
                  <a:schemeClr val="bg1"/>
                </a:solidFill>
              </a:rPr>
              <a:t>, desto geringer sollte die Aufwandmenge bemessen sein und umgekehrt. </a:t>
            </a:r>
          </a:p>
          <a:p>
            <a:endParaRPr lang="de-DE" sz="1600" dirty="0"/>
          </a:p>
          <a:p>
            <a:endParaRPr lang="de-DE" sz="1600" dirty="0"/>
          </a:p>
        </p:txBody>
      </p:sp>
      <p:pic>
        <p:nvPicPr>
          <p:cNvPr id="11" name="Grafik 10">
            <a:extLst>
              <a:ext uri="{FF2B5EF4-FFF2-40B4-BE49-F238E27FC236}">
                <a16:creationId xmlns:a16="http://schemas.microsoft.com/office/drawing/2014/main" id="{ED51B7D6-CCDD-42C6-BAC0-DD48079703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2" name="Fußzeilenplatzhalter 7">
            <a:extLst>
              <a:ext uri="{FF2B5EF4-FFF2-40B4-BE49-F238E27FC236}">
                <a16:creationId xmlns:a16="http://schemas.microsoft.com/office/drawing/2014/main" id="{C74ED87A-A4E5-4DD5-849E-A7D25CAEB1BD}"/>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60786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65E52-D3F8-4C30-AC14-CF807D0E6BFE}"/>
              </a:ext>
            </a:extLst>
          </p:cNvPr>
          <p:cNvSpPr>
            <a:spLocks noGrp="1"/>
          </p:cNvSpPr>
          <p:nvPr>
            <p:ph type="title"/>
          </p:nvPr>
        </p:nvSpPr>
        <p:spPr/>
        <p:txBody>
          <a:bodyPr/>
          <a:lstStyle/>
          <a:p>
            <a:r>
              <a:rPr lang="de-DE" dirty="0"/>
              <a:t>Wie sieht Lagerschaden aus?</a:t>
            </a:r>
          </a:p>
        </p:txBody>
      </p:sp>
      <p:sp>
        <p:nvSpPr>
          <p:cNvPr id="3" name="Inhaltsplatzhalter 2">
            <a:extLst>
              <a:ext uri="{FF2B5EF4-FFF2-40B4-BE49-F238E27FC236}">
                <a16:creationId xmlns:a16="http://schemas.microsoft.com/office/drawing/2014/main" id="{5DDDCED6-DC35-482A-8613-C5E3DEA40A6B}"/>
              </a:ext>
            </a:extLst>
          </p:cNvPr>
          <p:cNvSpPr>
            <a:spLocks noGrp="1"/>
          </p:cNvSpPr>
          <p:nvPr>
            <p:ph idx="1"/>
          </p:nvPr>
        </p:nvSpPr>
        <p:spPr/>
        <p:txBody>
          <a:bodyPr/>
          <a:lstStyle/>
          <a:p>
            <a:pPr>
              <a:spcAft>
                <a:spcPts val="1200"/>
              </a:spcAft>
              <a:buClrTx/>
            </a:pPr>
            <a:r>
              <a:rPr lang="de-DE" dirty="0"/>
              <a:t>Länge &amp; Stabilität der Halme werden durch viele Faktoren </a:t>
            </a:r>
            <a:br>
              <a:rPr lang="de-DE" dirty="0"/>
            </a:br>
            <a:r>
              <a:rPr lang="de-DE" dirty="0"/>
              <a:t>beeinflusst</a:t>
            </a:r>
          </a:p>
          <a:p>
            <a:pPr>
              <a:spcAft>
                <a:spcPts val="1200"/>
              </a:spcAft>
              <a:buClrTx/>
            </a:pPr>
            <a:r>
              <a:rPr lang="de-DE" dirty="0"/>
              <a:t>Lagerschaden kann in allen Getreidearten vorkommen</a:t>
            </a:r>
          </a:p>
          <a:p>
            <a:pPr>
              <a:spcAft>
                <a:spcPts val="1200"/>
              </a:spcAft>
              <a:buClrTx/>
            </a:pPr>
            <a:r>
              <a:rPr lang="de-DE" dirty="0"/>
              <a:t>schlechte Erntebedingungen &amp; Mindererträge</a:t>
            </a:r>
          </a:p>
          <a:p>
            <a:pPr>
              <a:lnSpc>
                <a:spcPct val="150000"/>
              </a:lnSpc>
              <a:buClrTx/>
            </a:pPr>
            <a:r>
              <a:rPr lang="de-DE" dirty="0"/>
              <a:t>Probleme bei nachfolgender Bodenbearbeitung</a:t>
            </a:r>
          </a:p>
          <a:p>
            <a:pPr marL="0" indent="0">
              <a:buNone/>
            </a:pPr>
            <a:endParaRPr lang="de-DE" dirty="0"/>
          </a:p>
        </p:txBody>
      </p:sp>
      <p:sp>
        <p:nvSpPr>
          <p:cNvPr id="4" name="Datumsplatzhalter 3">
            <a:extLst>
              <a:ext uri="{FF2B5EF4-FFF2-40B4-BE49-F238E27FC236}">
                <a16:creationId xmlns:a16="http://schemas.microsoft.com/office/drawing/2014/main" id="{0E6C161F-7D55-4750-AB90-898035A1F481}"/>
              </a:ext>
            </a:extLst>
          </p:cNvPr>
          <p:cNvSpPr>
            <a:spLocks noGrp="1"/>
          </p:cNvSpPr>
          <p:nvPr>
            <p:ph type="dt" sz="half" idx="10"/>
          </p:nvPr>
        </p:nvSpPr>
        <p:spPr/>
        <p:txBody>
          <a:bodyPr/>
          <a:lstStyle/>
          <a:p>
            <a:fld id="{F79DB7C9-5C91-4DB5-9D1E-57EF00F1A4E6}" type="datetime1">
              <a:rPr lang="de-DE" smtClean="0"/>
              <a:t>13.01.2022</a:t>
            </a:fld>
            <a:endParaRPr lang="de-DE" dirty="0"/>
          </a:p>
        </p:txBody>
      </p:sp>
      <p:sp>
        <p:nvSpPr>
          <p:cNvPr id="6" name="Foliennummernplatzhalter 5">
            <a:extLst>
              <a:ext uri="{FF2B5EF4-FFF2-40B4-BE49-F238E27FC236}">
                <a16:creationId xmlns:a16="http://schemas.microsoft.com/office/drawing/2014/main" id="{FD9EADAE-C32C-4A31-9A12-ACE386A4B7F6}"/>
              </a:ext>
            </a:extLst>
          </p:cNvPr>
          <p:cNvSpPr>
            <a:spLocks noGrp="1"/>
          </p:cNvSpPr>
          <p:nvPr>
            <p:ph type="sldNum" sz="quarter" idx="12"/>
          </p:nvPr>
        </p:nvSpPr>
        <p:spPr/>
        <p:txBody>
          <a:bodyPr/>
          <a:lstStyle/>
          <a:p>
            <a:fld id="{AF37DF20-EDB0-4B2C-BB00-AEF0D14163FC}" type="slidenum">
              <a:rPr lang="de-DE" smtClean="0"/>
              <a:pPr/>
              <a:t>82</a:t>
            </a:fld>
            <a:endParaRPr lang="de-DE" dirty="0"/>
          </a:p>
        </p:txBody>
      </p:sp>
      <p:pic>
        <p:nvPicPr>
          <p:cNvPr id="9" name="Picture 2">
            <a:extLst>
              <a:ext uri="{FF2B5EF4-FFF2-40B4-BE49-F238E27FC236}">
                <a16:creationId xmlns:a16="http://schemas.microsoft.com/office/drawing/2014/main" id="{D9CC8BB1-AF85-41D4-8D58-FF0717CEC3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3848" y="4165328"/>
            <a:ext cx="2664296" cy="236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Grafik 10">
            <a:extLst>
              <a:ext uri="{FF2B5EF4-FFF2-40B4-BE49-F238E27FC236}">
                <a16:creationId xmlns:a16="http://schemas.microsoft.com/office/drawing/2014/main" id="{C0DEBDB0-5331-4D1A-8EAB-AF932491E5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pic>
        <p:nvPicPr>
          <p:cNvPr id="12" name="Grafik 11">
            <a:extLst>
              <a:ext uri="{FF2B5EF4-FFF2-40B4-BE49-F238E27FC236}">
                <a16:creationId xmlns:a16="http://schemas.microsoft.com/office/drawing/2014/main" id="{F9725994-F0EC-45A9-B2E0-9E3E051D74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750" y="4165328"/>
            <a:ext cx="2614841" cy="2346578"/>
          </a:xfrm>
          <a:prstGeom prst="rect">
            <a:avLst/>
          </a:prstGeom>
        </p:spPr>
      </p:pic>
      <p:pic>
        <p:nvPicPr>
          <p:cNvPr id="14" name="Grafik 13">
            <a:extLst>
              <a:ext uri="{FF2B5EF4-FFF2-40B4-BE49-F238E27FC236}">
                <a16:creationId xmlns:a16="http://schemas.microsoft.com/office/drawing/2014/main" id="{1773E974-3FF1-4EE7-961A-52E24C16FB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152" y="4165328"/>
            <a:ext cx="2604235" cy="2359297"/>
          </a:xfrm>
          <a:prstGeom prst="rect">
            <a:avLst/>
          </a:prstGeom>
        </p:spPr>
      </p:pic>
      <p:sp>
        <p:nvSpPr>
          <p:cNvPr id="13" name="Oval 6">
            <a:extLst>
              <a:ext uri="{FF2B5EF4-FFF2-40B4-BE49-F238E27FC236}">
                <a16:creationId xmlns:a16="http://schemas.microsoft.com/office/drawing/2014/main" id="{E4613E55-1E70-46D5-8270-76334AEEECF2}"/>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Lagerschaden</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5" name="Fußzeilenplatzhalter 7">
            <a:extLst>
              <a:ext uri="{FF2B5EF4-FFF2-40B4-BE49-F238E27FC236}">
                <a16:creationId xmlns:a16="http://schemas.microsoft.com/office/drawing/2014/main" id="{DD5588D5-8A2A-47D6-8E31-4E7854FCCC5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480919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972EFBB7-9D55-42EF-B642-846461ABEF1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4716463" y="1412875"/>
            <a:ext cx="3887787" cy="5111750"/>
          </a:xfrm>
        </p:spPr>
      </p:pic>
      <p:sp>
        <p:nvSpPr>
          <p:cNvPr id="3" name="Titel 2">
            <a:extLst>
              <a:ext uri="{FF2B5EF4-FFF2-40B4-BE49-F238E27FC236}">
                <a16:creationId xmlns:a16="http://schemas.microsoft.com/office/drawing/2014/main" id="{E70867CA-4F41-4637-B6D8-F9D9F69FC13C}"/>
              </a:ext>
            </a:extLst>
          </p:cNvPr>
          <p:cNvSpPr>
            <a:spLocks noGrp="1"/>
          </p:cNvSpPr>
          <p:nvPr>
            <p:ph type="title"/>
          </p:nvPr>
        </p:nvSpPr>
        <p:spPr/>
        <p:txBody>
          <a:bodyPr/>
          <a:lstStyle/>
          <a:p>
            <a:r>
              <a:rPr lang="de-DE" dirty="0"/>
              <a:t>Welche Ursachen gibt es?</a:t>
            </a:r>
          </a:p>
        </p:txBody>
      </p:sp>
      <p:sp>
        <p:nvSpPr>
          <p:cNvPr id="4" name="Inhaltsplatzhalter 3">
            <a:extLst>
              <a:ext uri="{FF2B5EF4-FFF2-40B4-BE49-F238E27FC236}">
                <a16:creationId xmlns:a16="http://schemas.microsoft.com/office/drawing/2014/main" id="{B4B5C728-6E4F-432C-8099-A98A335079D2}"/>
              </a:ext>
            </a:extLst>
          </p:cNvPr>
          <p:cNvSpPr>
            <a:spLocks noGrp="1"/>
          </p:cNvSpPr>
          <p:nvPr>
            <p:ph sz="half" idx="1"/>
          </p:nvPr>
        </p:nvSpPr>
        <p:spPr/>
        <p:txBody>
          <a:bodyPr/>
          <a:lstStyle/>
          <a:p>
            <a:pPr marL="0" indent="0">
              <a:buNone/>
            </a:pPr>
            <a:r>
              <a:rPr lang="de-DE" dirty="0">
                <a:solidFill>
                  <a:schemeClr val="accent6">
                    <a:lumMod val="75000"/>
                  </a:schemeClr>
                </a:solidFill>
              </a:rPr>
              <a:t>Pflanzenbauliche Ursachen für Lager </a:t>
            </a:r>
          </a:p>
          <a:p>
            <a:pPr marL="0" indent="0">
              <a:buNone/>
            </a:pPr>
            <a:endParaRPr lang="de-DE" dirty="0">
              <a:solidFill>
                <a:schemeClr val="accent6">
                  <a:lumMod val="75000"/>
                </a:schemeClr>
              </a:solidFill>
            </a:endParaRPr>
          </a:p>
          <a:p>
            <a:pPr>
              <a:lnSpc>
                <a:spcPct val="150000"/>
              </a:lnSpc>
              <a:buClrTx/>
            </a:pPr>
            <a:r>
              <a:rPr lang="de-DE" dirty="0"/>
              <a:t>zu frühe Aussaat</a:t>
            </a:r>
          </a:p>
          <a:p>
            <a:pPr>
              <a:lnSpc>
                <a:spcPct val="150000"/>
              </a:lnSpc>
              <a:buClrTx/>
            </a:pPr>
            <a:r>
              <a:rPr lang="de-DE" dirty="0"/>
              <a:t>zu hohe Bestandes- &amp; Triebdichte</a:t>
            </a:r>
          </a:p>
          <a:p>
            <a:pPr>
              <a:lnSpc>
                <a:spcPct val="150000"/>
              </a:lnSpc>
              <a:buClrTx/>
            </a:pPr>
            <a:r>
              <a:rPr lang="de-DE" dirty="0"/>
              <a:t>zu hohe N-Düngung</a:t>
            </a:r>
          </a:p>
          <a:p>
            <a:pPr>
              <a:buClrTx/>
            </a:pPr>
            <a:r>
              <a:rPr lang="de-DE" dirty="0"/>
              <a:t>Ungleichmäßige, Ausbringung von N-Düngung (Überlappung)</a:t>
            </a:r>
          </a:p>
          <a:p>
            <a:pPr>
              <a:lnSpc>
                <a:spcPct val="150000"/>
              </a:lnSpc>
              <a:buClrTx/>
            </a:pPr>
            <a:r>
              <a:rPr lang="de-DE" dirty="0"/>
              <a:t>unzureichende K- &amp; CU-Versorgung</a:t>
            </a:r>
          </a:p>
          <a:p>
            <a:pPr>
              <a:buClrTx/>
            </a:pPr>
            <a:r>
              <a:rPr lang="de-DE" dirty="0"/>
              <a:t>nicht zeitgerechter Einsatz von Wachstumsreglern</a:t>
            </a:r>
          </a:p>
          <a:p>
            <a:endParaRPr lang="de-DE" dirty="0"/>
          </a:p>
        </p:txBody>
      </p:sp>
      <p:sp>
        <p:nvSpPr>
          <p:cNvPr id="5" name="Datumsplatzhalter 4">
            <a:extLst>
              <a:ext uri="{FF2B5EF4-FFF2-40B4-BE49-F238E27FC236}">
                <a16:creationId xmlns:a16="http://schemas.microsoft.com/office/drawing/2014/main" id="{333435BE-2C85-4616-BDD0-7BD0D0667308}"/>
              </a:ext>
            </a:extLst>
          </p:cNvPr>
          <p:cNvSpPr>
            <a:spLocks noGrp="1"/>
          </p:cNvSpPr>
          <p:nvPr>
            <p:ph type="dt" sz="half" idx="10"/>
          </p:nvPr>
        </p:nvSpPr>
        <p:spPr/>
        <p:txBody>
          <a:bodyPr/>
          <a:lstStyle/>
          <a:p>
            <a:fld id="{10A6E020-ABF5-4B53-B5F0-6AEA5C675593}" type="datetime1">
              <a:rPr lang="de-DE" smtClean="0"/>
              <a:t>13.01.2022</a:t>
            </a:fld>
            <a:endParaRPr lang="de-DE" dirty="0"/>
          </a:p>
        </p:txBody>
      </p:sp>
      <p:sp>
        <p:nvSpPr>
          <p:cNvPr id="7" name="Foliennummernplatzhalter 6">
            <a:extLst>
              <a:ext uri="{FF2B5EF4-FFF2-40B4-BE49-F238E27FC236}">
                <a16:creationId xmlns:a16="http://schemas.microsoft.com/office/drawing/2014/main" id="{780083B4-9706-4306-AABC-0E69EE40C374}"/>
              </a:ext>
            </a:extLst>
          </p:cNvPr>
          <p:cNvSpPr>
            <a:spLocks noGrp="1"/>
          </p:cNvSpPr>
          <p:nvPr>
            <p:ph type="sldNum" sz="quarter" idx="12"/>
          </p:nvPr>
        </p:nvSpPr>
        <p:spPr/>
        <p:txBody>
          <a:bodyPr/>
          <a:lstStyle/>
          <a:p>
            <a:fld id="{AF37DF20-EDB0-4B2C-BB00-AEF0D14163FC}" type="slidenum">
              <a:rPr lang="de-DE" smtClean="0"/>
              <a:pPr/>
              <a:t>83</a:t>
            </a:fld>
            <a:endParaRPr lang="de-DE" dirty="0"/>
          </a:p>
        </p:txBody>
      </p:sp>
      <p:sp>
        <p:nvSpPr>
          <p:cNvPr id="9" name="Oval 6">
            <a:extLst>
              <a:ext uri="{FF2B5EF4-FFF2-40B4-BE49-F238E27FC236}">
                <a16:creationId xmlns:a16="http://schemas.microsoft.com/office/drawing/2014/main" id="{E8D9348B-12AC-4F00-A2EE-74374E6D59F6}"/>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Lagerschaden</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4" name="Textfeld 13">
            <a:extLst>
              <a:ext uri="{FF2B5EF4-FFF2-40B4-BE49-F238E27FC236}">
                <a16:creationId xmlns:a16="http://schemas.microsoft.com/office/drawing/2014/main" id="{0F33DF51-DBE8-4B52-856B-427A3DB31A1B}"/>
              </a:ext>
            </a:extLst>
          </p:cNvPr>
          <p:cNvSpPr txBox="1"/>
          <p:nvPr/>
        </p:nvSpPr>
        <p:spPr>
          <a:xfrm>
            <a:off x="4740804" y="1556349"/>
            <a:ext cx="2088802" cy="369332"/>
          </a:xfrm>
          <a:prstGeom prst="rect">
            <a:avLst/>
          </a:prstGeom>
          <a:noFill/>
        </p:spPr>
        <p:txBody>
          <a:bodyPr wrap="square" rtlCol="0">
            <a:spAutoFit/>
          </a:bodyPr>
          <a:lstStyle/>
          <a:p>
            <a:r>
              <a:rPr lang="de-DE" dirty="0">
                <a:solidFill>
                  <a:schemeClr val="accent6">
                    <a:lumMod val="50000"/>
                  </a:schemeClr>
                </a:solidFill>
              </a:rPr>
              <a:t>Lager im Weizen </a:t>
            </a:r>
          </a:p>
        </p:txBody>
      </p:sp>
      <p:sp>
        <p:nvSpPr>
          <p:cNvPr id="10" name="Fußzeilenplatzhalter 7">
            <a:extLst>
              <a:ext uri="{FF2B5EF4-FFF2-40B4-BE49-F238E27FC236}">
                <a16:creationId xmlns:a16="http://schemas.microsoft.com/office/drawing/2014/main" id="{64D4425C-A358-4A24-851C-F14F3C91CA1D}"/>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369855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6D723-AD3B-4959-A1C1-5DCDADB1CA51}"/>
              </a:ext>
            </a:extLst>
          </p:cNvPr>
          <p:cNvSpPr>
            <a:spLocks noGrp="1"/>
          </p:cNvSpPr>
          <p:nvPr>
            <p:ph type="title"/>
          </p:nvPr>
        </p:nvSpPr>
        <p:spPr/>
        <p:txBody>
          <a:bodyPr/>
          <a:lstStyle/>
          <a:p>
            <a:r>
              <a:rPr lang="de-DE" dirty="0"/>
              <a:t>Wie kann die Standfestigkeit gesichert werden? </a:t>
            </a:r>
          </a:p>
        </p:txBody>
      </p:sp>
      <p:sp>
        <p:nvSpPr>
          <p:cNvPr id="3" name="Datumsplatzhalter 2">
            <a:extLst>
              <a:ext uri="{FF2B5EF4-FFF2-40B4-BE49-F238E27FC236}">
                <a16:creationId xmlns:a16="http://schemas.microsoft.com/office/drawing/2014/main" id="{7BC0326E-E00E-4F04-9BDD-EB37181A8235}"/>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0AB12E5F-7D22-422F-BB8C-3C93C83A32D6}"/>
              </a:ext>
            </a:extLst>
          </p:cNvPr>
          <p:cNvSpPr>
            <a:spLocks noGrp="1"/>
          </p:cNvSpPr>
          <p:nvPr>
            <p:ph type="sldNum" sz="quarter" idx="12"/>
          </p:nvPr>
        </p:nvSpPr>
        <p:spPr/>
        <p:txBody>
          <a:bodyPr/>
          <a:lstStyle/>
          <a:p>
            <a:fld id="{C8B4615F-D40A-4928-AE16-954CA1637D05}" type="slidenum">
              <a:rPr lang="de-DE" smtClean="0"/>
              <a:pPr/>
              <a:t>84</a:t>
            </a:fld>
            <a:endParaRPr lang="de-DE" dirty="0"/>
          </a:p>
        </p:txBody>
      </p:sp>
      <p:graphicFrame>
        <p:nvGraphicFramePr>
          <p:cNvPr id="6" name="Inhaltsplatzhalter 5">
            <a:extLst>
              <a:ext uri="{FF2B5EF4-FFF2-40B4-BE49-F238E27FC236}">
                <a16:creationId xmlns:a16="http://schemas.microsoft.com/office/drawing/2014/main" id="{576C77A5-70E3-4571-BEDE-69E23008A930}"/>
              </a:ext>
            </a:extLst>
          </p:cNvPr>
          <p:cNvGraphicFramePr>
            <a:graphicFrameLocks/>
          </p:cNvGraphicFramePr>
          <p:nvPr>
            <p:extLst>
              <p:ext uri="{D42A27DB-BD31-4B8C-83A1-F6EECF244321}">
                <p14:modId xmlns:p14="http://schemas.microsoft.com/office/powerpoint/2010/main" val="1115201829"/>
              </p:ext>
            </p:extLst>
          </p:nvPr>
        </p:nvGraphicFramePr>
        <p:xfrm>
          <a:off x="539750" y="1412875"/>
          <a:ext cx="80645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a:extLst>
              <a:ext uri="{FF2B5EF4-FFF2-40B4-BE49-F238E27FC236}">
                <a16:creationId xmlns:a16="http://schemas.microsoft.com/office/drawing/2014/main" id="{3F76811E-64DB-4E7F-820C-8803CCB77D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9" name="Oval 6">
            <a:extLst>
              <a:ext uri="{FF2B5EF4-FFF2-40B4-BE49-F238E27FC236}">
                <a16:creationId xmlns:a16="http://schemas.microsoft.com/office/drawing/2014/main" id="{A304D421-69F2-49C9-9016-7AB806ADFC4F}"/>
              </a:ext>
            </a:extLst>
          </p:cNvPr>
          <p:cNvSpPr>
            <a:spLocks noChangeAspect="1"/>
          </p:cNvSpPr>
          <p:nvPr/>
        </p:nvSpPr>
        <p:spPr bwMode="auto">
          <a:xfrm rot="345962">
            <a:off x="7165912" y="828515"/>
            <a:ext cx="1337469" cy="1333767"/>
          </a:xfrm>
          <a:prstGeom prst="ellipse">
            <a:avLst/>
          </a:prstGeom>
          <a:solidFill>
            <a:srgbClr val="96A02D"/>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Exkurs: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lang="de-DE" sz="1200" b="1" kern="0" dirty="0">
                <a:solidFill>
                  <a:schemeClr val="bg1"/>
                </a:solidFill>
                <a:latin typeface="Arial"/>
              </a:rPr>
              <a:t>Lagerschaden</a:t>
            </a:r>
            <a:endParaRPr kumimoji="0" lang="de-DE" sz="1200" b="1" i="0" u="none" strike="noStrike" kern="0" cap="none" spc="0" normalizeH="0" baseline="0" noProof="0" dirty="0">
              <a:ln>
                <a:noFill/>
              </a:ln>
              <a:solidFill>
                <a:schemeClr val="bg1"/>
              </a:solidFill>
              <a:effectLst/>
              <a:uLnTx/>
              <a:uFillTx/>
              <a:latin typeface="Arial"/>
            </a:endParaRPr>
          </a:p>
        </p:txBody>
      </p:sp>
      <p:sp>
        <p:nvSpPr>
          <p:cNvPr id="10" name="Fußzeilenplatzhalter 7">
            <a:extLst>
              <a:ext uri="{FF2B5EF4-FFF2-40B4-BE49-F238E27FC236}">
                <a16:creationId xmlns:a16="http://schemas.microsoft.com/office/drawing/2014/main" id="{78EE42F1-7CEC-4783-B8E9-2A7D0EC7A37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28972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B303DB35-7622-463A-9B67-60D9FEDE02F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AEA08F3A-3750-4DDA-BED6-7A3D88900268}"/>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316AC925-8A39-4D7F-BA49-594A30A087A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FB63E1BC-AF7C-40E6-BBCF-3DBCBB1BB4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D16749DE-AFA8-45AA-BA39-75BAA2339F2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842413C8-9DA0-4F8B-9426-BB1DEE2E3B5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9A684778-DE1E-43A8-9783-EAC7A8F1791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F74DD54C-C32C-472C-836E-E29A0FE6F68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F2F2D441-67FA-438D-A615-0A8C124CCDC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33A8DEB6-3F2F-4858-A816-896A1C2588B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0021AD0E-327B-4E5B-BA60-1F3C78B67A7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D8E7B61F-73CD-458E-A45E-FDF98A9002E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C05DF995-D4C6-407F-A2C3-91855279D0A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2B4D6AD1-C781-4E5E-983E-48C7677577E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818B6C5D-1D3A-49BE-9559-0A48D2A8D55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43D723A7-B586-44F6-8588-343F22AA1D6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EC7D0CEC-14A0-470A-90A8-EC6A2C2D262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graphicEl>
                                              <a:dgm id="{3A362DFD-CE84-4433-B03F-94C433500D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F9152-61EA-4281-9FA6-14F45A89F864}"/>
              </a:ext>
            </a:extLst>
          </p:cNvPr>
          <p:cNvSpPr>
            <a:spLocks noGrp="1"/>
          </p:cNvSpPr>
          <p:nvPr>
            <p:ph type="title"/>
          </p:nvPr>
        </p:nvSpPr>
        <p:spPr/>
        <p:txBody>
          <a:bodyPr/>
          <a:lstStyle/>
          <a:p>
            <a:r>
              <a:rPr lang="de-DE" dirty="0"/>
              <a:t>Fragen zur Wiederholung</a:t>
            </a:r>
          </a:p>
        </p:txBody>
      </p:sp>
      <p:sp>
        <p:nvSpPr>
          <p:cNvPr id="3" name="Inhaltsplatzhalter 2">
            <a:extLst>
              <a:ext uri="{FF2B5EF4-FFF2-40B4-BE49-F238E27FC236}">
                <a16:creationId xmlns:a16="http://schemas.microsoft.com/office/drawing/2014/main" id="{C5DAE574-337D-4483-B0CB-8F222F43F047}"/>
              </a:ext>
            </a:extLst>
          </p:cNvPr>
          <p:cNvSpPr>
            <a:spLocks noGrp="1"/>
          </p:cNvSpPr>
          <p:nvPr>
            <p:ph idx="1"/>
          </p:nvPr>
        </p:nvSpPr>
        <p:spPr>
          <a:xfrm>
            <a:off x="539749" y="1412875"/>
            <a:ext cx="8064501" cy="5111750"/>
          </a:xfrm>
          <a:solidFill>
            <a:srgbClr val="C8D0D6"/>
          </a:solidFill>
        </p:spPr>
        <p:txBody>
          <a:bodyPr/>
          <a:lstStyle/>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endParaRPr lang="de-DE" dirty="0"/>
          </a:p>
          <a:p>
            <a:pPr marL="342900" indent="-257175">
              <a:buClrTx/>
              <a:buFont typeface="+mj-lt"/>
              <a:buAutoNum type="arabicPeriod"/>
            </a:pPr>
            <a:r>
              <a:rPr lang="de-DE" dirty="0"/>
              <a:t>Wann ist eine Behandlung im Roggen z.B. mit </a:t>
            </a:r>
            <a:br>
              <a:rPr lang="de-DE" dirty="0"/>
            </a:br>
            <a:r>
              <a:rPr lang="de-DE" dirty="0"/>
              <a:t>Wachstumsregulatoren </a:t>
            </a:r>
            <a:r>
              <a:rPr lang="de-DE" u="sng" dirty="0"/>
              <a:t>nicht</a:t>
            </a:r>
            <a:r>
              <a:rPr lang="de-DE" dirty="0"/>
              <a:t> zu empfehlen?</a:t>
            </a:r>
          </a:p>
          <a:p>
            <a:pPr marL="342900" indent="-257175">
              <a:buClrTx/>
              <a:buFont typeface="+mj-lt"/>
              <a:buAutoNum type="arabicPeriod"/>
            </a:pPr>
            <a:endParaRPr lang="de-DE" dirty="0"/>
          </a:p>
          <a:p>
            <a:pPr marL="342900" indent="-257175">
              <a:buClrTx/>
              <a:buFont typeface="+mj-lt"/>
              <a:buAutoNum type="arabicPeriod"/>
            </a:pPr>
            <a:r>
              <a:rPr lang="de-DE" dirty="0"/>
              <a:t>Welcher Grundsatz gilt bei dem Einsatz von Wachstumsregulatoren?</a:t>
            </a:r>
          </a:p>
          <a:p>
            <a:pPr marL="342900" indent="-257175">
              <a:buClrTx/>
              <a:buFont typeface="+mj-lt"/>
              <a:buAutoNum type="arabicPeriod"/>
            </a:pPr>
            <a:endParaRPr lang="de-DE" dirty="0"/>
          </a:p>
          <a:p>
            <a:pPr marL="342900" indent="-257175">
              <a:buClrTx/>
              <a:buFont typeface="+mj-lt"/>
              <a:buAutoNum type="arabicPeriod"/>
            </a:pPr>
            <a:r>
              <a:rPr lang="de-DE" dirty="0"/>
              <a:t>Nennen Sie Folgen die Lagerschäden mit sich bringen.</a:t>
            </a:r>
          </a:p>
          <a:p>
            <a:pPr marL="342900" indent="-257175">
              <a:buClrTx/>
              <a:buFont typeface="+mj-lt"/>
              <a:buAutoNum type="arabicPeriod"/>
            </a:pPr>
            <a:endParaRPr lang="de-DE" dirty="0"/>
          </a:p>
          <a:p>
            <a:pPr marL="342900" indent="-257175">
              <a:buClrTx/>
              <a:buFont typeface="+mj-lt"/>
              <a:buAutoNum type="arabicPeriod"/>
            </a:pPr>
            <a:r>
              <a:rPr lang="de-DE" dirty="0"/>
              <a:t>Welche Faktoren können die Standfestigkeit sichern?</a:t>
            </a:r>
          </a:p>
          <a:p>
            <a:pPr marL="342900" indent="-342900">
              <a:buFont typeface="+mj-lt"/>
              <a:buAutoNum type="arabicPeriod"/>
            </a:pPr>
            <a:endParaRPr lang="de-DE" dirty="0"/>
          </a:p>
        </p:txBody>
      </p:sp>
      <p:sp>
        <p:nvSpPr>
          <p:cNvPr id="4" name="Datumsplatzhalter 3">
            <a:extLst>
              <a:ext uri="{FF2B5EF4-FFF2-40B4-BE49-F238E27FC236}">
                <a16:creationId xmlns:a16="http://schemas.microsoft.com/office/drawing/2014/main" id="{F5A6174D-C883-49C5-8843-1CE6775F3572}"/>
              </a:ext>
            </a:extLst>
          </p:cNvPr>
          <p:cNvSpPr>
            <a:spLocks noGrp="1"/>
          </p:cNvSpPr>
          <p:nvPr>
            <p:ph type="dt" sz="half" idx="10"/>
          </p:nvPr>
        </p:nvSpPr>
        <p:spPr/>
        <p:txBody>
          <a:bodyPr/>
          <a:lstStyle/>
          <a:p>
            <a:fld id="{47E518A6-C5C2-4139-9905-936AFF82CFB5}" type="datetime1">
              <a:rPr lang="de-DE" smtClean="0"/>
              <a:t>13.01.2022</a:t>
            </a:fld>
            <a:endParaRPr lang="de-DE" dirty="0"/>
          </a:p>
        </p:txBody>
      </p:sp>
      <p:sp>
        <p:nvSpPr>
          <p:cNvPr id="6" name="Foliennummernplatzhalter 5">
            <a:extLst>
              <a:ext uri="{FF2B5EF4-FFF2-40B4-BE49-F238E27FC236}">
                <a16:creationId xmlns:a16="http://schemas.microsoft.com/office/drawing/2014/main" id="{DB652622-01C5-4DF1-B319-846D758C1C5E}"/>
              </a:ext>
            </a:extLst>
          </p:cNvPr>
          <p:cNvSpPr>
            <a:spLocks noGrp="1"/>
          </p:cNvSpPr>
          <p:nvPr>
            <p:ph type="sldNum" sz="quarter" idx="12"/>
          </p:nvPr>
        </p:nvSpPr>
        <p:spPr/>
        <p:txBody>
          <a:bodyPr/>
          <a:lstStyle/>
          <a:p>
            <a:fld id="{AF37DF20-EDB0-4B2C-BB00-AEF0D14163FC}" type="slidenum">
              <a:rPr lang="de-DE" smtClean="0"/>
              <a:pPr/>
              <a:t>85</a:t>
            </a:fld>
            <a:endParaRPr lang="de-DE" dirty="0"/>
          </a:p>
        </p:txBody>
      </p:sp>
      <p:sp>
        <p:nvSpPr>
          <p:cNvPr id="7" name="Oval 6">
            <a:extLst>
              <a:ext uri="{FF2B5EF4-FFF2-40B4-BE49-F238E27FC236}">
                <a16:creationId xmlns:a16="http://schemas.microsoft.com/office/drawing/2014/main" id="{1AE119EB-205B-4430-96F4-A719BFCF3ECA}"/>
              </a:ext>
            </a:extLst>
          </p:cNvPr>
          <p:cNvSpPr>
            <a:spLocks noChangeAspect="1"/>
          </p:cNvSpPr>
          <p:nvPr/>
        </p:nvSpPr>
        <p:spPr bwMode="auto">
          <a:xfrm rot="536246">
            <a:off x="7177005" y="837759"/>
            <a:ext cx="1315281" cy="1315279"/>
          </a:xfrm>
          <a:prstGeom prst="ellipse">
            <a:avLst/>
          </a:prstGeom>
          <a:solidFill>
            <a:srgbClr val="3A7391"/>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050" b="1" i="0" u="none" strike="noStrike" kern="0" cap="none" spc="0" normalizeH="0" baseline="0" noProof="0" dirty="0">
                <a:ln>
                  <a:noFill/>
                </a:ln>
                <a:solidFill>
                  <a:schemeClr val="bg1"/>
                </a:solidFill>
                <a:effectLst/>
                <a:uLnTx/>
                <a:uFillTx/>
                <a:latin typeface="Arial"/>
              </a:rPr>
              <a:t>Übungsaufgabe</a:t>
            </a:r>
          </a:p>
        </p:txBody>
      </p:sp>
      <p:sp>
        <p:nvSpPr>
          <p:cNvPr id="8" name="Fußzeilenplatzhalter 7">
            <a:extLst>
              <a:ext uri="{FF2B5EF4-FFF2-40B4-BE49-F238E27FC236}">
                <a16:creationId xmlns:a16="http://schemas.microsoft.com/office/drawing/2014/main" id="{FA8906A4-D4A5-4D2F-B0B5-2BC0B736AB29}"/>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074477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0129494-CF9E-4439-9D98-9E1BA446AB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el 2">
            <a:extLst>
              <a:ext uri="{FF2B5EF4-FFF2-40B4-BE49-F238E27FC236}">
                <a16:creationId xmlns:a16="http://schemas.microsoft.com/office/drawing/2014/main" id="{4672BECD-A519-4568-82AB-A30FD98A7CAC}"/>
              </a:ext>
            </a:extLst>
          </p:cNvPr>
          <p:cNvSpPr>
            <a:spLocks noGrp="1"/>
          </p:cNvSpPr>
          <p:nvPr>
            <p:ph type="ctrTitle"/>
          </p:nvPr>
        </p:nvSpPr>
        <p:spPr/>
        <p:txBody>
          <a:bodyPr/>
          <a:lstStyle/>
          <a:p>
            <a:r>
              <a:rPr lang="de-DE" dirty="0"/>
              <a:t>Steckbrief möglicher Krankheiten im Getreide </a:t>
            </a:r>
          </a:p>
        </p:txBody>
      </p:sp>
      <p:sp>
        <p:nvSpPr>
          <p:cNvPr id="4" name="Untertitel 3">
            <a:extLst>
              <a:ext uri="{FF2B5EF4-FFF2-40B4-BE49-F238E27FC236}">
                <a16:creationId xmlns:a16="http://schemas.microsoft.com/office/drawing/2014/main" id="{9A8C9866-055B-41BF-8CD9-8058CBAEAF04}"/>
              </a:ext>
            </a:extLst>
          </p:cNvPr>
          <p:cNvSpPr>
            <a:spLocks noGrp="1"/>
          </p:cNvSpPr>
          <p:nvPr>
            <p:ph type="subTitle" idx="1"/>
          </p:nvPr>
        </p:nvSpPr>
        <p:spPr/>
        <p:txBody>
          <a:bodyPr/>
          <a:lstStyle/>
          <a:p>
            <a:pPr marL="0" indent="0">
              <a:buNone/>
            </a:pPr>
            <a:endParaRPr lang="de-DE" dirty="0">
              <a:solidFill>
                <a:schemeClr val="tx1"/>
              </a:solidFill>
              <a:highlight>
                <a:srgbClr val="FFFF00"/>
              </a:highlight>
            </a:endParaRPr>
          </a:p>
          <a:p>
            <a:pPr marL="0" indent="0">
              <a:buNone/>
            </a:pPr>
            <a:endParaRPr lang="de-DE" dirty="0">
              <a:solidFill>
                <a:schemeClr val="tx1"/>
              </a:solidFill>
              <a:highlight>
                <a:srgbClr val="FFFF00"/>
              </a:highlight>
            </a:endParaRPr>
          </a:p>
        </p:txBody>
      </p:sp>
      <p:sp>
        <p:nvSpPr>
          <p:cNvPr id="8" name="Untertitel 3">
            <a:extLst>
              <a:ext uri="{FF2B5EF4-FFF2-40B4-BE49-F238E27FC236}">
                <a16:creationId xmlns:a16="http://schemas.microsoft.com/office/drawing/2014/main" id="{F9990F4E-29CE-4399-AD86-11A6C9CA4075}"/>
              </a:ext>
            </a:extLst>
          </p:cNvPr>
          <p:cNvSpPr txBox="1">
            <a:spLocks/>
          </p:cNvSpPr>
          <p:nvPr/>
        </p:nvSpPr>
        <p:spPr>
          <a:xfrm>
            <a:off x="4724400" y="2924944"/>
            <a:ext cx="4032250" cy="3320752"/>
          </a:xfrm>
          <a:prstGeom prst="rect">
            <a:avLst/>
          </a:prstGeom>
          <a:noFill/>
        </p:spPr>
        <p:txBody>
          <a:bodyPr vert="horz" lIns="288000" tIns="0" rIns="108000" bIns="0" rtlCol="0" anchor="b" anchorCtr="0">
            <a:noAutofit/>
          </a:bodyPr>
          <a:lstStyle>
            <a:lvl1pPr marL="266700" indent="-266700" algn="l" defTabSz="914400" rtl="0" eaLnBrk="1" latinLnBrk="0" hangingPunct="1">
              <a:spcBef>
                <a:spcPts val="0"/>
              </a:spcBef>
              <a:spcAft>
                <a:spcPts val="600"/>
              </a:spcAft>
              <a:buClr>
                <a:schemeClr val="bg1"/>
              </a:buClr>
              <a:buSzPct val="100000"/>
              <a:buFont typeface="Wingdings" panose="05000000000000000000" pitchFamily="2" charset="2"/>
              <a:buChar char="§"/>
              <a:tabLst>
                <a:tab pos="266700" algn="l"/>
              </a:tabLst>
              <a:defRPr sz="1600" kern="1200">
                <a:solidFill>
                  <a:schemeClr val="bg1"/>
                </a:solidFill>
                <a:latin typeface="+mn-lt"/>
                <a:ea typeface="+mn-ea"/>
                <a:cs typeface="+mn-cs"/>
              </a:defRPr>
            </a:lvl1pPr>
            <a:lvl2pPr marL="0" indent="0" algn="l" defTabSz="914400" rtl="0" eaLnBrk="1" latinLnBrk="0" hangingPunct="1">
              <a:spcBef>
                <a:spcPts val="0"/>
              </a:spcBef>
              <a:spcAft>
                <a:spcPts val="600"/>
              </a:spcAft>
              <a:buClr>
                <a:srgbClr val="B4AF9B"/>
              </a:buClr>
              <a:buSzPct val="100000"/>
              <a:buFont typeface="Wingdings" panose="05000000000000000000" pitchFamily="2" charset="2"/>
              <a:buNone/>
              <a:tabLst>
                <a:tab pos="723900" algn="l"/>
              </a:tabLst>
              <a:defRPr sz="1800" kern="1200">
                <a:solidFill>
                  <a:schemeClr val="bg1"/>
                </a:solidFill>
                <a:latin typeface="+mn-lt"/>
                <a:ea typeface="+mn-ea"/>
                <a:cs typeface="+mn-cs"/>
              </a:defRPr>
            </a:lvl2pPr>
            <a:lvl3pPr marL="0" indent="0" algn="l" defTabSz="914400" rtl="0" eaLnBrk="1" latinLnBrk="0" hangingPunct="1">
              <a:spcBef>
                <a:spcPts val="0"/>
              </a:spcBef>
              <a:spcAft>
                <a:spcPts val="600"/>
              </a:spcAft>
              <a:buClrTx/>
              <a:buSzPct val="100000"/>
              <a:buFont typeface="Wingdings" panose="05000000000000000000" pitchFamily="2" charset="2"/>
              <a:buNone/>
              <a:tabLst>
                <a:tab pos="1168400" algn="l"/>
              </a:tabLst>
              <a:defRPr sz="1800" kern="1200">
                <a:solidFill>
                  <a:schemeClr val="bg1"/>
                </a:solidFill>
                <a:latin typeface="+mn-lt"/>
                <a:ea typeface="+mn-ea"/>
                <a:cs typeface="+mn-cs"/>
              </a:defRPr>
            </a:lvl3pPr>
            <a:lvl4pPr marL="0" indent="0" algn="l" defTabSz="914400" rtl="0" eaLnBrk="1" latinLnBrk="0" hangingPunct="1">
              <a:spcBef>
                <a:spcPts val="0"/>
              </a:spcBef>
              <a:spcAft>
                <a:spcPts val="600"/>
              </a:spcAft>
              <a:buClrTx/>
              <a:buSzPct val="100000"/>
              <a:buFont typeface="Wingdings" panose="05000000000000000000" pitchFamily="2" charset="2"/>
              <a:buNone/>
              <a:tabLst>
                <a:tab pos="1612900" algn="l"/>
              </a:tabLst>
              <a:defRPr sz="1800" kern="1200">
                <a:solidFill>
                  <a:schemeClr val="bg1"/>
                </a:solidFill>
                <a:latin typeface="+mn-lt"/>
                <a:ea typeface="+mn-ea"/>
                <a:cs typeface="+mn-cs"/>
              </a:defRPr>
            </a:lvl4pPr>
            <a:lvl5pPr marL="0" indent="0" algn="l" defTabSz="914400" rtl="0" eaLnBrk="1" latinLnBrk="0" hangingPunct="1">
              <a:spcBef>
                <a:spcPts val="0"/>
              </a:spcBef>
              <a:spcAft>
                <a:spcPts val="600"/>
              </a:spcAft>
              <a:buClrTx/>
              <a:buSzPct val="100000"/>
              <a:buFont typeface="Wingdings" panose="05000000000000000000" pitchFamily="2" charset="2"/>
              <a:buNone/>
              <a:tabLst>
                <a:tab pos="2159000" algn="l"/>
              </a:tabLst>
              <a:defRPr sz="1800" kern="1200">
                <a:solidFill>
                  <a:schemeClr val="bg1"/>
                </a:solidFill>
                <a:latin typeface="+mn-lt"/>
                <a:ea typeface="+mn-ea"/>
                <a:cs typeface="+mn-cs"/>
              </a:defRPr>
            </a:lvl5pPr>
            <a:lvl6pPr marL="0" indent="0" algn="l" defTabSz="914400" rtl="0" eaLnBrk="1" latinLnBrk="0" hangingPunct="1">
              <a:spcBef>
                <a:spcPts val="0"/>
              </a:spcBef>
              <a:spcAft>
                <a:spcPts val="400"/>
              </a:spcAft>
              <a:buFont typeface="Arial" panose="020B0604020202020204" pitchFamily="34" charset="0"/>
              <a:buNone/>
              <a:defRPr sz="1600" kern="1200">
                <a:solidFill>
                  <a:schemeClr val="bg1"/>
                </a:solidFill>
                <a:latin typeface="+mn-lt"/>
                <a:ea typeface="+mn-ea"/>
                <a:cs typeface="+mn-cs"/>
              </a:defRPr>
            </a:lvl6pPr>
            <a:lvl7pPr marL="0" indent="0" algn="l" defTabSz="914400" rtl="0" eaLnBrk="1" latinLnBrk="0" hangingPunct="1">
              <a:spcBef>
                <a:spcPts val="0"/>
              </a:spcBef>
              <a:spcAft>
                <a:spcPts val="400"/>
              </a:spcAft>
              <a:buFont typeface="Arial" panose="020B0604020202020204" pitchFamily="34" charset="0"/>
              <a:buNone/>
              <a:defRPr sz="1600" kern="1200">
                <a:solidFill>
                  <a:schemeClr val="bg1"/>
                </a:solidFill>
                <a:latin typeface="+mn-lt"/>
                <a:ea typeface="+mn-ea"/>
                <a:cs typeface="+mn-cs"/>
              </a:defRPr>
            </a:lvl7pPr>
            <a:lvl8pPr marL="0" indent="0" algn="l" defTabSz="914400" rtl="0" eaLnBrk="1" latinLnBrk="0" hangingPunct="1">
              <a:spcBef>
                <a:spcPts val="0"/>
              </a:spcBef>
              <a:spcAft>
                <a:spcPts val="400"/>
              </a:spcAft>
              <a:buFont typeface="Arial" panose="020B0604020202020204" pitchFamily="34" charset="0"/>
              <a:buNone/>
              <a:defRPr sz="1600" kern="1200">
                <a:solidFill>
                  <a:schemeClr val="bg1"/>
                </a:solidFill>
                <a:latin typeface="+mn-lt"/>
                <a:ea typeface="+mn-ea"/>
                <a:cs typeface="+mn-cs"/>
              </a:defRPr>
            </a:lvl8pPr>
            <a:lvl9pPr marL="0" indent="0" algn="l" defTabSz="914400" rtl="0" eaLnBrk="1" latinLnBrk="0" hangingPunct="1">
              <a:spcBef>
                <a:spcPts val="0"/>
              </a:spcBef>
              <a:spcAft>
                <a:spcPts val="400"/>
              </a:spcAft>
              <a:buFont typeface="Arial" panose="020B0604020202020204" pitchFamily="34" charset="0"/>
              <a:buNone/>
              <a:defRPr sz="1600" kern="1200">
                <a:solidFill>
                  <a:schemeClr val="bg1"/>
                </a:solidFill>
                <a:latin typeface="+mn-lt"/>
                <a:ea typeface="+mn-ea"/>
                <a:cs typeface="+mn-cs"/>
              </a:defRPr>
            </a:lvl9pPr>
          </a:lstStyle>
          <a:p>
            <a:endParaRPr lang="de-DE" sz="1050" dirty="0"/>
          </a:p>
          <a:p>
            <a:r>
              <a:rPr lang="de-DE" sz="1050" dirty="0" err="1"/>
              <a:t>Septoria</a:t>
            </a:r>
            <a:endParaRPr lang="de-DE" sz="1050" dirty="0"/>
          </a:p>
          <a:p>
            <a:r>
              <a:rPr lang="de-DE" sz="1050" dirty="0" err="1"/>
              <a:t>Ährenfusarium</a:t>
            </a:r>
            <a:endParaRPr lang="de-DE" sz="1050" dirty="0"/>
          </a:p>
          <a:p>
            <a:r>
              <a:rPr lang="de-DE" sz="1050" dirty="0"/>
              <a:t>Gelbrost</a:t>
            </a:r>
          </a:p>
          <a:p>
            <a:r>
              <a:rPr lang="de-DE" sz="1050" dirty="0"/>
              <a:t>Halmbruch</a:t>
            </a:r>
          </a:p>
          <a:p>
            <a:r>
              <a:rPr lang="de-DE" sz="1050" dirty="0" err="1"/>
              <a:t>Ramularia</a:t>
            </a:r>
            <a:endParaRPr lang="de-DE" sz="1050" dirty="0"/>
          </a:p>
          <a:p>
            <a:r>
              <a:rPr lang="de-DE" sz="1050" dirty="0"/>
              <a:t>Netzflecken</a:t>
            </a:r>
          </a:p>
          <a:p>
            <a:r>
              <a:rPr lang="de-DE" sz="1050" dirty="0"/>
              <a:t>Zwergrost</a:t>
            </a:r>
          </a:p>
          <a:p>
            <a:r>
              <a:rPr lang="de-DE" sz="1050" dirty="0"/>
              <a:t>Mutterkorn</a:t>
            </a:r>
          </a:p>
          <a:p>
            <a:r>
              <a:rPr lang="de-DE" sz="1050" dirty="0"/>
              <a:t>Exkurs: Pollen Plus- Hybride</a:t>
            </a:r>
          </a:p>
          <a:p>
            <a:r>
              <a:rPr lang="de-DE" sz="1050" dirty="0"/>
              <a:t>Braunrost</a:t>
            </a:r>
          </a:p>
          <a:p>
            <a:r>
              <a:rPr lang="de-DE" sz="1050" dirty="0"/>
              <a:t>Echter Mehltau</a:t>
            </a:r>
          </a:p>
          <a:p>
            <a:r>
              <a:rPr lang="de-DE" sz="1050" dirty="0"/>
              <a:t>Rhynchosporium</a:t>
            </a:r>
          </a:p>
          <a:p>
            <a:r>
              <a:rPr lang="de-DE" sz="1050" dirty="0"/>
              <a:t>Schneeschimmel</a:t>
            </a:r>
          </a:p>
        </p:txBody>
      </p:sp>
    </p:spTree>
    <p:extLst>
      <p:ext uri="{BB962C8B-B14F-4D97-AF65-F5344CB8AC3E}">
        <p14:creationId xmlns:p14="http://schemas.microsoft.com/office/powerpoint/2010/main" val="1733258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F4AC2-D835-4F7B-B21A-CBB28CB9C298}"/>
              </a:ext>
            </a:extLst>
          </p:cNvPr>
          <p:cNvSpPr>
            <a:spLocks noGrp="1"/>
          </p:cNvSpPr>
          <p:nvPr>
            <p:ph type="title"/>
          </p:nvPr>
        </p:nvSpPr>
        <p:spPr/>
        <p:txBody>
          <a:bodyPr/>
          <a:lstStyle/>
          <a:p>
            <a:r>
              <a:rPr lang="de-DE" dirty="0"/>
              <a:t>Schadbild-Finder</a:t>
            </a:r>
          </a:p>
        </p:txBody>
      </p:sp>
      <p:sp>
        <p:nvSpPr>
          <p:cNvPr id="3" name="Datumsplatzhalter 2">
            <a:extLst>
              <a:ext uri="{FF2B5EF4-FFF2-40B4-BE49-F238E27FC236}">
                <a16:creationId xmlns:a16="http://schemas.microsoft.com/office/drawing/2014/main" id="{2AB3B8FE-6A80-4590-86A5-C3FE61347FE1}"/>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BD817EBF-DEB4-4D5A-BFCB-1E11A6814059}"/>
              </a:ext>
            </a:extLst>
          </p:cNvPr>
          <p:cNvSpPr>
            <a:spLocks noGrp="1"/>
          </p:cNvSpPr>
          <p:nvPr>
            <p:ph type="sldNum" sz="quarter" idx="12"/>
          </p:nvPr>
        </p:nvSpPr>
        <p:spPr/>
        <p:txBody>
          <a:bodyPr/>
          <a:lstStyle/>
          <a:p>
            <a:fld id="{C8B4615F-D40A-4928-AE16-954CA1637D05}" type="slidenum">
              <a:rPr lang="de-DE" smtClean="0"/>
              <a:pPr/>
              <a:t>87</a:t>
            </a:fld>
            <a:endParaRPr lang="de-DE" dirty="0"/>
          </a:p>
        </p:txBody>
      </p:sp>
      <p:pic>
        <p:nvPicPr>
          <p:cNvPr id="7" name="Grafik 6">
            <a:extLst>
              <a:ext uri="{FF2B5EF4-FFF2-40B4-BE49-F238E27FC236}">
                <a16:creationId xmlns:a16="http://schemas.microsoft.com/office/drawing/2014/main" id="{F7804674-9BBE-4279-8818-53DAA6F48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10" name="Inhaltsplatzhalter 2">
            <a:extLst>
              <a:ext uri="{FF2B5EF4-FFF2-40B4-BE49-F238E27FC236}">
                <a16:creationId xmlns:a16="http://schemas.microsoft.com/office/drawing/2014/main" id="{9B73DE67-2054-4017-9726-D0FFC60DE6BD}"/>
              </a:ext>
            </a:extLst>
          </p:cNvPr>
          <p:cNvSpPr txBox="1">
            <a:spLocks/>
          </p:cNvSpPr>
          <p:nvPr/>
        </p:nvSpPr>
        <p:spPr>
          <a:xfrm>
            <a:off x="539749" y="5013895"/>
            <a:ext cx="8064501" cy="2519561"/>
          </a:xfrm>
          <a:prstGeom prst="rect">
            <a:avLst/>
          </a:prstGeom>
        </p:spPr>
        <p:txBody>
          <a:bodyPr/>
          <a:lstStyle>
            <a:lvl1pPr marL="266700" indent="-266700" algn="l" defTabSz="914400" rtl="0" eaLnBrk="1" latinLnBrk="0" hangingPunct="1">
              <a:spcBef>
                <a:spcPts val="0"/>
              </a:spcBef>
              <a:spcAft>
                <a:spcPts val="600"/>
              </a:spcAft>
              <a:buClr>
                <a:schemeClr val="accent1"/>
              </a:buClr>
              <a:buSzPct val="100000"/>
              <a:buFont typeface="Wingdings" panose="05000000000000000000" pitchFamily="2" charset="2"/>
              <a:buChar char="§"/>
              <a:tabLst>
                <a:tab pos="266700" algn="l"/>
              </a:tabLst>
              <a:defRPr sz="1800" kern="1200">
                <a:solidFill>
                  <a:schemeClr val="tx1"/>
                </a:solidFill>
                <a:latin typeface="+mn-lt"/>
                <a:ea typeface="+mn-ea"/>
                <a:cs typeface="+mn-cs"/>
              </a:defRPr>
            </a:lvl1pPr>
            <a:lvl2pPr marL="723900" indent="-276225" algn="l" defTabSz="914400" rtl="0" eaLnBrk="1" latinLnBrk="0" hangingPunct="1">
              <a:spcBef>
                <a:spcPts val="0"/>
              </a:spcBef>
              <a:spcAft>
                <a:spcPts val="600"/>
              </a:spcAft>
              <a:buClr>
                <a:srgbClr val="B4AF9B"/>
              </a:buClr>
              <a:buSzPct val="100000"/>
              <a:buFont typeface="Wingdings" panose="05000000000000000000" pitchFamily="2" charset="2"/>
              <a:buChar char="§"/>
              <a:tabLst>
                <a:tab pos="723900" algn="l"/>
              </a:tabLst>
              <a:defRPr sz="1800" kern="1200">
                <a:solidFill>
                  <a:schemeClr val="tx1"/>
                </a:solidFill>
                <a:latin typeface="+mn-lt"/>
                <a:ea typeface="+mn-ea"/>
                <a:cs typeface="+mn-cs"/>
              </a:defRPr>
            </a:lvl2pPr>
            <a:lvl3pPr marL="1168400" indent="-273050" algn="l" defTabSz="914400" rtl="0" eaLnBrk="1" latinLnBrk="0" hangingPunct="1">
              <a:spcBef>
                <a:spcPts val="0"/>
              </a:spcBef>
              <a:spcAft>
                <a:spcPts val="600"/>
              </a:spcAft>
              <a:buClrTx/>
              <a:buSzPct val="100000"/>
              <a:buFont typeface="Wingdings" panose="05000000000000000000" pitchFamily="2" charset="2"/>
              <a:buChar char="§"/>
              <a:tabLst>
                <a:tab pos="1168400" algn="l"/>
              </a:tabLst>
              <a:defRPr sz="1800" kern="1200">
                <a:solidFill>
                  <a:schemeClr val="tx1"/>
                </a:solidFill>
                <a:latin typeface="+mn-lt"/>
                <a:ea typeface="+mn-ea"/>
                <a:cs typeface="+mn-cs"/>
              </a:defRPr>
            </a:lvl3pPr>
            <a:lvl4pPr marL="1612900" indent="-269875" algn="l" defTabSz="914400" rtl="0" eaLnBrk="1" latinLnBrk="0" hangingPunct="1">
              <a:spcBef>
                <a:spcPts val="0"/>
              </a:spcBef>
              <a:spcAft>
                <a:spcPts val="600"/>
              </a:spcAft>
              <a:buClrTx/>
              <a:buSzPct val="100000"/>
              <a:buFont typeface="Wingdings" panose="05000000000000000000" pitchFamily="2" charset="2"/>
              <a:buChar char="§"/>
              <a:tabLst>
                <a:tab pos="1612900" algn="l"/>
              </a:tabLst>
              <a:defRPr sz="1800" kern="1200">
                <a:solidFill>
                  <a:schemeClr val="tx1"/>
                </a:solidFill>
                <a:latin typeface="+mn-lt"/>
                <a:ea typeface="+mn-ea"/>
                <a:cs typeface="+mn-cs"/>
              </a:defRPr>
            </a:lvl4pPr>
            <a:lvl5pPr marL="2159000" indent="-273050" algn="l" defTabSz="914400" rtl="0" eaLnBrk="1" latinLnBrk="0" hangingPunct="1">
              <a:spcBef>
                <a:spcPts val="0"/>
              </a:spcBef>
              <a:spcAft>
                <a:spcPts val="600"/>
              </a:spcAft>
              <a:buClrTx/>
              <a:buSzPct val="100000"/>
              <a:buFont typeface="Wingdings" panose="05000000000000000000" pitchFamily="2" charset="2"/>
              <a:buChar char="§"/>
              <a:tabLst>
                <a:tab pos="2159000" algn="l"/>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dirty="0"/>
              <a:t>Umfassender Überblick über die wichtigsten Schadbilder im Getreide</a:t>
            </a:r>
          </a:p>
          <a:p>
            <a:r>
              <a:rPr lang="de-DE" sz="1600" dirty="0"/>
              <a:t>Unterteilt in die Entwicklungsstadien</a:t>
            </a:r>
          </a:p>
          <a:p>
            <a:r>
              <a:rPr lang="de-DE" sz="1600" dirty="0"/>
              <a:t>Als Ergebnis ist eine Beschreibung der Krankheit gezeigt sowie die Schadschwellen und anschließend werden ackerbauliche Maßnahmen, um dem Krankheitsbild entgegenzuwirken, angezeigt </a:t>
            </a:r>
          </a:p>
        </p:txBody>
      </p:sp>
      <p:pic>
        <p:nvPicPr>
          <p:cNvPr id="11" name="Grafik 10">
            <a:extLst>
              <a:ext uri="{FF2B5EF4-FFF2-40B4-BE49-F238E27FC236}">
                <a16:creationId xmlns:a16="http://schemas.microsoft.com/office/drawing/2014/main" id="{7F789404-259C-40F1-9968-769AFE483C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2" y="1190824"/>
            <a:ext cx="4690616" cy="3750344"/>
          </a:xfrm>
          <a:prstGeom prst="rect">
            <a:avLst/>
          </a:prstGeom>
        </p:spPr>
      </p:pic>
      <p:grpSp>
        <p:nvGrpSpPr>
          <p:cNvPr id="15" name="Gruppieren 14">
            <a:extLst>
              <a:ext uri="{FF2B5EF4-FFF2-40B4-BE49-F238E27FC236}">
                <a16:creationId xmlns:a16="http://schemas.microsoft.com/office/drawing/2014/main" id="{DF37AF23-285C-4194-B458-C95F37080146}"/>
              </a:ext>
            </a:extLst>
          </p:cNvPr>
          <p:cNvGrpSpPr/>
          <p:nvPr/>
        </p:nvGrpSpPr>
        <p:grpSpPr>
          <a:xfrm rot="345962">
            <a:off x="7165912" y="828515"/>
            <a:ext cx="1337469" cy="1333767"/>
            <a:chOff x="5354052" y="4160894"/>
            <a:chExt cx="1704568" cy="1704564"/>
          </a:xfrm>
        </p:grpSpPr>
        <p:sp>
          <p:nvSpPr>
            <p:cNvPr id="16" name="Oval 6">
              <a:extLst>
                <a:ext uri="{FF2B5EF4-FFF2-40B4-BE49-F238E27FC236}">
                  <a16:creationId xmlns:a16="http://schemas.microsoft.com/office/drawing/2014/main" id="{1E8E103F-BD5E-4EB8-840D-5EB7F8D6DBCE}"/>
                </a:ext>
              </a:extLst>
            </p:cNvPr>
            <p:cNvSpPr>
              <a:spLocks noChangeAspect="1"/>
            </p:cNvSpPr>
            <p:nvPr/>
          </p:nvSpPr>
          <p:spPr bwMode="auto">
            <a:xfrm>
              <a:off x="5354052" y="4160894"/>
              <a:ext cx="1704568" cy="1704564"/>
            </a:xfrm>
            <a:prstGeom prst="ellipse">
              <a:avLst/>
            </a:prstGeom>
            <a:solidFill>
              <a:srgbClr val="004132"/>
            </a:solid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endParaRPr lang="de-DE" sz="1200" dirty="0"/>
            </a:p>
            <a:p>
              <a:pPr marL="284163" indent="-284163" algn="ctr" eaLnBrk="0" fontAlgn="base" hangingPunct="0">
                <a:spcAft>
                  <a:spcPct val="0"/>
                </a:spcAft>
                <a:buClr>
                  <a:srgbClr val="FF6900"/>
                </a:buClr>
                <a:buSzPct val="60000"/>
                <a:defRPr/>
              </a:pPr>
              <a:r>
                <a:rPr lang="de-DE" sz="1200" dirty="0">
                  <a:ln>
                    <a:solidFill>
                      <a:schemeClr val="bg1"/>
                    </a:solidFill>
                  </a:ln>
                  <a:solidFill>
                    <a:schemeClr val="bg1"/>
                  </a:solidFill>
                  <a:hlinkClick r:id="rId5"/>
                </a:rPr>
                <a:t>Hier geht´s</a:t>
              </a:r>
            </a:p>
            <a:p>
              <a:pPr marL="284163" indent="-284163" algn="ctr" eaLnBrk="0" fontAlgn="base" hangingPunct="0">
                <a:spcAft>
                  <a:spcPct val="0"/>
                </a:spcAft>
                <a:buClr>
                  <a:srgbClr val="FF6900"/>
                </a:buClr>
                <a:buSzPct val="60000"/>
                <a:defRPr/>
              </a:pPr>
              <a:r>
                <a:rPr lang="de-DE" sz="1200" dirty="0">
                  <a:ln>
                    <a:solidFill>
                      <a:schemeClr val="bg1"/>
                    </a:solidFill>
                  </a:ln>
                  <a:solidFill>
                    <a:schemeClr val="bg1"/>
                  </a:solidFill>
                  <a:hlinkClick r:id="rId5"/>
                </a:rPr>
                <a:t> zum Tool</a:t>
              </a:r>
              <a:endParaRPr lang="de-DE" sz="1200" dirty="0">
                <a:ln>
                  <a:solidFill>
                    <a:schemeClr val="bg1"/>
                  </a:solidFill>
                </a:ln>
                <a:solidFill>
                  <a:schemeClr val="bg1"/>
                </a:solidFil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p:txBody>
        </p:sp>
        <p:pic>
          <p:nvPicPr>
            <p:cNvPr id="17" name="Grafik 16" descr="Projektorleinwand">
              <a:extLst>
                <a:ext uri="{FF2B5EF4-FFF2-40B4-BE49-F238E27FC236}">
                  <a16:creationId xmlns:a16="http://schemas.microsoft.com/office/drawing/2014/main" id="{BFB4A07D-D46F-4A6E-8CD3-695BF231EC3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39713" y="4365104"/>
              <a:ext cx="533246" cy="533246"/>
            </a:xfrm>
            <a:prstGeom prst="rect">
              <a:avLst/>
            </a:prstGeom>
          </p:spPr>
        </p:pic>
      </p:grpSp>
      <p:sp>
        <p:nvSpPr>
          <p:cNvPr id="12" name="Fußzeilenplatzhalter 7">
            <a:extLst>
              <a:ext uri="{FF2B5EF4-FFF2-40B4-BE49-F238E27FC236}">
                <a16:creationId xmlns:a16="http://schemas.microsoft.com/office/drawing/2014/main" id="{3FF7D6E5-6379-4094-AFF5-39360545215D}"/>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036488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F4AC2-D835-4F7B-B21A-CBB28CB9C298}"/>
              </a:ext>
            </a:extLst>
          </p:cNvPr>
          <p:cNvSpPr>
            <a:spLocks noGrp="1"/>
          </p:cNvSpPr>
          <p:nvPr>
            <p:ph type="title"/>
          </p:nvPr>
        </p:nvSpPr>
        <p:spPr/>
        <p:txBody>
          <a:bodyPr/>
          <a:lstStyle/>
          <a:p>
            <a:r>
              <a:rPr lang="de-DE" dirty="0"/>
              <a:t>Welche Krankheiten treten auf?</a:t>
            </a:r>
          </a:p>
        </p:txBody>
      </p:sp>
      <p:sp>
        <p:nvSpPr>
          <p:cNvPr id="3" name="Datumsplatzhalter 2">
            <a:extLst>
              <a:ext uri="{FF2B5EF4-FFF2-40B4-BE49-F238E27FC236}">
                <a16:creationId xmlns:a16="http://schemas.microsoft.com/office/drawing/2014/main" id="{2AB3B8FE-6A80-4590-86A5-C3FE61347FE1}"/>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BD817EBF-DEB4-4D5A-BFCB-1E11A6814059}"/>
              </a:ext>
            </a:extLst>
          </p:cNvPr>
          <p:cNvSpPr>
            <a:spLocks noGrp="1"/>
          </p:cNvSpPr>
          <p:nvPr>
            <p:ph type="sldNum" sz="quarter" idx="12"/>
          </p:nvPr>
        </p:nvSpPr>
        <p:spPr/>
        <p:txBody>
          <a:bodyPr/>
          <a:lstStyle/>
          <a:p>
            <a:fld id="{C8B4615F-D40A-4928-AE16-954CA1637D05}" type="slidenum">
              <a:rPr lang="de-DE" smtClean="0"/>
              <a:pPr/>
              <a:t>88</a:t>
            </a:fld>
            <a:endParaRPr lang="de-DE" dirty="0"/>
          </a:p>
        </p:txBody>
      </p:sp>
      <p:graphicFrame>
        <p:nvGraphicFramePr>
          <p:cNvPr id="6" name="Inhaltsplatzhalter 14">
            <a:extLst>
              <a:ext uri="{FF2B5EF4-FFF2-40B4-BE49-F238E27FC236}">
                <a16:creationId xmlns:a16="http://schemas.microsoft.com/office/drawing/2014/main" id="{F3313300-57B8-429E-80E7-414E44FF01A2}"/>
              </a:ext>
            </a:extLst>
          </p:cNvPr>
          <p:cNvGraphicFramePr>
            <a:graphicFrameLocks/>
          </p:cNvGraphicFramePr>
          <p:nvPr>
            <p:extLst>
              <p:ext uri="{D42A27DB-BD31-4B8C-83A1-F6EECF244321}">
                <p14:modId xmlns:p14="http://schemas.microsoft.com/office/powerpoint/2010/main" val="3252019155"/>
              </p:ext>
            </p:extLst>
          </p:nvPr>
        </p:nvGraphicFramePr>
        <p:xfrm>
          <a:off x="556320" y="1412875"/>
          <a:ext cx="8064698" cy="4657730"/>
        </p:xfrm>
        <a:graphic>
          <a:graphicData uri="http://schemas.openxmlformats.org/drawingml/2006/table">
            <a:tbl>
              <a:tblPr/>
              <a:tblGrid>
                <a:gridCol w="2056442">
                  <a:extLst>
                    <a:ext uri="{9D8B030D-6E8A-4147-A177-3AD203B41FA5}">
                      <a16:colId xmlns:a16="http://schemas.microsoft.com/office/drawing/2014/main" val="3449590387"/>
                    </a:ext>
                  </a:extLst>
                </a:gridCol>
                <a:gridCol w="1422702">
                  <a:extLst>
                    <a:ext uri="{9D8B030D-6E8A-4147-A177-3AD203B41FA5}">
                      <a16:colId xmlns:a16="http://schemas.microsoft.com/office/drawing/2014/main" val="3944786493"/>
                    </a:ext>
                  </a:extLst>
                </a:gridCol>
                <a:gridCol w="1418134">
                  <a:extLst>
                    <a:ext uri="{9D8B030D-6E8A-4147-A177-3AD203B41FA5}">
                      <a16:colId xmlns:a16="http://schemas.microsoft.com/office/drawing/2014/main" val="966207513"/>
                    </a:ext>
                  </a:extLst>
                </a:gridCol>
                <a:gridCol w="1583710">
                  <a:extLst>
                    <a:ext uri="{9D8B030D-6E8A-4147-A177-3AD203B41FA5}">
                      <a16:colId xmlns:a16="http://schemas.microsoft.com/office/drawing/2014/main" val="2886768732"/>
                    </a:ext>
                  </a:extLst>
                </a:gridCol>
                <a:gridCol w="1583710">
                  <a:extLst>
                    <a:ext uri="{9D8B030D-6E8A-4147-A177-3AD203B41FA5}">
                      <a16:colId xmlns:a16="http://schemas.microsoft.com/office/drawing/2014/main" val="886821460"/>
                    </a:ext>
                  </a:extLst>
                </a:gridCol>
              </a:tblGrid>
              <a:tr h="273510">
                <a:tc>
                  <a:txBody>
                    <a:bodyPr/>
                    <a:lstStyle/>
                    <a:p>
                      <a:pPr algn="l" fontAlgn="ctr"/>
                      <a:r>
                        <a:rPr lang="de-DE" sz="1600" b="0" i="0" u="none" strike="noStrike" dirty="0">
                          <a:solidFill>
                            <a:srgbClr val="FFFFFF"/>
                          </a:solidFill>
                          <a:effectLst/>
                          <a:latin typeface="Arial" panose="020B0604020202020204" pitchFamily="34" charset="0"/>
                        </a:rPr>
                        <a:t>Blattkrankheiten</a:t>
                      </a:r>
                    </a:p>
                  </a:txBody>
                  <a:tcPr marL="9510" marR="9510" marT="9510" marB="0" anchor="ctr">
                    <a:lnL>
                      <a:noFill/>
                    </a:lnL>
                    <a:lnR>
                      <a:noFill/>
                    </a:lnR>
                    <a:lnT>
                      <a:noFill/>
                    </a:lnT>
                    <a:lnB>
                      <a:noFill/>
                    </a:lnB>
                    <a:solidFill>
                      <a:srgbClr val="96825F"/>
                    </a:solidFill>
                  </a:tcPr>
                </a:tc>
                <a:tc>
                  <a:txBody>
                    <a:bodyPr/>
                    <a:lstStyle/>
                    <a:p>
                      <a:pPr algn="ctr" fontAlgn="ctr"/>
                      <a:r>
                        <a:rPr lang="de-DE" sz="1600" b="0" i="0" u="none" strike="noStrike" dirty="0">
                          <a:solidFill>
                            <a:srgbClr val="FFFFFF"/>
                          </a:solidFill>
                          <a:effectLst/>
                          <a:latin typeface="Arial" panose="020B0604020202020204" pitchFamily="34" charset="0"/>
                        </a:rPr>
                        <a:t>W.-Weizen</a:t>
                      </a:r>
                    </a:p>
                  </a:txBody>
                  <a:tcPr marL="9510" marR="9510" marT="9510" marB="0" anchor="ctr">
                    <a:lnL>
                      <a:noFill/>
                    </a:lnL>
                    <a:lnR>
                      <a:noFill/>
                    </a:lnR>
                    <a:lnT>
                      <a:noFill/>
                    </a:lnT>
                    <a:lnB>
                      <a:noFill/>
                    </a:lnB>
                    <a:solidFill>
                      <a:srgbClr val="96825F"/>
                    </a:solidFill>
                  </a:tcPr>
                </a:tc>
                <a:tc>
                  <a:txBody>
                    <a:bodyPr/>
                    <a:lstStyle/>
                    <a:p>
                      <a:pPr algn="ctr" fontAlgn="ctr"/>
                      <a:r>
                        <a:rPr lang="de-DE" sz="1600" b="0" i="0" u="none" strike="noStrike" dirty="0">
                          <a:solidFill>
                            <a:srgbClr val="FFFFFF"/>
                          </a:solidFill>
                          <a:effectLst/>
                          <a:latin typeface="Arial" panose="020B0604020202020204" pitchFamily="34" charset="0"/>
                        </a:rPr>
                        <a:t>W.-Gerste</a:t>
                      </a:r>
                    </a:p>
                  </a:txBody>
                  <a:tcPr marL="9510" marR="9510" marT="9510" marB="0" anchor="ctr">
                    <a:lnL>
                      <a:noFill/>
                    </a:lnL>
                    <a:lnR>
                      <a:noFill/>
                    </a:lnR>
                    <a:lnT>
                      <a:noFill/>
                    </a:lnT>
                    <a:lnB>
                      <a:noFill/>
                    </a:lnB>
                    <a:solidFill>
                      <a:srgbClr val="96825F"/>
                    </a:solidFill>
                  </a:tcPr>
                </a:tc>
                <a:tc>
                  <a:txBody>
                    <a:bodyPr/>
                    <a:lstStyle/>
                    <a:p>
                      <a:pPr algn="ctr" fontAlgn="ctr"/>
                      <a:r>
                        <a:rPr lang="de-DE" sz="1600" b="0" i="0" u="none" strike="noStrike" dirty="0">
                          <a:solidFill>
                            <a:srgbClr val="FFFFFF"/>
                          </a:solidFill>
                          <a:effectLst/>
                          <a:latin typeface="Arial" panose="020B0604020202020204" pitchFamily="34" charset="0"/>
                        </a:rPr>
                        <a:t>W.-Roggen </a:t>
                      </a:r>
                    </a:p>
                  </a:txBody>
                  <a:tcPr marL="9510" marR="9510" marT="9510" marB="0" anchor="ctr">
                    <a:lnL>
                      <a:noFill/>
                    </a:lnL>
                    <a:lnR>
                      <a:noFill/>
                    </a:lnR>
                    <a:lnT>
                      <a:noFill/>
                    </a:lnT>
                    <a:lnB>
                      <a:noFill/>
                    </a:lnB>
                    <a:solidFill>
                      <a:schemeClr val="accent6">
                        <a:lumMod val="75000"/>
                      </a:schemeClr>
                    </a:solidFill>
                  </a:tcPr>
                </a:tc>
                <a:tc>
                  <a:txBody>
                    <a:bodyPr/>
                    <a:lstStyle/>
                    <a:p>
                      <a:pPr marL="0" algn="ctr" defTabSz="914400" rtl="0" eaLnBrk="1" fontAlgn="ctr" latinLnBrk="0" hangingPunct="1"/>
                      <a:r>
                        <a:rPr lang="de-DE" sz="1600" b="0" i="0" u="none" strike="noStrike" kern="1200" dirty="0">
                          <a:solidFill>
                            <a:srgbClr val="FFFFFF"/>
                          </a:solidFill>
                          <a:effectLst/>
                          <a:latin typeface="Arial" panose="020B0604020202020204" pitchFamily="34" charset="0"/>
                          <a:ea typeface="+mn-ea"/>
                          <a:cs typeface="+mn-cs"/>
                        </a:rPr>
                        <a:t>Triticale</a:t>
                      </a:r>
                    </a:p>
                  </a:txBody>
                  <a:tcPr marL="9510" marR="9510" marT="9510" marB="0" anchor="ctr">
                    <a:lnL>
                      <a:noFill/>
                    </a:lnL>
                    <a:lnR>
                      <a:noFill/>
                    </a:lnR>
                    <a:lnT>
                      <a:noFill/>
                    </a:lnT>
                    <a:lnB>
                      <a:noFill/>
                    </a:lnB>
                    <a:solidFill>
                      <a:srgbClr val="96825F"/>
                    </a:solidFill>
                  </a:tcPr>
                </a:tc>
                <a:extLst>
                  <a:ext uri="{0D108BD9-81ED-4DB2-BD59-A6C34878D82A}">
                    <a16:rowId xmlns:a16="http://schemas.microsoft.com/office/drawing/2014/main" val="1046798895"/>
                  </a:ext>
                </a:extLst>
              </a:tr>
              <a:tr h="273510">
                <a:tc>
                  <a:txBody>
                    <a:bodyPr/>
                    <a:lstStyle/>
                    <a:p>
                      <a:pPr algn="l" fontAlgn="ctr"/>
                      <a:r>
                        <a:rPr lang="de-DE" sz="1600" b="0" i="0" u="none" strike="noStrike" dirty="0">
                          <a:solidFill>
                            <a:srgbClr val="000000"/>
                          </a:solidFill>
                          <a:effectLst/>
                          <a:latin typeface="Arial" panose="020B0604020202020204" pitchFamily="34" charset="0"/>
                        </a:rPr>
                        <a:t>Mehltau</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chemeClr val="tx1"/>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521189487"/>
                  </a:ext>
                </a:extLst>
              </a:tr>
              <a:tr h="273510">
                <a:tc>
                  <a:txBody>
                    <a:bodyPr/>
                    <a:lstStyle/>
                    <a:p>
                      <a:pPr algn="l" fontAlgn="ctr"/>
                      <a:r>
                        <a:rPr lang="de-DE" sz="1600" b="0" i="0" u="none" strike="noStrike" dirty="0">
                          <a:solidFill>
                            <a:srgbClr val="000000"/>
                          </a:solidFill>
                          <a:effectLst/>
                          <a:latin typeface="Arial" panose="020B0604020202020204" pitchFamily="34" charset="0"/>
                        </a:rPr>
                        <a:t>Septoria</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4225728481"/>
                  </a:ext>
                </a:extLst>
              </a:tr>
              <a:tr h="273510">
                <a:tc>
                  <a:txBody>
                    <a:bodyPr/>
                    <a:lstStyle/>
                    <a:p>
                      <a:pPr algn="l" fontAlgn="ctr"/>
                      <a:r>
                        <a:rPr lang="de-DE" sz="1600" b="0" i="0" u="none" strike="noStrike" dirty="0">
                          <a:solidFill>
                            <a:srgbClr val="000000"/>
                          </a:solidFill>
                          <a:effectLst/>
                          <a:latin typeface="Arial" panose="020B0604020202020204" pitchFamily="34" charset="0"/>
                        </a:rPr>
                        <a:t>DTR-Blattdürre</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endParaRPr lang="de-DE" sz="1600" b="0" i="0" u="none" strike="noStrike" kern="1200" dirty="0">
                        <a:solidFill>
                          <a:schemeClr val="tx1"/>
                        </a:solidFill>
                        <a:effectLst/>
                        <a:latin typeface="Arial" panose="020B0604020202020204" pitchFamily="34" charset="0"/>
                        <a:ea typeface="+mn-ea"/>
                        <a:cs typeface="+mn-cs"/>
                      </a:endParaRP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3264038295"/>
                  </a:ext>
                </a:extLst>
              </a:tr>
              <a:tr h="273510">
                <a:tc>
                  <a:txBody>
                    <a:bodyPr/>
                    <a:lstStyle/>
                    <a:p>
                      <a:pPr algn="l" fontAlgn="ctr"/>
                      <a:r>
                        <a:rPr lang="de-DE" sz="1600" b="0" i="0" u="none" strike="noStrike" dirty="0">
                          <a:solidFill>
                            <a:srgbClr val="000000"/>
                          </a:solidFill>
                          <a:effectLst/>
                          <a:latin typeface="Arial" panose="020B0604020202020204" pitchFamily="34" charset="0"/>
                        </a:rPr>
                        <a:t>Braunrost</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525979327"/>
                  </a:ext>
                </a:extLst>
              </a:tr>
              <a:tr h="273510">
                <a:tc>
                  <a:txBody>
                    <a:bodyPr/>
                    <a:lstStyle/>
                    <a:p>
                      <a:pPr algn="l" fontAlgn="ctr"/>
                      <a:r>
                        <a:rPr lang="de-DE" sz="1600" b="0" i="0" u="none" strike="noStrike" dirty="0">
                          <a:solidFill>
                            <a:srgbClr val="000000"/>
                          </a:solidFill>
                          <a:effectLst/>
                          <a:latin typeface="Arial" panose="020B0604020202020204" pitchFamily="34" charset="0"/>
                        </a:rPr>
                        <a:t>Zwergrost</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endParaRPr lang="de-DE" sz="1600" b="0" i="0" u="none" strike="noStrike" kern="1200" dirty="0">
                        <a:solidFill>
                          <a:schemeClr val="tx1"/>
                        </a:solidFill>
                        <a:effectLst/>
                        <a:latin typeface="Arial" panose="020B0604020202020204" pitchFamily="34" charset="0"/>
                        <a:ea typeface="+mn-ea"/>
                        <a:cs typeface="+mn-cs"/>
                      </a:endParaRP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3695137079"/>
                  </a:ext>
                </a:extLst>
              </a:tr>
              <a:tr h="273510">
                <a:tc>
                  <a:txBody>
                    <a:bodyPr/>
                    <a:lstStyle/>
                    <a:p>
                      <a:pPr algn="l" fontAlgn="ctr"/>
                      <a:r>
                        <a:rPr lang="de-DE" sz="1600" b="0" i="0" u="none" strike="noStrike">
                          <a:solidFill>
                            <a:srgbClr val="000000"/>
                          </a:solidFill>
                          <a:effectLst/>
                          <a:latin typeface="Arial" panose="020B0604020202020204" pitchFamily="34" charset="0"/>
                        </a:rPr>
                        <a:t>Gelbrost</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567506889"/>
                  </a:ext>
                </a:extLst>
              </a:tr>
              <a:tr h="281570">
                <a:tc>
                  <a:txBody>
                    <a:bodyPr/>
                    <a:lstStyle/>
                    <a:p>
                      <a:pPr algn="l" fontAlgn="ctr"/>
                      <a:r>
                        <a:rPr lang="de-DE" sz="1600" b="0" i="0" u="none" strike="noStrike" dirty="0">
                          <a:solidFill>
                            <a:srgbClr val="000000"/>
                          </a:solidFill>
                          <a:effectLst/>
                          <a:latin typeface="Arial" panose="020B0604020202020204" pitchFamily="34" charset="0"/>
                        </a:rPr>
                        <a:t>Rhynchosporium</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3783976242"/>
                  </a:ext>
                </a:extLst>
              </a:tr>
              <a:tr h="273510">
                <a:tc>
                  <a:txBody>
                    <a:bodyPr/>
                    <a:lstStyle/>
                    <a:p>
                      <a:pPr algn="l" fontAlgn="ctr"/>
                      <a:r>
                        <a:rPr lang="de-DE" sz="1600" b="0" i="0" u="none" strike="noStrike">
                          <a:solidFill>
                            <a:srgbClr val="000000"/>
                          </a:solidFill>
                          <a:effectLst/>
                          <a:latin typeface="Arial" panose="020B0604020202020204" pitchFamily="34" charset="0"/>
                        </a:rPr>
                        <a:t>Netzflecken</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endParaRPr lang="de-DE" sz="1600" b="0" i="0" u="none" strike="noStrike" kern="1200" dirty="0">
                        <a:solidFill>
                          <a:schemeClr val="tx1"/>
                        </a:solidFill>
                        <a:effectLst/>
                        <a:latin typeface="Arial" panose="020B0604020202020204" pitchFamily="34" charset="0"/>
                        <a:ea typeface="+mn-ea"/>
                        <a:cs typeface="+mn-cs"/>
                      </a:endParaRP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3797388679"/>
                  </a:ext>
                </a:extLst>
              </a:tr>
              <a:tr h="273510">
                <a:tc>
                  <a:txBody>
                    <a:bodyPr/>
                    <a:lstStyle/>
                    <a:p>
                      <a:pPr algn="l" fontAlgn="ctr"/>
                      <a:r>
                        <a:rPr lang="de-DE" sz="1600" b="0" i="0" u="none" strike="noStrike" dirty="0">
                          <a:solidFill>
                            <a:srgbClr val="000000"/>
                          </a:solidFill>
                          <a:effectLst/>
                          <a:latin typeface="Arial" panose="020B0604020202020204" pitchFamily="34" charset="0"/>
                        </a:rPr>
                        <a:t>Ramularia</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 </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4230888358"/>
                  </a:ext>
                </a:extLst>
              </a:tr>
              <a:tr h="273510">
                <a:tc>
                  <a:txBody>
                    <a:bodyPr/>
                    <a:lstStyle/>
                    <a:p>
                      <a:pPr algn="l" fontAlgn="ctr"/>
                      <a:r>
                        <a:rPr lang="de-DE" sz="1600" b="0" i="0" u="none" strike="noStrike" dirty="0">
                          <a:solidFill>
                            <a:srgbClr val="000000"/>
                          </a:solidFill>
                          <a:effectLst/>
                          <a:latin typeface="Arial" panose="020B0604020202020204" pitchFamily="34" charset="0"/>
                        </a:rPr>
                        <a:t>Schneeschimmel</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de-DE" sz="1600" b="0" i="0" u="none" strike="noStrike" dirty="0">
                        <a:solidFill>
                          <a:srgbClr val="000000"/>
                        </a:solidFill>
                        <a:effectLst/>
                        <a:highlight>
                          <a:srgbClr val="FFFF00"/>
                        </a:highlight>
                        <a:latin typeface="Arial" panose="020B0604020202020204" pitchFamily="34" charset="0"/>
                      </a:endParaRP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2914944746"/>
                  </a:ext>
                </a:extLst>
              </a:tr>
              <a:tr h="273510">
                <a:tc>
                  <a:txBody>
                    <a:bodyPr/>
                    <a:lstStyle/>
                    <a:p>
                      <a:pPr algn="l" fontAlgn="ctr"/>
                      <a:r>
                        <a:rPr lang="de-DE" sz="1600" b="0" i="0" u="none" strike="noStrike" dirty="0">
                          <a:solidFill>
                            <a:schemeClr val="bg1"/>
                          </a:solidFill>
                          <a:effectLst/>
                          <a:latin typeface="Arial" panose="020B0604020202020204" pitchFamily="34" charset="0"/>
                        </a:rPr>
                        <a:t>Fußkrankheiten</a:t>
                      </a:r>
                    </a:p>
                  </a:txBody>
                  <a:tcPr marL="9510" marR="9510" marT="9510" marB="0" anchor="ctr">
                    <a:lnL>
                      <a:noFill/>
                    </a:lnL>
                    <a:lnR>
                      <a:noFill/>
                    </a:lnR>
                    <a:lnT>
                      <a:noFill/>
                    </a:lnT>
                    <a:lnB>
                      <a:noFill/>
                    </a:lnB>
                    <a:solidFill>
                      <a:srgbClr val="96825F"/>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rgbClr val="96825F"/>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rgbClr val="96825F"/>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rgbClr val="96825F"/>
                    </a:solidFill>
                  </a:tcPr>
                </a:tc>
                <a:tc>
                  <a:txBody>
                    <a:bodyPr/>
                    <a:lstStyle/>
                    <a:p>
                      <a:pPr marL="0" algn="ctr" defTabSz="914400" rtl="0" eaLnBrk="1" fontAlgn="ctr" latinLnBrk="0" hangingPunct="1"/>
                      <a:endParaRPr lang="de-DE" sz="1600" b="0" i="0" u="none" strike="noStrike" kern="1200" dirty="0">
                        <a:solidFill>
                          <a:schemeClr val="tx1"/>
                        </a:solidFill>
                        <a:effectLst/>
                        <a:latin typeface="Arial" panose="020B0604020202020204" pitchFamily="34" charset="0"/>
                        <a:ea typeface="+mn-ea"/>
                        <a:cs typeface="+mn-cs"/>
                      </a:endParaRPr>
                    </a:p>
                  </a:txBody>
                  <a:tcPr marL="9510" marR="9510" marT="9510" marB="0" anchor="ctr">
                    <a:lnL>
                      <a:noFill/>
                    </a:lnL>
                    <a:lnR>
                      <a:noFill/>
                    </a:lnR>
                    <a:lnT>
                      <a:noFill/>
                    </a:lnT>
                    <a:lnB>
                      <a:noFill/>
                    </a:lnB>
                    <a:solidFill>
                      <a:srgbClr val="96825F"/>
                    </a:solidFill>
                  </a:tcPr>
                </a:tc>
                <a:extLst>
                  <a:ext uri="{0D108BD9-81ED-4DB2-BD59-A6C34878D82A}">
                    <a16:rowId xmlns:a16="http://schemas.microsoft.com/office/drawing/2014/main" val="3975108718"/>
                  </a:ext>
                </a:extLst>
              </a:tr>
              <a:tr h="273510">
                <a:tc>
                  <a:txBody>
                    <a:bodyPr/>
                    <a:lstStyle/>
                    <a:p>
                      <a:pPr marL="0" algn="l" defTabSz="914400" rtl="0" eaLnBrk="1" fontAlgn="ctr" latinLnBrk="0" hangingPunct="1"/>
                      <a:r>
                        <a:rPr lang="de-DE" sz="1600" b="0" i="0" u="none" strike="noStrike" kern="1200" dirty="0">
                          <a:solidFill>
                            <a:srgbClr val="000000"/>
                          </a:solidFill>
                          <a:effectLst/>
                          <a:latin typeface="Arial" panose="020B0604020202020204" pitchFamily="34" charset="0"/>
                          <a:ea typeface="+mn-ea"/>
                          <a:cs typeface="+mn-cs"/>
                        </a:rPr>
                        <a:t>Halmbruch</a:t>
                      </a:r>
                    </a:p>
                  </a:txBody>
                  <a:tcPr marL="9510" marR="9510" marT="9510" marB="0" anchor="ctr">
                    <a:lnL>
                      <a:noFill/>
                    </a:lnL>
                    <a:lnR>
                      <a:noFill/>
                    </a:lnR>
                    <a:lnT>
                      <a:noFill/>
                    </a:lnT>
                    <a:lnB>
                      <a:noFill/>
                    </a:lnB>
                    <a:solidFill>
                      <a:srgbClr val="EBEADC"/>
                    </a:solidFill>
                  </a:tcPr>
                </a:tc>
                <a:tc>
                  <a:txBody>
                    <a:bodyPr/>
                    <a:lstStyle/>
                    <a:p>
                      <a:pPr marL="0" algn="ctr" defTabSz="914400" rtl="0" eaLnBrk="1" fontAlgn="ctr" latinLnBrk="0" hangingPunct="1"/>
                      <a:r>
                        <a:rPr lang="de-DE" sz="1600" b="0" i="0" u="none" strike="noStrike" kern="1200" dirty="0">
                          <a:solidFill>
                            <a:srgbClr val="000000"/>
                          </a:solidFill>
                          <a:effectLst/>
                          <a:latin typeface="Arial" panose="020B0604020202020204" pitchFamily="34" charset="0"/>
                          <a:ea typeface="+mn-ea"/>
                          <a:cs typeface="+mn-cs"/>
                        </a:rPr>
                        <a:t>x </a:t>
                      </a:r>
                    </a:p>
                  </a:txBody>
                  <a:tcPr marL="9510" marR="9510" marT="9510" marB="0" anchor="ctr">
                    <a:lnL>
                      <a:noFill/>
                    </a:lnL>
                    <a:lnR>
                      <a:noFill/>
                    </a:lnR>
                    <a:lnT>
                      <a:noFill/>
                    </a:lnT>
                    <a:lnB>
                      <a:noFill/>
                    </a:lnB>
                    <a:solidFill>
                      <a:srgbClr val="EBEADC"/>
                    </a:solidFill>
                  </a:tcPr>
                </a:tc>
                <a:tc>
                  <a:txBody>
                    <a:bodyPr/>
                    <a:lstStyle/>
                    <a:p>
                      <a:pPr marL="0" algn="ctr" defTabSz="914400" rtl="0" eaLnBrk="1" fontAlgn="ctr" latinLnBrk="0" hangingPunct="1"/>
                      <a:r>
                        <a:rPr lang="de-DE" sz="1600" b="0" i="0" u="none" strike="noStrike" kern="1200" dirty="0">
                          <a:solidFill>
                            <a:srgbClr val="000000"/>
                          </a:solidFill>
                          <a:effectLst/>
                          <a:latin typeface="Arial" panose="020B0604020202020204" pitchFamily="34" charset="0"/>
                          <a:ea typeface="+mn-ea"/>
                          <a:cs typeface="+mn-cs"/>
                        </a:rPr>
                        <a:t>x </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2724635028"/>
                  </a:ext>
                </a:extLst>
              </a:tr>
              <a:tr h="273510">
                <a:tc>
                  <a:txBody>
                    <a:bodyPr/>
                    <a:lstStyle/>
                    <a:p>
                      <a:pPr algn="l" fontAlgn="ctr"/>
                      <a:r>
                        <a:rPr lang="de-DE" sz="1600" b="0" i="0" u="none" strike="noStrike" dirty="0">
                          <a:solidFill>
                            <a:srgbClr val="000000"/>
                          </a:solidFill>
                          <a:effectLst/>
                          <a:latin typeface="Arial" panose="020B0604020202020204" pitchFamily="34" charset="0"/>
                        </a:rPr>
                        <a:t>Schwarzbeinigkeit</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4050216812"/>
                  </a:ext>
                </a:extLst>
              </a:tr>
              <a:tr h="273510">
                <a:tc>
                  <a:txBody>
                    <a:bodyPr/>
                    <a:lstStyle/>
                    <a:p>
                      <a:pPr algn="l" fontAlgn="ctr"/>
                      <a:r>
                        <a:rPr lang="de-DE" sz="1600" b="0" i="0" u="none" strike="noStrike" dirty="0">
                          <a:solidFill>
                            <a:schemeClr val="bg1"/>
                          </a:solidFill>
                          <a:effectLst/>
                          <a:latin typeface="Arial" panose="020B0604020202020204" pitchFamily="34" charset="0"/>
                        </a:rPr>
                        <a:t>Ährenkrankheiten</a:t>
                      </a:r>
                    </a:p>
                  </a:txBody>
                  <a:tcPr marL="9510" marR="9510" marT="9510" marB="0" anchor="ctr">
                    <a:lnL>
                      <a:noFill/>
                    </a:lnL>
                    <a:lnR>
                      <a:noFill/>
                    </a:lnR>
                    <a:lnT>
                      <a:noFill/>
                    </a:lnT>
                    <a:lnB>
                      <a:noFill/>
                    </a:lnB>
                    <a:solidFill>
                      <a:srgbClr val="96825F"/>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rgbClr val="96825F"/>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rgbClr val="96825F"/>
                    </a:solidFill>
                  </a:tcPr>
                </a:tc>
                <a:tc>
                  <a:txBody>
                    <a:bodyPr/>
                    <a:lstStyle/>
                    <a:p>
                      <a:pPr algn="ctr" fontAlgn="ctr"/>
                      <a:endParaRPr lang="de-DE" sz="1600" b="0" i="0" u="none" strike="noStrike" dirty="0">
                        <a:solidFill>
                          <a:srgbClr val="000000"/>
                        </a:solidFill>
                        <a:effectLst/>
                        <a:latin typeface="Arial" panose="020B0604020202020204" pitchFamily="34" charset="0"/>
                      </a:endParaRPr>
                    </a:p>
                  </a:txBody>
                  <a:tcPr marL="9510" marR="9510" marT="9510" marB="0" anchor="ctr">
                    <a:lnL>
                      <a:noFill/>
                    </a:lnL>
                    <a:lnR>
                      <a:noFill/>
                    </a:lnR>
                    <a:lnT>
                      <a:noFill/>
                    </a:lnT>
                    <a:lnB>
                      <a:noFill/>
                    </a:lnB>
                    <a:solidFill>
                      <a:srgbClr val="96825F"/>
                    </a:solidFill>
                  </a:tcPr>
                </a:tc>
                <a:tc>
                  <a:txBody>
                    <a:bodyPr/>
                    <a:lstStyle/>
                    <a:p>
                      <a:pPr marL="0" algn="ctr" defTabSz="914400" rtl="0" eaLnBrk="1" fontAlgn="ctr" latinLnBrk="0" hangingPunct="1"/>
                      <a:endParaRPr lang="de-DE" sz="1600" b="0" i="0" u="none" strike="noStrike" kern="1200" dirty="0">
                        <a:solidFill>
                          <a:schemeClr val="tx1"/>
                        </a:solidFill>
                        <a:effectLst/>
                        <a:latin typeface="Arial" panose="020B0604020202020204" pitchFamily="34" charset="0"/>
                        <a:ea typeface="+mn-ea"/>
                        <a:cs typeface="+mn-cs"/>
                      </a:endParaRPr>
                    </a:p>
                  </a:txBody>
                  <a:tcPr marL="9510" marR="9510" marT="9510" marB="0" anchor="ctr">
                    <a:lnL>
                      <a:noFill/>
                    </a:lnL>
                    <a:lnR>
                      <a:noFill/>
                    </a:lnR>
                    <a:lnT>
                      <a:noFill/>
                    </a:lnT>
                    <a:lnB>
                      <a:noFill/>
                    </a:lnB>
                    <a:solidFill>
                      <a:srgbClr val="96825F"/>
                    </a:solidFill>
                  </a:tcPr>
                </a:tc>
                <a:extLst>
                  <a:ext uri="{0D108BD9-81ED-4DB2-BD59-A6C34878D82A}">
                    <a16:rowId xmlns:a16="http://schemas.microsoft.com/office/drawing/2014/main" val="1686156277"/>
                  </a:ext>
                </a:extLst>
              </a:tr>
              <a:tr h="273510">
                <a:tc>
                  <a:txBody>
                    <a:bodyPr/>
                    <a:lstStyle/>
                    <a:p>
                      <a:pPr algn="l" fontAlgn="ctr"/>
                      <a:r>
                        <a:rPr lang="de-DE" sz="1600" b="0" i="0" u="none" strike="noStrike" dirty="0">
                          <a:solidFill>
                            <a:srgbClr val="000000"/>
                          </a:solidFill>
                          <a:effectLst/>
                          <a:latin typeface="Arial" panose="020B0604020202020204" pitchFamily="34" charset="0"/>
                        </a:rPr>
                        <a:t>Mutterkorn</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BEADC"/>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20000"/>
                        <a:lumOff val="8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BEADC"/>
                    </a:solidFill>
                  </a:tcPr>
                </a:tc>
                <a:extLst>
                  <a:ext uri="{0D108BD9-81ED-4DB2-BD59-A6C34878D82A}">
                    <a16:rowId xmlns:a16="http://schemas.microsoft.com/office/drawing/2014/main" val="1990050928"/>
                  </a:ext>
                </a:extLst>
              </a:tr>
              <a:tr h="273510">
                <a:tc>
                  <a:txBody>
                    <a:bodyPr/>
                    <a:lstStyle/>
                    <a:p>
                      <a:pPr algn="l" fontAlgn="ctr"/>
                      <a:r>
                        <a:rPr lang="de-DE" sz="1600" b="0" i="0" u="none" strike="noStrike" dirty="0">
                          <a:solidFill>
                            <a:srgbClr val="000000"/>
                          </a:solidFill>
                          <a:effectLst/>
                          <a:latin typeface="Arial" panose="020B0604020202020204" pitchFamily="34" charset="0"/>
                        </a:rPr>
                        <a:t>Fusarium</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rgbClr val="E0DECB"/>
                    </a:solidFill>
                  </a:tcPr>
                </a:tc>
                <a:tc>
                  <a:txBody>
                    <a:bodyPr/>
                    <a:lstStyle/>
                    <a:p>
                      <a:pPr algn="ctr" fontAlgn="ctr"/>
                      <a:r>
                        <a:rPr lang="de-DE" sz="1600" b="0" i="0" u="none" strike="noStrike" dirty="0">
                          <a:solidFill>
                            <a:srgbClr val="000000"/>
                          </a:solidFill>
                          <a:effectLst/>
                          <a:latin typeface="Arial" panose="020B0604020202020204" pitchFamily="34" charset="0"/>
                        </a:rPr>
                        <a:t>x</a:t>
                      </a:r>
                    </a:p>
                  </a:txBody>
                  <a:tcPr marL="9510" marR="9510" marT="9510" marB="0" anchor="ctr">
                    <a:lnL>
                      <a:noFill/>
                    </a:lnL>
                    <a:lnR>
                      <a:noFill/>
                    </a:lnR>
                    <a:lnT>
                      <a:noFill/>
                    </a:lnT>
                    <a:lnB>
                      <a:noFill/>
                    </a:lnB>
                    <a:solidFill>
                      <a:schemeClr val="accent6">
                        <a:lumMod val="40000"/>
                        <a:lumOff val="60000"/>
                      </a:schemeClr>
                    </a:solidFill>
                  </a:tcPr>
                </a:tc>
                <a:tc>
                  <a:txBody>
                    <a:bodyPr/>
                    <a:lstStyle/>
                    <a:p>
                      <a:pPr marL="0" algn="ctr" defTabSz="914400" rtl="0" eaLnBrk="1" fontAlgn="ctr" latinLnBrk="0" hangingPunct="1"/>
                      <a:r>
                        <a:rPr lang="de-DE" sz="1600" b="0" i="0" u="none" strike="noStrike" kern="1200" dirty="0">
                          <a:solidFill>
                            <a:schemeClr val="tx1"/>
                          </a:solidFill>
                          <a:effectLst/>
                          <a:latin typeface="Arial" panose="020B0604020202020204" pitchFamily="34" charset="0"/>
                          <a:ea typeface="+mn-ea"/>
                          <a:cs typeface="+mn-cs"/>
                        </a:rPr>
                        <a:t>x</a:t>
                      </a:r>
                    </a:p>
                  </a:txBody>
                  <a:tcPr marL="9510" marR="9510" marT="9510" marB="0" anchor="ctr">
                    <a:lnL>
                      <a:noFill/>
                    </a:lnL>
                    <a:lnR>
                      <a:noFill/>
                    </a:lnR>
                    <a:lnT>
                      <a:noFill/>
                    </a:lnT>
                    <a:lnB>
                      <a:noFill/>
                    </a:lnB>
                    <a:solidFill>
                      <a:srgbClr val="E0DECB"/>
                    </a:solidFill>
                  </a:tcPr>
                </a:tc>
                <a:extLst>
                  <a:ext uri="{0D108BD9-81ED-4DB2-BD59-A6C34878D82A}">
                    <a16:rowId xmlns:a16="http://schemas.microsoft.com/office/drawing/2014/main" val="1343021393"/>
                  </a:ext>
                </a:extLst>
              </a:tr>
            </a:tbl>
          </a:graphicData>
        </a:graphic>
      </p:graphicFrame>
      <p:pic>
        <p:nvPicPr>
          <p:cNvPr id="7" name="Grafik 6">
            <a:extLst>
              <a:ext uri="{FF2B5EF4-FFF2-40B4-BE49-F238E27FC236}">
                <a16:creationId xmlns:a16="http://schemas.microsoft.com/office/drawing/2014/main" id="{F7804674-9BBE-4279-8818-53DAA6F48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sp>
        <p:nvSpPr>
          <p:cNvPr id="8" name="Textfeld 7">
            <a:extLst>
              <a:ext uri="{FF2B5EF4-FFF2-40B4-BE49-F238E27FC236}">
                <a16:creationId xmlns:a16="http://schemas.microsoft.com/office/drawing/2014/main" id="{5C2C690E-65D1-41DA-BE4E-9F06F08141AB}"/>
              </a:ext>
            </a:extLst>
          </p:cNvPr>
          <p:cNvSpPr txBox="1"/>
          <p:nvPr/>
        </p:nvSpPr>
        <p:spPr>
          <a:xfrm>
            <a:off x="539750" y="6058907"/>
            <a:ext cx="8064500" cy="369332"/>
          </a:xfrm>
          <a:prstGeom prst="rect">
            <a:avLst/>
          </a:prstGeom>
          <a:noFill/>
        </p:spPr>
        <p:txBody>
          <a:bodyPr wrap="square" rtlCol="0">
            <a:spAutoFit/>
          </a:bodyPr>
          <a:lstStyle/>
          <a:p>
            <a:pPr algn="ctr"/>
            <a:r>
              <a:rPr lang="de-DE" dirty="0"/>
              <a:t>	</a:t>
            </a:r>
            <a:r>
              <a:rPr lang="de-DE" dirty="0">
                <a:solidFill>
                  <a:schemeClr val="accent6">
                    <a:lumMod val="75000"/>
                  </a:schemeClr>
                </a:solidFill>
              </a:rPr>
              <a:t>Roggen wird nicht von resistenzgefährdeten Krankheiten befallen</a:t>
            </a:r>
          </a:p>
        </p:txBody>
      </p:sp>
      <p:sp>
        <p:nvSpPr>
          <p:cNvPr id="9" name="Pfeil: nach rechts 8">
            <a:extLst>
              <a:ext uri="{FF2B5EF4-FFF2-40B4-BE49-F238E27FC236}">
                <a16:creationId xmlns:a16="http://schemas.microsoft.com/office/drawing/2014/main" id="{DD1ECD99-040C-471B-8825-744081020B07}"/>
              </a:ext>
            </a:extLst>
          </p:cNvPr>
          <p:cNvSpPr/>
          <p:nvPr/>
        </p:nvSpPr>
        <p:spPr>
          <a:xfrm>
            <a:off x="1331640" y="6165785"/>
            <a:ext cx="273223" cy="1440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t>  </a:t>
            </a:r>
          </a:p>
        </p:txBody>
      </p:sp>
      <p:sp>
        <p:nvSpPr>
          <p:cNvPr id="10" name="Fußzeilenplatzhalter 7">
            <a:extLst>
              <a:ext uri="{FF2B5EF4-FFF2-40B4-BE49-F238E27FC236}">
                <a16:creationId xmlns:a16="http://schemas.microsoft.com/office/drawing/2014/main" id="{08D54398-B6D8-4CF0-AD06-5DFBC40864F6}"/>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394472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0AD48-C31D-4973-B9A5-27E858CCDA06}"/>
              </a:ext>
            </a:extLst>
          </p:cNvPr>
          <p:cNvSpPr>
            <a:spLocks noGrp="1"/>
          </p:cNvSpPr>
          <p:nvPr>
            <p:ph type="title"/>
          </p:nvPr>
        </p:nvSpPr>
        <p:spPr/>
        <p:txBody>
          <a:bodyPr/>
          <a:lstStyle/>
          <a:p>
            <a:r>
              <a:rPr lang="de-DE" dirty="0" err="1"/>
              <a:t>Septoria</a:t>
            </a:r>
            <a:r>
              <a:rPr lang="de-DE" dirty="0"/>
              <a:t>- Blattdürre</a:t>
            </a:r>
          </a:p>
        </p:txBody>
      </p:sp>
      <p:sp>
        <p:nvSpPr>
          <p:cNvPr id="3" name="Inhaltsplatzhalter 2">
            <a:extLst>
              <a:ext uri="{FF2B5EF4-FFF2-40B4-BE49-F238E27FC236}">
                <a16:creationId xmlns:a16="http://schemas.microsoft.com/office/drawing/2014/main" id="{A72E2A24-C339-44FC-9D95-5CF7951B807E}"/>
              </a:ext>
            </a:extLst>
          </p:cNvPr>
          <p:cNvSpPr>
            <a:spLocks noGrp="1"/>
          </p:cNvSpPr>
          <p:nvPr>
            <p:ph idx="1"/>
          </p:nvPr>
        </p:nvSpPr>
        <p:spPr/>
        <p:txBody>
          <a:bodyPr/>
          <a:lstStyle/>
          <a:p>
            <a:r>
              <a:rPr lang="de-DE" sz="1600" dirty="0"/>
              <a:t>Im Herbst &amp; Frühjahr auf den untersten Blättern </a:t>
            </a:r>
          </a:p>
          <a:p>
            <a:r>
              <a:rPr lang="de-DE" sz="1600" dirty="0"/>
              <a:t>Ovale gelbgrüne - braune Flecken, später </a:t>
            </a:r>
            <a:br>
              <a:rPr lang="de-DE" sz="1600" dirty="0"/>
            </a:br>
            <a:r>
              <a:rPr lang="de-DE" sz="1600" dirty="0"/>
              <a:t>ausgeprägte streifige Nekrosen </a:t>
            </a:r>
          </a:p>
          <a:p>
            <a:pPr lvl="1"/>
            <a:r>
              <a:rPr lang="de-DE" sz="1400" dirty="0"/>
              <a:t>Blätter sterben ab</a:t>
            </a:r>
            <a:r>
              <a:rPr lang="de-DE" sz="1400" dirty="0">
                <a:sym typeface="Wingdings" panose="05000000000000000000" pitchFamily="2" charset="2"/>
              </a:rPr>
              <a:t> Blattdürre</a:t>
            </a:r>
            <a:endParaRPr lang="de-DE" sz="1400" dirty="0"/>
          </a:p>
          <a:p>
            <a:r>
              <a:rPr lang="de-DE" sz="1600" dirty="0"/>
              <a:t>Befall bis einschließlich Fahnenblatt</a:t>
            </a:r>
          </a:p>
          <a:p>
            <a:pPr lvl="1"/>
            <a:r>
              <a:rPr lang="de-DE" sz="1400" dirty="0"/>
              <a:t>Übertragung durch anhaltende Blattnässe</a:t>
            </a:r>
          </a:p>
          <a:p>
            <a:r>
              <a:rPr lang="de-DE" sz="1600" dirty="0"/>
              <a:t>Befallene Strohreste auf der Bodenoberfläche </a:t>
            </a:r>
            <a:br>
              <a:rPr lang="de-DE" sz="1600" dirty="0"/>
            </a:br>
            <a:r>
              <a:rPr lang="de-DE" sz="1600" dirty="0"/>
              <a:t>fördern den Befall</a:t>
            </a:r>
          </a:p>
          <a:p>
            <a:pPr lvl="1"/>
            <a:r>
              <a:rPr lang="de-DE" sz="1400" dirty="0"/>
              <a:t>Deshalb sorgfältige Stoppelbearbeitung</a:t>
            </a:r>
          </a:p>
          <a:p>
            <a:pPr lvl="1"/>
            <a:r>
              <a:rPr lang="de-DE" sz="1400" dirty="0"/>
              <a:t>Kurze Häcksellängen bei auf dem Feld verbleibendem Stroh</a:t>
            </a:r>
          </a:p>
          <a:p>
            <a:pPr lvl="1"/>
            <a:r>
              <a:rPr lang="de-DE" sz="1400" dirty="0"/>
              <a:t>Möglichst keine Frühsaaten &amp; anfällige Sorten </a:t>
            </a:r>
          </a:p>
          <a:p>
            <a:r>
              <a:rPr lang="de-DE" sz="1600" dirty="0"/>
              <a:t>Bekämpfung schwierig, da erste Symptome erst </a:t>
            </a:r>
            <a:br>
              <a:rPr lang="de-DE" sz="1600" dirty="0"/>
            </a:br>
            <a:r>
              <a:rPr lang="de-DE" sz="1600" dirty="0"/>
              <a:t>nach 3-4 Wochen nach der Infektion auftreten (Latenzzeit) </a:t>
            </a:r>
          </a:p>
        </p:txBody>
      </p:sp>
      <p:sp>
        <p:nvSpPr>
          <p:cNvPr id="4" name="Datumsplatzhalter 3">
            <a:extLst>
              <a:ext uri="{FF2B5EF4-FFF2-40B4-BE49-F238E27FC236}">
                <a16:creationId xmlns:a16="http://schemas.microsoft.com/office/drawing/2014/main" id="{2644353C-E1CC-41B0-B04E-1CF1898057BC}"/>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41710C0F-AEBD-47D7-8A11-C1FE0C11E7BE}"/>
              </a:ext>
            </a:extLst>
          </p:cNvPr>
          <p:cNvSpPr>
            <a:spLocks noGrp="1"/>
          </p:cNvSpPr>
          <p:nvPr>
            <p:ph type="sldNum" sz="quarter" idx="12"/>
          </p:nvPr>
        </p:nvSpPr>
        <p:spPr/>
        <p:txBody>
          <a:bodyPr/>
          <a:lstStyle/>
          <a:p>
            <a:fld id="{AF37DF20-EDB0-4B2C-BB00-AEF0D14163FC}" type="slidenum">
              <a:rPr lang="de-DE" smtClean="0"/>
              <a:pPr/>
              <a:t>89</a:t>
            </a:fld>
            <a:endParaRPr lang="de-DE" dirty="0"/>
          </a:p>
        </p:txBody>
      </p:sp>
      <p:sp>
        <p:nvSpPr>
          <p:cNvPr id="8" name="Textfeld 7">
            <a:extLst>
              <a:ext uri="{FF2B5EF4-FFF2-40B4-BE49-F238E27FC236}">
                <a16:creationId xmlns:a16="http://schemas.microsoft.com/office/drawing/2014/main" id="{5226C790-77BE-4CEC-AB2D-C625860E0A74}"/>
              </a:ext>
            </a:extLst>
          </p:cNvPr>
          <p:cNvSpPr txBox="1"/>
          <p:nvPr/>
        </p:nvSpPr>
        <p:spPr>
          <a:xfrm>
            <a:off x="7956376" y="6366520"/>
            <a:ext cx="1296144" cy="230832"/>
          </a:xfrm>
          <a:prstGeom prst="rect">
            <a:avLst/>
          </a:prstGeom>
          <a:noFill/>
        </p:spPr>
        <p:txBody>
          <a:bodyPr wrap="square" rtlCol="0">
            <a:spAutoFit/>
          </a:bodyPr>
          <a:lstStyle/>
          <a:p>
            <a:r>
              <a:rPr lang="de-DE" sz="900" dirty="0"/>
              <a:t>(Börner 2009)</a:t>
            </a:r>
          </a:p>
        </p:txBody>
      </p:sp>
      <p:pic>
        <p:nvPicPr>
          <p:cNvPr id="11" name="Grafik 10">
            <a:extLst>
              <a:ext uri="{FF2B5EF4-FFF2-40B4-BE49-F238E27FC236}">
                <a16:creationId xmlns:a16="http://schemas.microsoft.com/office/drawing/2014/main" id="{255860D9-BDEB-403D-91F3-510623E62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6665" y="415887"/>
            <a:ext cx="393409" cy="393409"/>
          </a:xfrm>
          <a:prstGeom prst="rect">
            <a:avLst/>
          </a:prstGeom>
        </p:spPr>
      </p:pic>
      <p:pic>
        <p:nvPicPr>
          <p:cNvPr id="13" name="Grafik 12">
            <a:extLst>
              <a:ext uri="{FF2B5EF4-FFF2-40B4-BE49-F238E27FC236}">
                <a16:creationId xmlns:a16="http://schemas.microsoft.com/office/drawing/2014/main" id="{8F2AC7FE-9B3E-43A6-ADAB-0136FE23B8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2629" y="3737495"/>
            <a:ext cx="1953859" cy="2275332"/>
          </a:xfrm>
          <a:prstGeom prst="rect">
            <a:avLst/>
          </a:prstGeom>
        </p:spPr>
      </p:pic>
      <p:pic>
        <p:nvPicPr>
          <p:cNvPr id="15" name="Grafik 14">
            <a:extLst>
              <a:ext uri="{FF2B5EF4-FFF2-40B4-BE49-F238E27FC236}">
                <a16:creationId xmlns:a16="http://schemas.microsoft.com/office/drawing/2014/main" id="{16666B39-A288-4B75-B86C-CFAF8AC741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0184" y="1404301"/>
            <a:ext cx="2736304" cy="2052228"/>
          </a:xfrm>
          <a:prstGeom prst="rect">
            <a:avLst/>
          </a:prstGeom>
        </p:spPr>
      </p:pic>
      <p:sp>
        <p:nvSpPr>
          <p:cNvPr id="12" name="Fußzeilenplatzhalter 7">
            <a:extLst>
              <a:ext uri="{FF2B5EF4-FFF2-40B4-BE49-F238E27FC236}">
                <a16:creationId xmlns:a16="http://schemas.microsoft.com/office/drawing/2014/main" id="{19EBBC21-18EA-433C-B53B-AB020CB52B1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516142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264F9-BCDE-406F-B5F3-835419174760}"/>
              </a:ext>
            </a:extLst>
          </p:cNvPr>
          <p:cNvSpPr>
            <a:spLocks noGrp="1"/>
          </p:cNvSpPr>
          <p:nvPr>
            <p:ph type="title"/>
          </p:nvPr>
        </p:nvSpPr>
        <p:spPr/>
        <p:txBody>
          <a:bodyPr/>
          <a:lstStyle/>
          <a:p>
            <a:r>
              <a:rPr lang="de-DE" dirty="0"/>
              <a:t>Wie unterscheide ich die Getreidekörner?</a:t>
            </a:r>
          </a:p>
        </p:txBody>
      </p:sp>
      <p:sp>
        <p:nvSpPr>
          <p:cNvPr id="3" name="Datumsplatzhalter 2">
            <a:extLst>
              <a:ext uri="{FF2B5EF4-FFF2-40B4-BE49-F238E27FC236}">
                <a16:creationId xmlns:a16="http://schemas.microsoft.com/office/drawing/2014/main" id="{1DEDA066-2457-4FB9-A072-ABCC161F77D0}"/>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4" name="Fußzeilenplatzhalter 3">
            <a:extLst>
              <a:ext uri="{FF2B5EF4-FFF2-40B4-BE49-F238E27FC236}">
                <a16:creationId xmlns:a16="http://schemas.microsoft.com/office/drawing/2014/main" id="{B3BFFF33-7338-41D8-B64E-70C5BE653C67}"/>
              </a:ext>
            </a:extLst>
          </p:cNvPr>
          <p:cNvSpPr>
            <a:spLocks noGrp="1"/>
          </p:cNvSpPr>
          <p:nvPr>
            <p:ph type="ftr" sz="quarter" idx="11"/>
          </p:nvPr>
        </p:nvSpPr>
        <p:spPr/>
        <p:txBody>
          <a:bodyPr/>
          <a:lstStyle/>
          <a:p>
            <a:r>
              <a:rPr lang="de-DE"/>
              <a:t>Grundlagen des Getreideanbaus</a:t>
            </a:r>
            <a:endParaRPr lang="de-DE" dirty="0"/>
          </a:p>
        </p:txBody>
      </p:sp>
      <p:sp>
        <p:nvSpPr>
          <p:cNvPr id="5" name="Foliennummernplatzhalter 4">
            <a:extLst>
              <a:ext uri="{FF2B5EF4-FFF2-40B4-BE49-F238E27FC236}">
                <a16:creationId xmlns:a16="http://schemas.microsoft.com/office/drawing/2014/main" id="{71FFA8B8-D13F-4C5E-B08E-73FF2E1932D2}"/>
              </a:ext>
            </a:extLst>
          </p:cNvPr>
          <p:cNvSpPr>
            <a:spLocks noGrp="1"/>
          </p:cNvSpPr>
          <p:nvPr>
            <p:ph type="sldNum" sz="quarter" idx="12"/>
          </p:nvPr>
        </p:nvSpPr>
        <p:spPr/>
        <p:txBody>
          <a:bodyPr/>
          <a:lstStyle/>
          <a:p>
            <a:fld id="{C8B4615F-D40A-4928-AE16-954CA1637D05}" type="slidenum">
              <a:rPr lang="de-DE" smtClean="0"/>
              <a:pPr/>
              <a:t>9</a:t>
            </a:fld>
            <a:endParaRPr lang="de-DE" dirty="0"/>
          </a:p>
        </p:txBody>
      </p:sp>
      <p:pic>
        <p:nvPicPr>
          <p:cNvPr id="6" name="Grafik 5">
            <a:extLst>
              <a:ext uri="{FF2B5EF4-FFF2-40B4-BE49-F238E27FC236}">
                <a16:creationId xmlns:a16="http://schemas.microsoft.com/office/drawing/2014/main" id="{E253CFE4-D494-4611-BBCA-D286FC4FC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04664"/>
            <a:ext cx="1223938" cy="393409"/>
          </a:xfrm>
          <a:prstGeom prst="rect">
            <a:avLst/>
          </a:prstGeom>
        </p:spPr>
      </p:pic>
      <p:pic>
        <p:nvPicPr>
          <p:cNvPr id="7" name="Grafik 6">
            <a:extLst>
              <a:ext uri="{FF2B5EF4-FFF2-40B4-BE49-F238E27FC236}">
                <a16:creationId xmlns:a16="http://schemas.microsoft.com/office/drawing/2014/main" id="{9103AA9B-82FC-474D-AE63-7D7ADD422014}"/>
              </a:ext>
            </a:extLst>
          </p:cNvPr>
          <p:cNvPicPr>
            <a:picLocks noChangeAspect="1"/>
          </p:cNvPicPr>
          <p:nvPr/>
        </p:nvPicPr>
        <p:blipFill>
          <a:blip r:embed="rId4"/>
          <a:stretch>
            <a:fillRect/>
          </a:stretch>
        </p:blipFill>
        <p:spPr>
          <a:xfrm>
            <a:off x="358775" y="1248825"/>
            <a:ext cx="1565093" cy="1565093"/>
          </a:xfrm>
          <a:prstGeom prst="rect">
            <a:avLst/>
          </a:prstGeom>
        </p:spPr>
      </p:pic>
      <p:pic>
        <p:nvPicPr>
          <p:cNvPr id="8" name="Grafik 7">
            <a:extLst>
              <a:ext uri="{FF2B5EF4-FFF2-40B4-BE49-F238E27FC236}">
                <a16:creationId xmlns:a16="http://schemas.microsoft.com/office/drawing/2014/main" id="{D2761D66-8E0C-49D9-AE80-8DF6514511D0}"/>
              </a:ext>
            </a:extLst>
          </p:cNvPr>
          <p:cNvPicPr>
            <a:picLocks noChangeAspect="1"/>
          </p:cNvPicPr>
          <p:nvPr/>
        </p:nvPicPr>
        <p:blipFill>
          <a:blip r:embed="rId5"/>
          <a:stretch>
            <a:fillRect/>
          </a:stretch>
        </p:blipFill>
        <p:spPr>
          <a:xfrm>
            <a:off x="358775" y="3024495"/>
            <a:ext cx="1565093" cy="1565093"/>
          </a:xfrm>
          <a:prstGeom prst="rect">
            <a:avLst/>
          </a:prstGeom>
        </p:spPr>
      </p:pic>
      <p:pic>
        <p:nvPicPr>
          <p:cNvPr id="9" name="Grafik 8">
            <a:extLst>
              <a:ext uri="{FF2B5EF4-FFF2-40B4-BE49-F238E27FC236}">
                <a16:creationId xmlns:a16="http://schemas.microsoft.com/office/drawing/2014/main" id="{D4AB51BF-B896-4C21-B156-53C3A1DEEFE4}"/>
              </a:ext>
            </a:extLst>
          </p:cNvPr>
          <p:cNvPicPr>
            <a:picLocks noChangeAspect="1"/>
          </p:cNvPicPr>
          <p:nvPr/>
        </p:nvPicPr>
        <p:blipFill>
          <a:blip r:embed="rId6"/>
          <a:stretch>
            <a:fillRect/>
          </a:stretch>
        </p:blipFill>
        <p:spPr>
          <a:xfrm>
            <a:off x="358776" y="4797689"/>
            <a:ext cx="1565094" cy="1565094"/>
          </a:xfrm>
          <a:prstGeom prst="rect">
            <a:avLst/>
          </a:prstGeom>
        </p:spPr>
      </p:pic>
      <p:sp>
        <p:nvSpPr>
          <p:cNvPr id="16" name="Rechteck 15">
            <a:extLst>
              <a:ext uri="{FF2B5EF4-FFF2-40B4-BE49-F238E27FC236}">
                <a16:creationId xmlns:a16="http://schemas.microsoft.com/office/drawing/2014/main" id="{69DE7A9C-B7B2-46AE-B1BC-BC55B0EC9617}"/>
              </a:ext>
            </a:extLst>
          </p:cNvPr>
          <p:cNvSpPr/>
          <p:nvPr/>
        </p:nvSpPr>
        <p:spPr>
          <a:xfrm>
            <a:off x="2116229" y="1248825"/>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tx1"/>
                </a:solidFill>
              </a:rPr>
              <a:t> </a:t>
            </a:r>
            <a:r>
              <a:rPr lang="de-DE" dirty="0">
                <a:solidFill>
                  <a:schemeClr val="accent6">
                    <a:lumMod val="50000"/>
                  </a:schemeClr>
                </a:solidFill>
              </a:rPr>
              <a:t>Weizen</a:t>
            </a:r>
          </a:p>
        </p:txBody>
      </p:sp>
      <p:sp>
        <p:nvSpPr>
          <p:cNvPr id="17" name="Rechteck 16">
            <a:extLst>
              <a:ext uri="{FF2B5EF4-FFF2-40B4-BE49-F238E27FC236}">
                <a16:creationId xmlns:a16="http://schemas.microsoft.com/office/drawing/2014/main" id="{F43D7A6A-5BCD-455A-A57A-AA83062111BC}"/>
              </a:ext>
            </a:extLst>
          </p:cNvPr>
          <p:cNvSpPr/>
          <p:nvPr/>
        </p:nvSpPr>
        <p:spPr>
          <a:xfrm>
            <a:off x="2093864" y="3031328"/>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tx1"/>
                </a:solidFill>
              </a:rPr>
              <a:t> </a:t>
            </a:r>
            <a:r>
              <a:rPr lang="de-DE" dirty="0">
                <a:solidFill>
                  <a:schemeClr val="accent6">
                    <a:lumMod val="50000"/>
                  </a:schemeClr>
                </a:solidFill>
              </a:rPr>
              <a:t>Gerste</a:t>
            </a:r>
          </a:p>
        </p:txBody>
      </p:sp>
      <p:sp>
        <p:nvSpPr>
          <p:cNvPr id="18" name="Rechteck 17">
            <a:extLst>
              <a:ext uri="{FF2B5EF4-FFF2-40B4-BE49-F238E27FC236}">
                <a16:creationId xmlns:a16="http://schemas.microsoft.com/office/drawing/2014/main" id="{F0569587-7D9C-4453-8220-E29F5D07B7B4}"/>
              </a:ext>
            </a:extLst>
          </p:cNvPr>
          <p:cNvSpPr/>
          <p:nvPr/>
        </p:nvSpPr>
        <p:spPr>
          <a:xfrm>
            <a:off x="2144746" y="4778845"/>
            <a:ext cx="16561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400"/>
              </a:spcAft>
              <a:buSzPct val="100000"/>
            </a:pPr>
            <a:r>
              <a:rPr lang="de-DE" dirty="0">
                <a:solidFill>
                  <a:schemeClr val="accent6">
                    <a:lumMod val="50000"/>
                  </a:schemeClr>
                </a:solidFill>
              </a:rPr>
              <a:t>Roggen</a:t>
            </a:r>
          </a:p>
        </p:txBody>
      </p:sp>
      <p:sp>
        <p:nvSpPr>
          <p:cNvPr id="19" name="Textfeld 18">
            <a:extLst>
              <a:ext uri="{FF2B5EF4-FFF2-40B4-BE49-F238E27FC236}">
                <a16:creationId xmlns:a16="http://schemas.microsoft.com/office/drawing/2014/main" id="{1AE351EC-D5D0-491D-9220-8FB1D78FFBA7}"/>
              </a:ext>
            </a:extLst>
          </p:cNvPr>
          <p:cNvSpPr txBox="1"/>
          <p:nvPr/>
        </p:nvSpPr>
        <p:spPr>
          <a:xfrm>
            <a:off x="2093864" y="1732946"/>
            <a:ext cx="4782392" cy="923330"/>
          </a:xfrm>
          <a:prstGeom prst="rect">
            <a:avLst/>
          </a:prstGeom>
          <a:noFill/>
        </p:spPr>
        <p:txBody>
          <a:bodyPr wrap="square" rtlCol="0">
            <a:spAutoFit/>
          </a:bodyPr>
          <a:lstStyle/>
          <a:p>
            <a:pPr marL="285750" indent="-285750">
              <a:buFont typeface="Wingdings" panose="05000000000000000000" pitchFamily="2" charset="2"/>
              <a:buChar char="§"/>
            </a:pPr>
            <a:r>
              <a:rPr lang="de-DE" dirty="0"/>
              <a:t>Tiefe Bauchfurche, hinten mit Härchen </a:t>
            </a:r>
          </a:p>
          <a:p>
            <a:pPr marL="285750" indent="-285750">
              <a:buFont typeface="Wingdings" panose="05000000000000000000" pitchFamily="2" charset="2"/>
              <a:buChar char="§"/>
            </a:pPr>
            <a:r>
              <a:rPr lang="de-DE" dirty="0"/>
              <a:t>Körner sind kurz, dick</a:t>
            </a:r>
          </a:p>
          <a:p>
            <a:pPr marL="285750" indent="-285750">
              <a:buFont typeface="Wingdings" panose="05000000000000000000" pitchFamily="2" charset="2"/>
              <a:buChar char="§"/>
            </a:pPr>
            <a:r>
              <a:rPr lang="de-DE" dirty="0"/>
              <a:t>Variation von gelber bis rötlicher Farbe </a:t>
            </a:r>
          </a:p>
        </p:txBody>
      </p:sp>
      <p:sp>
        <p:nvSpPr>
          <p:cNvPr id="20" name="Textfeld 19">
            <a:extLst>
              <a:ext uri="{FF2B5EF4-FFF2-40B4-BE49-F238E27FC236}">
                <a16:creationId xmlns:a16="http://schemas.microsoft.com/office/drawing/2014/main" id="{86188C8A-5078-4F20-B1F1-D08F16C25DD4}"/>
              </a:ext>
            </a:extLst>
          </p:cNvPr>
          <p:cNvSpPr txBox="1"/>
          <p:nvPr/>
        </p:nvSpPr>
        <p:spPr>
          <a:xfrm>
            <a:off x="2051720" y="5264617"/>
            <a:ext cx="4338760" cy="646331"/>
          </a:xfrm>
          <a:prstGeom prst="rect">
            <a:avLst/>
          </a:prstGeom>
          <a:noFill/>
        </p:spPr>
        <p:txBody>
          <a:bodyPr wrap="square" rtlCol="0">
            <a:spAutoFit/>
          </a:bodyPr>
          <a:lstStyle/>
          <a:p>
            <a:pPr marL="285750" indent="-285750">
              <a:buFont typeface="Wingdings" panose="05000000000000000000" pitchFamily="2" charset="2"/>
              <a:buChar char="§"/>
            </a:pPr>
            <a:r>
              <a:rPr lang="de-DE" dirty="0"/>
              <a:t>Länglich und schmal geformte Körner </a:t>
            </a:r>
          </a:p>
          <a:p>
            <a:pPr marL="285750" indent="-285750">
              <a:buFont typeface="Wingdings" panose="05000000000000000000" pitchFamily="2" charset="2"/>
              <a:buChar char="§"/>
            </a:pPr>
            <a:r>
              <a:rPr lang="de-DE" dirty="0"/>
              <a:t>grau-grünlich Farbe </a:t>
            </a:r>
          </a:p>
        </p:txBody>
      </p:sp>
      <p:sp>
        <p:nvSpPr>
          <p:cNvPr id="21" name="Textfeld 20">
            <a:extLst>
              <a:ext uri="{FF2B5EF4-FFF2-40B4-BE49-F238E27FC236}">
                <a16:creationId xmlns:a16="http://schemas.microsoft.com/office/drawing/2014/main" id="{D674CD61-6C54-40BA-9B0B-9FED3FCEB9EA}"/>
              </a:ext>
            </a:extLst>
          </p:cNvPr>
          <p:cNvSpPr txBox="1"/>
          <p:nvPr/>
        </p:nvSpPr>
        <p:spPr>
          <a:xfrm>
            <a:off x="2068216" y="3515449"/>
            <a:ext cx="4176464" cy="923330"/>
          </a:xfrm>
          <a:prstGeom prst="rect">
            <a:avLst/>
          </a:prstGeom>
          <a:noFill/>
        </p:spPr>
        <p:txBody>
          <a:bodyPr wrap="square" rtlCol="0">
            <a:spAutoFit/>
          </a:bodyPr>
          <a:lstStyle/>
          <a:p>
            <a:pPr marL="285750" indent="-285750">
              <a:buFont typeface="Wingdings" panose="05000000000000000000" pitchFamily="2" charset="2"/>
              <a:buChar char="§"/>
            </a:pPr>
            <a:r>
              <a:rPr lang="de-DE" dirty="0"/>
              <a:t>Die dicken Körner laufen spitz zu</a:t>
            </a:r>
          </a:p>
          <a:p>
            <a:pPr marL="285750" indent="-285750">
              <a:buFont typeface="Wingdings" panose="05000000000000000000" pitchFamily="2" charset="2"/>
              <a:buChar char="§"/>
            </a:pPr>
            <a:r>
              <a:rPr lang="de-DE" dirty="0"/>
              <a:t>Gelblich gefärbt</a:t>
            </a:r>
          </a:p>
          <a:p>
            <a:pPr marL="285750" indent="-285750">
              <a:buFont typeface="Wingdings" panose="05000000000000000000" pitchFamily="2" charset="2"/>
              <a:buChar char="§"/>
            </a:pPr>
            <a:r>
              <a:rPr lang="de-DE" dirty="0"/>
              <a:t>Keimanlage glatt und unbehaart</a:t>
            </a:r>
          </a:p>
        </p:txBody>
      </p:sp>
      <p:pic>
        <p:nvPicPr>
          <p:cNvPr id="22" name="Picture 44">
            <a:extLst>
              <a:ext uri="{FF2B5EF4-FFF2-40B4-BE49-F238E27FC236}">
                <a16:creationId xmlns:a16="http://schemas.microsoft.com/office/drawing/2014/main" id="{680C6224-BCFB-4DE2-9440-1EB55FEBA4B6}"/>
              </a:ext>
            </a:extLst>
          </p:cNvPr>
          <p:cNvPicPr>
            <a:picLocks noChangeAspect="1"/>
          </p:cNvPicPr>
          <p:nvPr/>
        </p:nvPicPr>
        <p:blipFill>
          <a:blip r:embed="rId7"/>
          <a:stretch>
            <a:fillRect/>
          </a:stretch>
        </p:blipFill>
        <p:spPr>
          <a:xfrm>
            <a:off x="6516256" y="241368"/>
            <a:ext cx="720000" cy="720000"/>
          </a:xfrm>
          <a:prstGeom prst="rect">
            <a:avLst/>
          </a:prstGeom>
        </p:spPr>
      </p:pic>
      <p:pic>
        <p:nvPicPr>
          <p:cNvPr id="14" name="Grafik 13" descr="Ein Bild, das Wand, drinnen, sitzend enthält.&#10;&#10;Automatisch generierte Beschreibung">
            <a:extLst>
              <a:ext uri="{FF2B5EF4-FFF2-40B4-BE49-F238E27FC236}">
                <a16:creationId xmlns:a16="http://schemas.microsoft.com/office/drawing/2014/main" id="{DBF3BD12-24D4-48A7-91E2-DBAF0CD44AB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068617" y="1248824"/>
            <a:ext cx="1569633" cy="1569633"/>
          </a:xfrm>
          <a:prstGeom prst="rect">
            <a:avLst/>
          </a:prstGeom>
        </p:spPr>
      </p:pic>
      <p:pic>
        <p:nvPicPr>
          <p:cNvPr id="24" name="Grafik 23" descr="Ein Bild, das Wand, drinnen, sitzend enthält.&#10;&#10;Automatisch generierte Beschreibung">
            <a:extLst>
              <a:ext uri="{FF2B5EF4-FFF2-40B4-BE49-F238E27FC236}">
                <a16:creationId xmlns:a16="http://schemas.microsoft.com/office/drawing/2014/main" id="{B68CE801-D535-4B85-80BE-D19BB39E454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75784" y="3024067"/>
            <a:ext cx="1562466" cy="1562466"/>
          </a:xfrm>
          <a:prstGeom prst="rect">
            <a:avLst/>
          </a:prstGeom>
        </p:spPr>
      </p:pic>
      <p:pic>
        <p:nvPicPr>
          <p:cNvPr id="27" name="Grafik 26">
            <a:extLst>
              <a:ext uri="{FF2B5EF4-FFF2-40B4-BE49-F238E27FC236}">
                <a16:creationId xmlns:a16="http://schemas.microsoft.com/office/drawing/2014/main" id="{D46C8546-530C-4D5B-812F-6418BB7777B6}"/>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068616" y="4792143"/>
            <a:ext cx="1569633" cy="1569633"/>
          </a:xfrm>
          <a:prstGeom prst="rect">
            <a:avLst/>
          </a:prstGeom>
        </p:spPr>
      </p:pic>
    </p:spTree>
    <p:extLst>
      <p:ext uri="{BB962C8B-B14F-4D97-AF65-F5344CB8AC3E}">
        <p14:creationId xmlns:p14="http://schemas.microsoft.com/office/powerpoint/2010/main" val="18574980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A418E-469D-41F7-AF78-4E43D4D41287}"/>
              </a:ext>
            </a:extLst>
          </p:cNvPr>
          <p:cNvSpPr>
            <a:spLocks noGrp="1"/>
          </p:cNvSpPr>
          <p:nvPr>
            <p:ph type="title"/>
          </p:nvPr>
        </p:nvSpPr>
        <p:spPr/>
        <p:txBody>
          <a:bodyPr/>
          <a:lstStyle/>
          <a:p>
            <a:r>
              <a:rPr lang="de-DE" dirty="0" err="1"/>
              <a:t>Ährenfusarium</a:t>
            </a:r>
            <a:endParaRPr lang="de-DE" dirty="0"/>
          </a:p>
        </p:txBody>
      </p:sp>
      <p:sp>
        <p:nvSpPr>
          <p:cNvPr id="3" name="Inhaltsplatzhalter 2">
            <a:extLst>
              <a:ext uri="{FF2B5EF4-FFF2-40B4-BE49-F238E27FC236}">
                <a16:creationId xmlns:a16="http://schemas.microsoft.com/office/drawing/2014/main" id="{E6096D8C-611E-4FD3-BE3D-E7F3C41D0120}"/>
              </a:ext>
            </a:extLst>
          </p:cNvPr>
          <p:cNvSpPr>
            <a:spLocks noGrp="1"/>
          </p:cNvSpPr>
          <p:nvPr>
            <p:ph idx="1"/>
          </p:nvPr>
        </p:nvSpPr>
        <p:spPr/>
        <p:txBody>
          <a:bodyPr/>
          <a:lstStyle/>
          <a:p>
            <a:r>
              <a:rPr lang="de-DE" dirty="0"/>
              <a:t>Zu Beginn strichförmige, braune Verfärbungen</a:t>
            </a:r>
          </a:p>
          <a:p>
            <a:r>
              <a:rPr lang="de-DE" dirty="0" err="1"/>
              <a:t>Befallstellen</a:t>
            </a:r>
            <a:r>
              <a:rPr lang="de-DE" dirty="0"/>
              <a:t> bleichen aus &amp; bei nasser Witterung </a:t>
            </a:r>
            <a:br>
              <a:rPr lang="de-DE" dirty="0"/>
            </a:br>
            <a:r>
              <a:rPr lang="de-DE" dirty="0"/>
              <a:t>werden rosa Sporenlager gebildet</a:t>
            </a:r>
          </a:p>
          <a:p>
            <a:r>
              <a:rPr lang="de-DE" dirty="0"/>
              <a:t>Kornanlage stirbt frühzeitig ab, wenn Ährenbefall </a:t>
            </a:r>
            <a:br>
              <a:rPr lang="de-DE" dirty="0"/>
            </a:br>
            <a:r>
              <a:rPr lang="de-DE" dirty="0"/>
              <a:t>zur Blüte</a:t>
            </a:r>
          </a:p>
          <a:p>
            <a:pPr lvl="1"/>
            <a:r>
              <a:rPr lang="de-DE" sz="1600" dirty="0" err="1"/>
              <a:t>Fusariumeinsatz</a:t>
            </a:r>
            <a:r>
              <a:rPr lang="de-DE" sz="1600" dirty="0"/>
              <a:t> zur Blüte </a:t>
            </a:r>
          </a:p>
          <a:p>
            <a:pPr lvl="1"/>
            <a:r>
              <a:rPr lang="de-DE" sz="1600" dirty="0"/>
              <a:t>Terminierung aber schwierig</a:t>
            </a:r>
          </a:p>
          <a:p>
            <a:r>
              <a:rPr lang="de-DE" dirty="0"/>
              <a:t>Ertragsverluste durch verringertes TKG &amp; </a:t>
            </a:r>
            <a:br>
              <a:rPr lang="de-DE" dirty="0"/>
            </a:br>
            <a:r>
              <a:rPr lang="de-DE" dirty="0"/>
              <a:t>verringerte </a:t>
            </a:r>
            <a:r>
              <a:rPr lang="de-DE" dirty="0" err="1"/>
              <a:t>Kornzahl</a:t>
            </a:r>
            <a:r>
              <a:rPr lang="de-DE" dirty="0"/>
              <a:t> je Ähre</a:t>
            </a:r>
          </a:p>
          <a:p>
            <a:r>
              <a:rPr lang="de-DE" dirty="0"/>
              <a:t>Brau- &amp; Backqualität herabgesetzt &amp; Pilzgifte </a:t>
            </a:r>
            <a:br>
              <a:rPr lang="de-DE" dirty="0"/>
            </a:br>
            <a:r>
              <a:rPr lang="de-DE" dirty="0"/>
              <a:t>schädlich für Mensch &amp; Tier</a:t>
            </a:r>
          </a:p>
          <a:p>
            <a:r>
              <a:rPr lang="de-DE" dirty="0"/>
              <a:t>Risiko des Befalls steigt bei enger Fruchtfolge</a:t>
            </a:r>
          </a:p>
          <a:p>
            <a:pPr lvl="1"/>
            <a:r>
              <a:rPr lang="de-DE" sz="1600" dirty="0"/>
              <a:t>Wendende Bodenbearbeitung nach Mais &amp; Getreide</a:t>
            </a:r>
          </a:p>
          <a:p>
            <a:r>
              <a:rPr lang="de-DE" dirty="0"/>
              <a:t>Möglichst Anbau resistenter Sorten </a:t>
            </a:r>
          </a:p>
        </p:txBody>
      </p:sp>
      <p:sp>
        <p:nvSpPr>
          <p:cNvPr id="4" name="Datumsplatzhalter 3">
            <a:extLst>
              <a:ext uri="{FF2B5EF4-FFF2-40B4-BE49-F238E27FC236}">
                <a16:creationId xmlns:a16="http://schemas.microsoft.com/office/drawing/2014/main" id="{EDB799E7-A568-4733-8B7B-E479F183B865}"/>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0E2A437C-A821-4F30-8590-8CE85C46E4D3}"/>
              </a:ext>
            </a:extLst>
          </p:cNvPr>
          <p:cNvSpPr>
            <a:spLocks noGrp="1"/>
          </p:cNvSpPr>
          <p:nvPr>
            <p:ph type="sldNum" sz="quarter" idx="12"/>
          </p:nvPr>
        </p:nvSpPr>
        <p:spPr/>
        <p:txBody>
          <a:bodyPr/>
          <a:lstStyle/>
          <a:p>
            <a:fld id="{AF37DF20-EDB0-4B2C-BB00-AEF0D14163FC}" type="slidenum">
              <a:rPr lang="de-DE" smtClean="0"/>
              <a:pPr/>
              <a:t>90</a:t>
            </a:fld>
            <a:endParaRPr lang="de-DE" dirty="0"/>
          </a:p>
        </p:txBody>
      </p:sp>
      <p:pic>
        <p:nvPicPr>
          <p:cNvPr id="10" name="Grafik 9">
            <a:extLst>
              <a:ext uri="{FF2B5EF4-FFF2-40B4-BE49-F238E27FC236}">
                <a16:creationId xmlns:a16="http://schemas.microsoft.com/office/drawing/2014/main" id="{4F74D3CF-C037-4FE2-AADF-EB6F5B989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6665" y="415887"/>
            <a:ext cx="393409" cy="393409"/>
          </a:xfrm>
          <a:prstGeom prst="rect">
            <a:avLst/>
          </a:prstGeom>
        </p:spPr>
      </p:pic>
      <p:sp>
        <p:nvSpPr>
          <p:cNvPr id="12" name="Textfeld 11">
            <a:extLst>
              <a:ext uri="{FF2B5EF4-FFF2-40B4-BE49-F238E27FC236}">
                <a16:creationId xmlns:a16="http://schemas.microsoft.com/office/drawing/2014/main" id="{0A9A95F6-7508-4468-8EEB-7CB4F895DAFD}"/>
              </a:ext>
            </a:extLst>
          </p:cNvPr>
          <p:cNvSpPr txBox="1"/>
          <p:nvPr/>
        </p:nvSpPr>
        <p:spPr>
          <a:xfrm>
            <a:off x="7057032" y="6366520"/>
            <a:ext cx="1728192" cy="230832"/>
          </a:xfrm>
          <a:prstGeom prst="rect">
            <a:avLst/>
          </a:prstGeom>
          <a:noFill/>
        </p:spPr>
        <p:txBody>
          <a:bodyPr wrap="square" rtlCol="0">
            <a:spAutoFit/>
          </a:bodyPr>
          <a:lstStyle/>
          <a:p>
            <a:r>
              <a:rPr lang="de-DE" sz="900" dirty="0"/>
              <a:t>(DLG Verlag, Christen 2009)</a:t>
            </a:r>
          </a:p>
        </p:txBody>
      </p:sp>
      <p:pic>
        <p:nvPicPr>
          <p:cNvPr id="16" name="Grafik 15">
            <a:extLst>
              <a:ext uri="{FF2B5EF4-FFF2-40B4-BE49-F238E27FC236}">
                <a16:creationId xmlns:a16="http://schemas.microsoft.com/office/drawing/2014/main" id="{A1D2AF54-3193-430F-9B40-575540CE30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328265" y="1214226"/>
            <a:ext cx="2088233" cy="2463738"/>
          </a:xfrm>
          <a:prstGeom prst="rect">
            <a:avLst/>
          </a:prstGeom>
        </p:spPr>
      </p:pic>
      <p:pic>
        <p:nvPicPr>
          <p:cNvPr id="18" name="Grafik 17">
            <a:extLst>
              <a:ext uri="{FF2B5EF4-FFF2-40B4-BE49-F238E27FC236}">
                <a16:creationId xmlns:a16="http://schemas.microsoft.com/office/drawing/2014/main" id="{9D013F3C-451F-4084-A460-9F6A40204D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453733" y="3957494"/>
            <a:ext cx="2457733" cy="1843300"/>
          </a:xfrm>
          <a:prstGeom prst="rect">
            <a:avLst/>
          </a:prstGeom>
        </p:spPr>
      </p:pic>
      <p:sp>
        <p:nvSpPr>
          <p:cNvPr id="11" name="Fußzeilenplatzhalter 7">
            <a:extLst>
              <a:ext uri="{FF2B5EF4-FFF2-40B4-BE49-F238E27FC236}">
                <a16:creationId xmlns:a16="http://schemas.microsoft.com/office/drawing/2014/main" id="{637E66D8-A41B-4A0B-A74B-97F769B3A72E}"/>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710688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46768-C880-48C8-8150-C5B14E6AF819}"/>
              </a:ext>
            </a:extLst>
          </p:cNvPr>
          <p:cNvSpPr>
            <a:spLocks noGrp="1"/>
          </p:cNvSpPr>
          <p:nvPr>
            <p:ph type="title"/>
          </p:nvPr>
        </p:nvSpPr>
        <p:spPr/>
        <p:txBody>
          <a:bodyPr/>
          <a:lstStyle/>
          <a:p>
            <a:r>
              <a:rPr lang="de-DE" dirty="0"/>
              <a:t>Gelbrost</a:t>
            </a:r>
          </a:p>
        </p:txBody>
      </p:sp>
      <p:sp>
        <p:nvSpPr>
          <p:cNvPr id="3" name="Inhaltsplatzhalter 2">
            <a:extLst>
              <a:ext uri="{FF2B5EF4-FFF2-40B4-BE49-F238E27FC236}">
                <a16:creationId xmlns:a16="http://schemas.microsoft.com/office/drawing/2014/main" id="{62E16E47-CFC7-4640-B713-8B4576D3C9EE}"/>
              </a:ext>
            </a:extLst>
          </p:cNvPr>
          <p:cNvSpPr>
            <a:spLocks noGrp="1"/>
          </p:cNvSpPr>
          <p:nvPr>
            <p:ph idx="1"/>
          </p:nvPr>
        </p:nvSpPr>
        <p:spPr/>
        <p:txBody>
          <a:bodyPr/>
          <a:lstStyle/>
          <a:p>
            <a:r>
              <a:rPr lang="de-DE" dirty="0"/>
              <a:t>Im Jugendstadium über gesamte Blattspreite</a:t>
            </a:r>
            <a:br>
              <a:rPr lang="de-DE" dirty="0"/>
            </a:br>
            <a:r>
              <a:rPr lang="de-DE" dirty="0"/>
              <a:t>orange – zitronengelbe Rostpusteln</a:t>
            </a:r>
          </a:p>
          <a:p>
            <a:r>
              <a:rPr lang="de-DE" dirty="0"/>
              <a:t>Ab Schossen: gelbes leuchten zwischen </a:t>
            </a:r>
            <a:br>
              <a:rPr lang="de-DE" dirty="0"/>
            </a:br>
            <a:r>
              <a:rPr lang="de-DE" dirty="0"/>
              <a:t>den Blattadern</a:t>
            </a:r>
          </a:p>
          <a:p>
            <a:r>
              <a:rPr lang="de-DE" dirty="0"/>
              <a:t>Geschädigte Blattteile vergilben &amp; vertrocknen</a:t>
            </a:r>
          </a:p>
          <a:p>
            <a:r>
              <a:rPr lang="de-DE" dirty="0"/>
              <a:t>Vorkommen besonders bei feuchtkaltem </a:t>
            </a:r>
            <a:br>
              <a:rPr lang="de-DE" dirty="0"/>
            </a:br>
            <a:r>
              <a:rPr lang="de-DE" dirty="0"/>
              <a:t>Klima in maritimen Regionen &amp; feuchter Höhenlage</a:t>
            </a:r>
          </a:p>
          <a:p>
            <a:r>
              <a:rPr lang="de-DE" dirty="0"/>
              <a:t>Befall bereits durch wenige Sporen </a:t>
            </a:r>
          </a:p>
          <a:p>
            <a:r>
              <a:rPr lang="de-DE" dirty="0"/>
              <a:t>Vorbeugung durch</a:t>
            </a:r>
          </a:p>
          <a:p>
            <a:pPr lvl="1"/>
            <a:r>
              <a:rPr lang="de-DE" sz="1600" dirty="0"/>
              <a:t>Resistente Sorten</a:t>
            </a:r>
          </a:p>
          <a:p>
            <a:pPr lvl="1"/>
            <a:r>
              <a:rPr lang="de-DE" sz="1600" dirty="0"/>
              <a:t>Nicht zu frühe Winteraussaat</a:t>
            </a:r>
          </a:p>
          <a:p>
            <a:pPr lvl="1"/>
            <a:r>
              <a:rPr lang="de-DE" sz="1600" dirty="0"/>
              <a:t>Beseitigung des Ausfallgetreides</a:t>
            </a:r>
          </a:p>
          <a:p>
            <a:pPr lvl="2"/>
            <a:r>
              <a:rPr lang="de-DE" sz="1600" dirty="0"/>
              <a:t>Überwinterung der Erreger im Ausfallgetreide</a:t>
            </a:r>
          </a:p>
          <a:p>
            <a:pPr lvl="1"/>
            <a:endParaRPr lang="de-DE" dirty="0"/>
          </a:p>
          <a:p>
            <a:pPr lvl="1"/>
            <a:endParaRPr lang="de-DE" dirty="0"/>
          </a:p>
        </p:txBody>
      </p:sp>
      <p:sp>
        <p:nvSpPr>
          <p:cNvPr id="4" name="Datumsplatzhalter 3">
            <a:extLst>
              <a:ext uri="{FF2B5EF4-FFF2-40B4-BE49-F238E27FC236}">
                <a16:creationId xmlns:a16="http://schemas.microsoft.com/office/drawing/2014/main" id="{6090841B-CB00-4CE4-B7F1-8EA6DE197B14}"/>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D0C4C36D-96AB-4A3C-9CCF-DBF7B7E9FE98}"/>
              </a:ext>
            </a:extLst>
          </p:cNvPr>
          <p:cNvSpPr>
            <a:spLocks noGrp="1"/>
          </p:cNvSpPr>
          <p:nvPr>
            <p:ph type="sldNum" sz="quarter" idx="12"/>
          </p:nvPr>
        </p:nvSpPr>
        <p:spPr/>
        <p:txBody>
          <a:bodyPr/>
          <a:lstStyle/>
          <a:p>
            <a:fld id="{AF37DF20-EDB0-4B2C-BB00-AEF0D14163FC}" type="slidenum">
              <a:rPr lang="de-DE" smtClean="0"/>
              <a:pPr/>
              <a:t>91</a:t>
            </a:fld>
            <a:endParaRPr lang="de-DE" dirty="0"/>
          </a:p>
        </p:txBody>
      </p:sp>
      <p:sp>
        <p:nvSpPr>
          <p:cNvPr id="8" name="Textfeld 7">
            <a:extLst>
              <a:ext uri="{FF2B5EF4-FFF2-40B4-BE49-F238E27FC236}">
                <a16:creationId xmlns:a16="http://schemas.microsoft.com/office/drawing/2014/main" id="{3F9332F5-9942-43BD-A90B-868DE7AF1DCD}"/>
              </a:ext>
            </a:extLst>
          </p:cNvPr>
          <p:cNvSpPr txBox="1"/>
          <p:nvPr/>
        </p:nvSpPr>
        <p:spPr>
          <a:xfrm>
            <a:off x="7030055" y="6381328"/>
            <a:ext cx="1728192" cy="230832"/>
          </a:xfrm>
          <a:prstGeom prst="rect">
            <a:avLst/>
          </a:prstGeom>
          <a:noFill/>
        </p:spPr>
        <p:txBody>
          <a:bodyPr wrap="square" rtlCol="0">
            <a:spAutoFit/>
          </a:bodyPr>
          <a:lstStyle/>
          <a:p>
            <a:r>
              <a:rPr lang="de-DE" sz="900" dirty="0"/>
              <a:t>(DLG Verlag, Christen 2009)</a:t>
            </a:r>
          </a:p>
        </p:txBody>
      </p:sp>
      <p:pic>
        <p:nvPicPr>
          <p:cNvPr id="9" name="Grafik 8">
            <a:extLst>
              <a:ext uri="{FF2B5EF4-FFF2-40B4-BE49-F238E27FC236}">
                <a16:creationId xmlns:a16="http://schemas.microsoft.com/office/drawing/2014/main" id="{25789E42-33AF-433C-8FAC-0A9E542E34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9475" y="1412875"/>
            <a:ext cx="1935919" cy="1295946"/>
          </a:xfrm>
          <a:prstGeom prst="rect">
            <a:avLst/>
          </a:prstGeom>
        </p:spPr>
      </p:pic>
      <p:pic>
        <p:nvPicPr>
          <p:cNvPr id="11" name="Grafik 10">
            <a:extLst>
              <a:ext uri="{FF2B5EF4-FFF2-40B4-BE49-F238E27FC236}">
                <a16:creationId xmlns:a16="http://schemas.microsoft.com/office/drawing/2014/main" id="{A1CC0252-FBAD-4C8A-A2B8-8598A6D50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9475" y="2855857"/>
            <a:ext cx="1935919" cy="1295946"/>
          </a:xfrm>
          <a:prstGeom prst="rect">
            <a:avLst/>
          </a:prstGeom>
        </p:spPr>
      </p:pic>
      <p:pic>
        <p:nvPicPr>
          <p:cNvPr id="13" name="Grafik 12">
            <a:extLst>
              <a:ext uri="{FF2B5EF4-FFF2-40B4-BE49-F238E27FC236}">
                <a16:creationId xmlns:a16="http://schemas.microsoft.com/office/drawing/2014/main" id="{811322D3-E15C-474E-B284-3A41DC68DF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9475" y="4298839"/>
            <a:ext cx="1927566" cy="1908460"/>
          </a:xfrm>
          <a:prstGeom prst="rect">
            <a:avLst/>
          </a:prstGeom>
        </p:spPr>
      </p:pic>
      <p:pic>
        <p:nvPicPr>
          <p:cNvPr id="12" name="Grafik 11">
            <a:extLst>
              <a:ext uri="{FF2B5EF4-FFF2-40B4-BE49-F238E27FC236}">
                <a16:creationId xmlns:a16="http://schemas.microsoft.com/office/drawing/2014/main" id="{7700963C-0B7B-466F-BE04-1972CC3D97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6665" y="415887"/>
            <a:ext cx="393409" cy="393409"/>
          </a:xfrm>
          <a:prstGeom prst="rect">
            <a:avLst/>
          </a:prstGeom>
        </p:spPr>
      </p:pic>
      <p:sp>
        <p:nvSpPr>
          <p:cNvPr id="14" name="Fußzeilenplatzhalter 7">
            <a:extLst>
              <a:ext uri="{FF2B5EF4-FFF2-40B4-BE49-F238E27FC236}">
                <a16:creationId xmlns:a16="http://schemas.microsoft.com/office/drawing/2014/main" id="{65EF8536-C7EF-4BB4-B02F-43894292A10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20940084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A76A1-FA96-4578-A7C5-D5202D673064}"/>
              </a:ext>
            </a:extLst>
          </p:cNvPr>
          <p:cNvSpPr>
            <a:spLocks noGrp="1"/>
          </p:cNvSpPr>
          <p:nvPr>
            <p:ph type="title"/>
          </p:nvPr>
        </p:nvSpPr>
        <p:spPr/>
        <p:txBody>
          <a:bodyPr/>
          <a:lstStyle/>
          <a:p>
            <a:r>
              <a:rPr lang="de-DE" dirty="0"/>
              <a:t>Halmbruch</a:t>
            </a:r>
          </a:p>
        </p:txBody>
      </p:sp>
      <p:sp>
        <p:nvSpPr>
          <p:cNvPr id="3" name="Inhaltsplatzhalter 2">
            <a:extLst>
              <a:ext uri="{FF2B5EF4-FFF2-40B4-BE49-F238E27FC236}">
                <a16:creationId xmlns:a16="http://schemas.microsoft.com/office/drawing/2014/main" id="{45379C04-12A0-4E1F-AD5D-48F9AE30C3CC}"/>
              </a:ext>
            </a:extLst>
          </p:cNvPr>
          <p:cNvSpPr>
            <a:spLocks noGrp="1"/>
          </p:cNvSpPr>
          <p:nvPr>
            <p:ph idx="1"/>
          </p:nvPr>
        </p:nvSpPr>
        <p:spPr/>
        <p:txBody>
          <a:bodyPr/>
          <a:lstStyle/>
          <a:p>
            <a:r>
              <a:rPr lang="de-DE" sz="1600" dirty="0"/>
              <a:t>Typisch ist ein hellgrauer mit hellbraunem </a:t>
            </a:r>
            <a:br>
              <a:rPr lang="de-DE" sz="1600" dirty="0"/>
            </a:br>
            <a:r>
              <a:rPr lang="de-DE" sz="1600" dirty="0"/>
              <a:t>unscharfen Rand farbiger Augenfleck</a:t>
            </a:r>
          </a:p>
          <a:p>
            <a:r>
              <a:rPr lang="de-DE" sz="1600" dirty="0"/>
              <a:t>Zum Ende der Vegetationszeit ist im Halminneren </a:t>
            </a:r>
            <a:br>
              <a:rPr lang="de-DE" sz="1600" dirty="0"/>
            </a:br>
            <a:r>
              <a:rPr lang="de-DE" sz="1600" dirty="0"/>
              <a:t>unter der </a:t>
            </a:r>
            <a:r>
              <a:rPr lang="de-DE" sz="1600" dirty="0" err="1"/>
              <a:t>Befallsstelle</a:t>
            </a:r>
            <a:r>
              <a:rPr lang="de-DE" sz="1600" dirty="0"/>
              <a:t> in weißgraues Myzel vorzufinden</a:t>
            </a:r>
          </a:p>
          <a:p>
            <a:r>
              <a:rPr lang="de-DE" sz="1600" dirty="0">
                <a:sym typeface="Wingdings" panose="05000000000000000000" pitchFamily="2" charset="2"/>
              </a:rPr>
              <a:t>durch Vermorschung des Gewebes lagern </a:t>
            </a:r>
            <a:br>
              <a:rPr lang="de-DE" sz="1600" dirty="0">
                <a:sym typeface="Wingdings" panose="05000000000000000000" pitchFamily="2" charset="2"/>
              </a:rPr>
            </a:br>
            <a:r>
              <a:rPr lang="de-DE" sz="1600" dirty="0">
                <a:sym typeface="Wingdings" panose="05000000000000000000" pitchFamily="2" charset="2"/>
              </a:rPr>
              <a:t>oder knicken die Halme ab</a:t>
            </a:r>
          </a:p>
          <a:p>
            <a:r>
              <a:rPr lang="de-DE" sz="1600" dirty="0">
                <a:sym typeface="Wingdings" panose="05000000000000000000" pitchFamily="2" charset="2"/>
              </a:rPr>
              <a:t>Hauptschaden durch unterbrochene </a:t>
            </a:r>
            <a:br>
              <a:rPr lang="de-DE" sz="1600" dirty="0">
                <a:sym typeface="Wingdings" panose="05000000000000000000" pitchFamily="2" charset="2"/>
              </a:rPr>
            </a:br>
            <a:r>
              <a:rPr lang="de-DE" sz="1600" dirty="0">
                <a:sym typeface="Wingdings" panose="05000000000000000000" pitchFamily="2" charset="2"/>
              </a:rPr>
              <a:t>Nähr- &amp; Wasserversorgung</a:t>
            </a:r>
          </a:p>
          <a:p>
            <a:r>
              <a:rPr lang="de-DE" sz="1600" dirty="0"/>
              <a:t>Erreger kann &lt; 3 Jahre im Boden überdauern</a:t>
            </a:r>
          </a:p>
          <a:p>
            <a:r>
              <a:rPr lang="de-DE" sz="1600" dirty="0"/>
              <a:t>Verbreitung im Bestand besonders durch Regenspritzer im Wind</a:t>
            </a:r>
          </a:p>
          <a:p>
            <a:r>
              <a:rPr lang="de-DE" sz="1600" dirty="0"/>
              <a:t>Förderung des Befalls durch</a:t>
            </a:r>
          </a:p>
          <a:p>
            <a:pPr lvl="1"/>
            <a:r>
              <a:rPr lang="de-DE" sz="1400" dirty="0"/>
              <a:t>Enge Fruchtfolge &amp; früher Herbstaussaat</a:t>
            </a:r>
          </a:p>
          <a:p>
            <a:pPr lvl="1"/>
            <a:r>
              <a:rPr lang="de-DE" sz="1400" dirty="0"/>
              <a:t>Tiefe Kornablage &amp; lange feuchtkühle Witterungsperioden</a:t>
            </a:r>
          </a:p>
          <a:p>
            <a:pPr lvl="1"/>
            <a:r>
              <a:rPr lang="de-DE" sz="1400" dirty="0"/>
              <a:t>Dichte Bestände auf mittel- mittelschweren Böden</a:t>
            </a:r>
            <a:endParaRPr lang="de-DE" sz="1600" dirty="0"/>
          </a:p>
        </p:txBody>
      </p:sp>
      <p:sp>
        <p:nvSpPr>
          <p:cNvPr id="4" name="Datumsplatzhalter 3">
            <a:extLst>
              <a:ext uri="{FF2B5EF4-FFF2-40B4-BE49-F238E27FC236}">
                <a16:creationId xmlns:a16="http://schemas.microsoft.com/office/drawing/2014/main" id="{0C66585E-9CDD-48D5-86D5-94AF1203C8CE}"/>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7E479E09-A91C-4E18-BAE7-D93AD479CFAC}"/>
              </a:ext>
            </a:extLst>
          </p:cNvPr>
          <p:cNvSpPr>
            <a:spLocks noGrp="1"/>
          </p:cNvSpPr>
          <p:nvPr>
            <p:ph type="sldNum" sz="quarter" idx="12"/>
          </p:nvPr>
        </p:nvSpPr>
        <p:spPr/>
        <p:txBody>
          <a:bodyPr/>
          <a:lstStyle/>
          <a:p>
            <a:fld id="{AF37DF20-EDB0-4B2C-BB00-AEF0D14163FC}" type="slidenum">
              <a:rPr lang="de-DE" smtClean="0"/>
              <a:pPr/>
              <a:t>92</a:t>
            </a:fld>
            <a:endParaRPr lang="de-DE" dirty="0"/>
          </a:p>
        </p:txBody>
      </p:sp>
      <p:sp>
        <p:nvSpPr>
          <p:cNvPr id="8" name="Textfeld 7">
            <a:extLst>
              <a:ext uri="{FF2B5EF4-FFF2-40B4-BE49-F238E27FC236}">
                <a16:creationId xmlns:a16="http://schemas.microsoft.com/office/drawing/2014/main" id="{70FFA0C9-3A4B-41F8-A851-52EA8D7D7DE5}"/>
              </a:ext>
            </a:extLst>
          </p:cNvPr>
          <p:cNvSpPr txBox="1"/>
          <p:nvPr/>
        </p:nvSpPr>
        <p:spPr>
          <a:xfrm>
            <a:off x="7181912" y="6366520"/>
            <a:ext cx="1710568" cy="230832"/>
          </a:xfrm>
          <a:prstGeom prst="rect">
            <a:avLst/>
          </a:prstGeom>
          <a:noFill/>
        </p:spPr>
        <p:txBody>
          <a:bodyPr wrap="square" rtlCol="0">
            <a:spAutoFit/>
          </a:bodyPr>
          <a:lstStyle/>
          <a:p>
            <a:r>
              <a:rPr lang="de-DE" sz="900" dirty="0"/>
              <a:t>(DLG Verlag, Christen 2009)</a:t>
            </a:r>
          </a:p>
        </p:txBody>
      </p:sp>
      <p:pic>
        <p:nvPicPr>
          <p:cNvPr id="9" name="Grafik 8">
            <a:extLst>
              <a:ext uri="{FF2B5EF4-FFF2-40B4-BE49-F238E27FC236}">
                <a16:creationId xmlns:a16="http://schemas.microsoft.com/office/drawing/2014/main" id="{EF3B6D9B-B690-4554-BC36-9BCE1AF328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6665" y="415887"/>
            <a:ext cx="393409" cy="393409"/>
          </a:xfrm>
          <a:prstGeom prst="rect">
            <a:avLst/>
          </a:prstGeom>
        </p:spPr>
      </p:pic>
      <p:pic>
        <p:nvPicPr>
          <p:cNvPr id="10" name="Grafik 9">
            <a:extLst>
              <a:ext uri="{FF2B5EF4-FFF2-40B4-BE49-F238E27FC236}">
                <a16:creationId xmlns:a16="http://schemas.microsoft.com/office/drawing/2014/main" id="{075057B7-554D-4132-98A6-25C28428A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8792" y="1429428"/>
            <a:ext cx="2726432" cy="2044824"/>
          </a:xfrm>
          <a:prstGeom prst="rect">
            <a:avLst/>
          </a:prstGeom>
        </p:spPr>
      </p:pic>
      <p:sp>
        <p:nvSpPr>
          <p:cNvPr id="11" name="Fußzeilenplatzhalter 7">
            <a:extLst>
              <a:ext uri="{FF2B5EF4-FFF2-40B4-BE49-F238E27FC236}">
                <a16:creationId xmlns:a16="http://schemas.microsoft.com/office/drawing/2014/main" id="{E04A43C9-686C-42B7-AB34-6DDC72F7666D}"/>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7872350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8C636-815C-4BBD-A68A-A200E581CC2A}"/>
              </a:ext>
            </a:extLst>
          </p:cNvPr>
          <p:cNvSpPr>
            <a:spLocks noGrp="1"/>
          </p:cNvSpPr>
          <p:nvPr>
            <p:ph type="title"/>
          </p:nvPr>
        </p:nvSpPr>
        <p:spPr/>
        <p:txBody>
          <a:bodyPr/>
          <a:lstStyle/>
          <a:p>
            <a:r>
              <a:rPr lang="de-DE" dirty="0" err="1"/>
              <a:t>Ramularia</a:t>
            </a:r>
            <a:endParaRPr lang="de-DE" dirty="0"/>
          </a:p>
        </p:txBody>
      </p:sp>
      <p:sp>
        <p:nvSpPr>
          <p:cNvPr id="3" name="Inhaltsplatzhalter 2">
            <a:extLst>
              <a:ext uri="{FF2B5EF4-FFF2-40B4-BE49-F238E27FC236}">
                <a16:creationId xmlns:a16="http://schemas.microsoft.com/office/drawing/2014/main" id="{97DD11E1-6ABD-4EAC-96D7-FC6E46A5F562}"/>
              </a:ext>
            </a:extLst>
          </p:cNvPr>
          <p:cNvSpPr>
            <a:spLocks noGrp="1"/>
          </p:cNvSpPr>
          <p:nvPr>
            <p:ph idx="1"/>
          </p:nvPr>
        </p:nvSpPr>
        <p:spPr/>
        <p:txBody>
          <a:bodyPr/>
          <a:lstStyle/>
          <a:p>
            <a:r>
              <a:rPr lang="de-DE" dirty="0"/>
              <a:t>Nach Ährenschieben entwickeln sich braune </a:t>
            </a:r>
            <a:br>
              <a:rPr lang="de-DE" dirty="0"/>
            </a:br>
            <a:r>
              <a:rPr lang="de-DE" dirty="0"/>
              <a:t>Flecken auf Blattspreite &amp; Blattscheide</a:t>
            </a:r>
          </a:p>
          <a:p>
            <a:r>
              <a:rPr lang="de-DE" dirty="0"/>
              <a:t>Flecken sind seitlich von Blattadern begrenzt &amp;</a:t>
            </a:r>
            <a:br>
              <a:rPr lang="de-DE" dirty="0"/>
            </a:br>
            <a:r>
              <a:rPr lang="de-DE" dirty="0"/>
              <a:t> oft von einem gelben Hof umgeben</a:t>
            </a:r>
          </a:p>
          <a:p>
            <a:r>
              <a:rPr lang="de-DE" dirty="0"/>
              <a:t>Physiologischer Stress begünstigt den Ausbruch</a:t>
            </a:r>
          </a:p>
          <a:p>
            <a:pPr lvl="1"/>
            <a:r>
              <a:rPr lang="de-DE" sz="1600" dirty="0">
                <a:sym typeface="Wingdings" panose="05000000000000000000" pitchFamily="2" charset="2"/>
              </a:rPr>
              <a:t> als Vorbeugung Stress vermeiden durch </a:t>
            </a:r>
            <a:br>
              <a:rPr lang="de-DE" sz="1600" dirty="0">
                <a:sym typeface="Wingdings" panose="05000000000000000000" pitchFamily="2" charset="2"/>
              </a:rPr>
            </a:br>
            <a:r>
              <a:rPr lang="de-DE" sz="1600" dirty="0">
                <a:sym typeface="Wingdings" panose="05000000000000000000" pitchFamily="2" charset="2"/>
              </a:rPr>
              <a:t>z.B. ausgewogene Düngung, optimale </a:t>
            </a:r>
            <a:r>
              <a:rPr lang="de-DE" sz="1600" dirty="0" err="1">
                <a:sym typeface="Wingdings" panose="05000000000000000000" pitchFamily="2" charset="2"/>
              </a:rPr>
              <a:t>Bestandesdichte</a:t>
            </a:r>
            <a:endParaRPr lang="de-DE" sz="1600" dirty="0">
              <a:sym typeface="Wingdings" panose="05000000000000000000" pitchFamily="2" charset="2"/>
            </a:endParaRPr>
          </a:p>
          <a:p>
            <a:r>
              <a:rPr lang="de-DE" dirty="0">
                <a:sym typeface="Wingdings" panose="05000000000000000000" pitchFamily="2" charset="2"/>
              </a:rPr>
              <a:t>Bekämpfung durch</a:t>
            </a:r>
          </a:p>
          <a:p>
            <a:pPr lvl="1"/>
            <a:r>
              <a:rPr lang="de-DE" sz="1600" dirty="0" err="1">
                <a:sym typeface="Wingdings" panose="05000000000000000000" pitchFamily="2" charset="2"/>
              </a:rPr>
              <a:t>Fungizideinsatz</a:t>
            </a:r>
            <a:r>
              <a:rPr lang="de-DE" sz="1600" dirty="0">
                <a:sym typeface="Wingdings" panose="05000000000000000000" pitchFamily="2" charset="2"/>
              </a:rPr>
              <a:t> bis Mitte Ährenschieben</a:t>
            </a:r>
          </a:p>
          <a:p>
            <a:pPr lvl="1"/>
            <a:endParaRPr lang="de-DE" dirty="0">
              <a:sym typeface="Wingdings" panose="05000000000000000000" pitchFamily="2" charset="2"/>
            </a:endParaRPr>
          </a:p>
          <a:p>
            <a:pPr lvl="1"/>
            <a:endParaRPr lang="de-DE" dirty="0"/>
          </a:p>
          <a:p>
            <a:endParaRPr lang="de-DE" dirty="0"/>
          </a:p>
        </p:txBody>
      </p:sp>
      <p:sp>
        <p:nvSpPr>
          <p:cNvPr id="4" name="Datumsplatzhalter 3">
            <a:extLst>
              <a:ext uri="{FF2B5EF4-FFF2-40B4-BE49-F238E27FC236}">
                <a16:creationId xmlns:a16="http://schemas.microsoft.com/office/drawing/2014/main" id="{86427ED2-764F-4C4E-912A-181197384F97}"/>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9986FEAA-3A95-4AB2-877F-57C8B0789A6F}"/>
              </a:ext>
            </a:extLst>
          </p:cNvPr>
          <p:cNvSpPr>
            <a:spLocks noGrp="1"/>
          </p:cNvSpPr>
          <p:nvPr>
            <p:ph type="sldNum" sz="quarter" idx="12"/>
          </p:nvPr>
        </p:nvSpPr>
        <p:spPr/>
        <p:txBody>
          <a:bodyPr/>
          <a:lstStyle/>
          <a:p>
            <a:fld id="{AF37DF20-EDB0-4B2C-BB00-AEF0D14163FC}" type="slidenum">
              <a:rPr lang="de-DE" smtClean="0"/>
              <a:pPr/>
              <a:t>93</a:t>
            </a:fld>
            <a:endParaRPr lang="de-DE" dirty="0"/>
          </a:p>
        </p:txBody>
      </p:sp>
      <p:sp>
        <p:nvSpPr>
          <p:cNvPr id="7" name="Textfeld 6">
            <a:extLst>
              <a:ext uri="{FF2B5EF4-FFF2-40B4-BE49-F238E27FC236}">
                <a16:creationId xmlns:a16="http://schemas.microsoft.com/office/drawing/2014/main" id="{F56D65DF-FB29-46A5-B931-0BD02C0B6A0E}"/>
              </a:ext>
            </a:extLst>
          </p:cNvPr>
          <p:cNvSpPr txBox="1"/>
          <p:nvPr/>
        </p:nvSpPr>
        <p:spPr>
          <a:xfrm>
            <a:off x="5777758" y="6293793"/>
            <a:ext cx="3618778" cy="230832"/>
          </a:xfrm>
          <a:prstGeom prst="rect">
            <a:avLst/>
          </a:prstGeom>
          <a:noFill/>
        </p:spPr>
        <p:txBody>
          <a:bodyPr wrap="square" rtlCol="0">
            <a:spAutoFit/>
          </a:bodyPr>
          <a:lstStyle/>
          <a:p>
            <a:r>
              <a:rPr lang="de-DE" sz="900" dirty="0"/>
              <a:t>(Bayerische Landesanstalt für Landwirtschaft 2018)</a:t>
            </a:r>
          </a:p>
        </p:txBody>
      </p:sp>
      <p:pic>
        <p:nvPicPr>
          <p:cNvPr id="9" name="Grafik 8">
            <a:extLst>
              <a:ext uri="{FF2B5EF4-FFF2-40B4-BE49-F238E27FC236}">
                <a16:creationId xmlns:a16="http://schemas.microsoft.com/office/drawing/2014/main" id="{1E0E2225-9556-49BB-BCBE-C23EC0B8B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2913" y="405132"/>
            <a:ext cx="394189" cy="395108"/>
          </a:xfrm>
          <a:prstGeom prst="rect">
            <a:avLst/>
          </a:prstGeom>
        </p:spPr>
      </p:pic>
      <p:pic>
        <p:nvPicPr>
          <p:cNvPr id="10" name="Grafik 9">
            <a:extLst>
              <a:ext uri="{FF2B5EF4-FFF2-40B4-BE49-F238E27FC236}">
                <a16:creationId xmlns:a16="http://schemas.microsoft.com/office/drawing/2014/main" id="{9CA438BE-C81E-416B-B6EB-EADA92A20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6906" y="1376152"/>
            <a:ext cx="1620196" cy="2282064"/>
          </a:xfrm>
          <a:prstGeom prst="rect">
            <a:avLst/>
          </a:prstGeom>
        </p:spPr>
      </p:pic>
      <p:pic>
        <p:nvPicPr>
          <p:cNvPr id="12" name="Grafik 11">
            <a:extLst>
              <a:ext uri="{FF2B5EF4-FFF2-40B4-BE49-F238E27FC236}">
                <a16:creationId xmlns:a16="http://schemas.microsoft.com/office/drawing/2014/main" id="{CFA98502-7604-43D5-A906-F54DD9507E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6907" y="3769951"/>
            <a:ext cx="1620195" cy="2357076"/>
          </a:xfrm>
          <a:prstGeom prst="rect">
            <a:avLst/>
          </a:prstGeom>
        </p:spPr>
      </p:pic>
      <p:sp>
        <p:nvSpPr>
          <p:cNvPr id="11" name="Fußzeilenplatzhalter 7">
            <a:extLst>
              <a:ext uri="{FF2B5EF4-FFF2-40B4-BE49-F238E27FC236}">
                <a16:creationId xmlns:a16="http://schemas.microsoft.com/office/drawing/2014/main" id="{B6D9BEC3-C215-4FA8-9679-E3B11FCD615B}"/>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
        <p:nvSpPr>
          <p:cNvPr id="13" name="Textfeld 12">
            <a:extLst>
              <a:ext uri="{FF2B5EF4-FFF2-40B4-BE49-F238E27FC236}">
                <a16:creationId xmlns:a16="http://schemas.microsoft.com/office/drawing/2014/main" id="{9AE30470-C893-46D4-A620-750FE8227BA2}"/>
              </a:ext>
            </a:extLst>
          </p:cNvPr>
          <p:cNvSpPr txBox="1"/>
          <p:nvPr/>
        </p:nvSpPr>
        <p:spPr>
          <a:xfrm>
            <a:off x="7901992" y="5877272"/>
            <a:ext cx="1206512" cy="230832"/>
          </a:xfrm>
          <a:prstGeom prst="rect">
            <a:avLst/>
          </a:prstGeom>
          <a:noFill/>
        </p:spPr>
        <p:txBody>
          <a:bodyPr wrap="square" rtlCol="0">
            <a:spAutoFit/>
          </a:bodyPr>
          <a:lstStyle/>
          <a:p>
            <a:r>
              <a:rPr lang="de-DE" sz="900" dirty="0">
                <a:solidFill>
                  <a:schemeClr val="bg1"/>
                </a:solidFill>
              </a:rPr>
              <a:t>(Raiser)</a:t>
            </a:r>
          </a:p>
        </p:txBody>
      </p:sp>
      <p:sp>
        <p:nvSpPr>
          <p:cNvPr id="14" name="Textfeld 13">
            <a:extLst>
              <a:ext uri="{FF2B5EF4-FFF2-40B4-BE49-F238E27FC236}">
                <a16:creationId xmlns:a16="http://schemas.microsoft.com/office/drawing/2014/main" id="{EF8672F3-322D-402A-9BE0-C96BBFC29097}"/>
              </a:ext>
            </a:extLst>
          </p:cNvPr>
          <p:cNvSpPr txBox="1"/>
          <p:nvPr/>
        </p:nvSpPr>
        <p:spPr>
          <a:xfrm>
            <a:off x="7901992" y="3414192"/>
            <a:ext cx="1206512" cy="230832"/>
          </a:xfrm>
          <a:prstGeom prst="rect">
            <a:avLst/>
          </a:prstGeom>
          <a:noFill/>
        </p:spPr>
        <p:txBody>
          <a:bodyPr wrap="square" rtlCol="0">
            <a:spAutoFit/>
          </a:bodyPr>
          <a:lstStyle/>
          <a:p>
            <a:r>
              <a:rPr lang="de-DE" sz="900" dirty="0">
                <a:solidFill>
                  <a:schemeClr val="bg1"/>
                </a:solidFill>
              </a:rPr>
              <a:t>(Raiser)</a:t>
            </a:r>
          </a:p>
        </p:txBody>
      </p:sp>
    </p:spTree>
    <p:extLst>
      <p:ext uri="{BB962C8B-B14F-4D97-AF65-F5344CB8AC3E}">
        <p14:creationId xmlns:p14="http://schemas.microsoft.com/office/powerpoint/2010/main" val="3437705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75EF5-54E9-4646-862F-3699413A8EBF}"/>
              </a:ext>
            </a:extLst>
          </p:cNvPr>
          <p:cNvSpPr>
            <a:spLocks noGrp="1"/>
          </p:cNvSpPr>
          <p:nvPr>
            <p:ph type="title"/>
          </p:nvPr>
        </p:nvSpPr>
        <p:spPr/>
        <p:txBody>
          <a:bodyPr/>
          <a:lstStyle/>
          <a:p>
            <a:r>
              <a:rPr lang="de-DE" dirty="0"/>
              <a:t>Netzflecken</a:t>
            </a:r>
          </a:p>
        </p:txBody>
      </p:sp>
      <p:sp>
        <p:nvSpPr>
          <p:cNvPr id="3" name="Inhaltsplatzhalter 2">
            <a:extLst>
              <a:ext uri="{FF2B5EF4-FFF2-40B4-BE49-F238E27FC236}">
                <a16:creationId xmlns:a16="http://schemas.microsoft.com/office/drawing/2014/main" id="{E454DF59-B695-4CD8-B7A0-3990FF0371A5}"/>
              </a:ext>
            </a:extLst>
          </p:cNvPr>
          <p:cNvSpPr>
            <a:spLocks noGrp="1"/>
          </p:cNvSpPr>
          <p:nvPr>
            <p:ph idx="1"/>
          </p:nvPr>
        </p:nvSpPr>
        <p:spPr>
          <a:xfrm>
            <a:off x="539749" y="1412875"/>
            <a:ext cx="8064501" cy="5111750"/>
          </a:xfrm>
        </p:spPr>
        <p:txBody>
          <a:bodyPr/>
          <a:lstStyle/>
          <a:p>
            <a:r>
              <a:rPr lang="de-DE" dirty="0"/>
              <a:t>Länglich braune Flecken auf den Blättern </a:t>
            </a:r>
            <a:br>
              <a:rPr lang="de-DE" dirty="0"/>
            </a:br>
            <a:r>
              <a:rPr lang="de-DE" dirty="0"/>
              <a:t>in netzartigen Strukturen</a:t>
            </a:r>
          </a:p>
          <a:p>
            <a:pPr lvl="1"/>
            <a:r>
              <a:rPr lang="de-DE" sz="1600" dirty="0"/>
              <a:t>Begrenzt durch die Adern</a:t>
            </a:r>
          </a:p>
          <a:p>
            <a:r>
              <a:rPr lang="de-DE" dirty="0"/>
              <a:t>Auflaufende Pflanzen werden vom Saatgut, </a:t>
            </a:r>
            <a:br>
              <a:rPr lang="de-DE" dirty="0"/>
            </a:br>
            <a:r>
              <a:rPr lang="de-DE" dirty="0"/>
              <a:t>Stroh &amp; Stoppelresten aus infiziert</a:t>
            </a:r>
          </a:p>
          <a:p>
            <a:r>
              <a:rPr lang="de-DE" dirty="0"/>
              <a:t>Pilz überwintert an Stroh- &amp; Stoppelresten</a:t>
            </a:r>
          </a:p>
          <a:p>
            <a:r>
              <a:rPr lang="de-DE" dirty="0"/>
              <a:t>Bekämpfung durch</a:t>
            </a:r>
          </a:p>
          <a:p>
            <a:pPr lvl="1"/>
            <a:r>
              <a:rPr lang="de-DE" sz="1600" dirty="0"/>
              <a:t>Einarbeitung von Stroh- &amp; Stoppelresten</a:t>
            </a:r>
          </a:p>
          <a:p>
            <a:pPr lvl="1"/>
            <a:r>
              <a:rPr lang="de-DE" sz="1600" dirty="0"/>
              <a:t>Saatgutbehandlung mit Fungiziden</a:t>
            </a:r>
          </a:p>
          <a:p>
            <a:pPr lvl="1"/>
            <a:r>
              <a:rPr lang="de-DE" sz="1600" dirty="0"/>
              <a:t>Ab </a:t>
            </a:r>
            <a:r>
              <a:rPr lang="de-DE" sz="1600" dirty="0" err="1"/>
              <a:t>Befallsbeginn</a:t>
            </a:r>
            <a:r>
              <a:rPr lang="de-DE" sz="1600" dirty="0"/>
              <a:t> Anwendung von systemischen Fungiziden</a:t>
            </a:r>
          </a:p>
        </p:txBody>
      </p:sp>
      <p:sp>
        <p:nvSpPr>
          <p:cNvPr id="4" name="Datumsplatzhalter 3">
            <a:extLst>
              <a:ext uri="{FF2B5EF4-FFF2-40B4-BE49-F238E27FC236}">
                <a16:creationId xmlns:a16="http://schemas.microsoft.com/office/drawing/2014/main" id="{7CE63F8B-25A7-4BC4-974B-D9A34FF9F35A}"/>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40267DB9-BCE5-47EF-86F9-5A9C5341AA3C}"/>
              </a:ext>
            </a:extLst>
          </p:cNvPr>
          <p:cNvSpPr>
            <a:spLocks noGrp="1"/>
          </p:cNvSpPr>
          <p:nvPr>
            <p:ph type="sldNum" sz="quarter" idx="12"/>
          </p:nvPr>
        </p:nvSpPr>
        <p:spPr/>
        <p:txBody>
          <a:bodyPr/>
          <a:lstStyle/>
          <a:p>
            <a:fld id="{AF37DF20-EDB0-4B2C-BB00-AEF0D14163FC}" type="slidenum">
              <a:rPr lang="de-DE" smtClean="0"/>
              <a:pPr/>
              <a:t>94</a:t>
            </a:fld>
            <a:endParaRPr lang="de-DE" dirty="0"/>
          </a:p>
        </p:txBody>
      </p:sp>
      <p:sp>
        <p:nvSpPr>
          <p:cNvPr id="8" name="Textfeld 7">
            <a:extLst>
              <a:ext uri="{FF2B5EF4-FFF2-40B4-BE49-F238E27FC236}">
                <a16:creationId xmlns:a16="http://schemas.microsoft.com/office/drawing/2014/main" id="{92C8BA47-2D0E-4739-B7C2-8947DB997BF4}"/>
              </a:ext>
            </a:extLst>
          </p:cNvPr>
          <p:cNvSpPr txBox="1"/>
          <p:nvPr/>
        </p:nvSpPr>
        <p:spPr>
          <a:xfrm>
            <a:off x="5975400" y="6366520"/>
            <a:ext cx="1692944" cy="230832"/>
          </a:xfrm>
          <a:prstGeom prst="rect">
            <a:avLst/>
          </a:prstGeom>
          <a:noFill/>
        </p:spPr>
        <p:txBody>
          <a:bodyPr wrap="square" rtlCol="0">
            <a:spAutoFit/>
          </a:bodyPr>
          <a:lstStyle/>
          <a:p>
            <a:r>
              <a:rPr lang="de-DE" sz="900" dirty="0"/>
              <a:t>(Börner, 2009)</a:t>
            </a:r>
          </a:p>
        </p:txBody>
      </p:sp>
      <p:pic>
        <p:nvPicPr>
          <p:cNvPr id="9" name="Grafik 8">
            <a:extLst>
              <a:ext uri="{FF2B5EF4-FFF2-40B4-BE49-F238E27FC236}">
                <a16:creationId xmlns:a16="http://schemas.microsoft.com/office/drawing/2014/main" id="{BC7B9CC7-A5BC-4786-A5CE-8AF92A4A89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857252" y="1758021"/>
            <a:ext cx="2088133" cy="1397841"/>
          </a:xfrm>
          <a:prstGeom prst="rect">
            <a:avLst/>
          </a:prstGeom>
        </p:spPr>
      </p:pic>
      <p:pic>
        <p:nvPicPr>
          <p:cNvPr id="10" name="Grafik 9">
            <a:extLst>
              <a:ext uri="{FF2B5EF4-FFF2-40B4-BE49-F238E27FC236}">
                <a16:creationId xmlns:a16="http://schemas.microsoft.com/office/drawing/2014/main" id="{63CF3955-3829-484B-8EF5-6DA881B66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2913" y="405132"/>
            <a:ext cx="394189" cy="395108"/>
          </a:xfrm>
          <a:prstGeom prst="rect">
            <a:avLst/>
          </a:prstGeom>
        </p:spPr>
      </p:pic>
      <p:sp>
        <p:nvSpPr>
          <p:cNvPr id="11" name="Fußzeilenplatzhalter 7">
            <a:extLst>
              <a:ext uri="{FF2B5EF4-FFF2-40B4-BE49-F238E27FC236}">
                <a16:creationId xmlns:a16="http://schemas.microsoft.com/office/drawing/2014/main" id="{62BEFAA3-96C9-4DC8-B433-0A9B969BD6C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25155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C5425-F7DD-405D-A1FD-0AB50ACEEAEB}"/>
              </a:ext>
            </a:extLst>
          </p:cNvPr>
          <p:cNvSpPr>
            <a:spLocks noGrp="1"/>
          </p:cNvSpPr>
          <p:nvPr>
            <p:ph type="title"/>
          </p:nvPr>
        </p:nvSpPr>
        <p:spPr/>
        <p:txBody>
          <a:bodyPr/>
          <a:lstStyle/>
          <a:p>
            <a:r>
              <a:rPr lang="de-DE" dirty="0"/>
              <a:t>Zwergrost</a:t>
            </a:r>
          </a:p>
        </p:txBody>
      </p:sp>
      <p:sp>
        <p:nvSpPr>
          <p:cNvPr id="3" name="Inhaltsplatzhalter 2">
            <a:extLst>
              <a:ext uri="{FF2B5EF4-FFF2-40B4-BE49-F238E27FC236}">
                <a16:creationId xmlns:a16="http://schemas.microsoft.com/office/drawing/2014/main" id="{F1FE07CF-C9D6-4690-A0FF-385F36EA66DD}"/>
              </a:ext>
            </a:extLst>
          </p:cNvPr>
          <p:cNvSpPr>
            <a:spLocks noGrp="1"/>
          </p:cNvSpPr>
          <p:nvPr>
            <p:ph idx="1"/>
          </p:nvPr>
        </p:nvSpPr>
        <p:spPr/>
        <p:txBody>
          <a:bodyPr/>
          <a:lstStyle/>
          <a:p>
            <a:r>
              <a:rPr lang="de-DE" dirty="0"/>
              <a:t>Auf der Blattoberseite rostbraune kreisförmige Pusteln</a:t>
            </a:r>
          </a:p>
          <a:p>
            <a:r>
              <a:rPr lang="de-DE" dirty="0"/>
              <a:t>Befall durch </a:t>
            </a:r>
          </a:p>
          <a:p>
            <a:pPr lvl="1"/>
            <a:r>
              <a:rPr lang="de-DE" sz="1600" dirty="0"/>
              <a:t>Übertragung nach milden Wintern</a:t>
            </a:r>
          </a:p>
          <a:p>
            <a:pPr lvl="1"/>
            <a:r>
              <a:rPr lang="de-DE" sz="1600" dirty="0"/>
              <a:t>Rasche Ausbreitung vor allem bei stärkeren nächtlichen </a:t>
            </a:r>
            <a:br>
              <a:rPr lang="de-DE" sz="1600" dirty="0"/>
            </a:br>
            <a:r>
              <a:rPr lang="de-DE" sz="1600" dirty="0"/>
              <a:t>Tauphasen und tagsüber trockener warmer Witterung</a:t>
            </a:r>
          </a:p>
          <a:p>
            <a:pPr lvl="1"/>
            <a:r>
              <a:rPr lang="de-DE" sz="1600" dirty="0"/>
              <a:t>Ausfallgetreide</a:t>
            </a:r>
          </a:p>
          <a:p>
            <a:r>
              <a:rPr lang="de-DE" dirty="0"/>
              <a:t>Vorbeugung durch</a:t>
            </a:r>
          </a:p>
          <a:p>
            <a:pPr lvl="1"/>
            <a:r>
              <a:rPr lang="de-DE" dirty="0"/>
              <a:t>Anbau von weniger anfälligen und frühreifen Sorten</a:t>
            </a:r>
          </a:p>
          <a:p>
            <a:pPr lvl="1"/>
            <a:r>
              <a:rPr lang="de-DE" dirty="0"/>
              <a:t>Zeitgerechte, nicht zu frühe Aussaat</a:t>
            </a:r>
          </a:p>
          <a:p>
            <a:pPr lvl="1"/>
            <a:r>
              <a:rPr lang="de-DE" dirty="0"/>
              <a:t>Ausgewogene Stickstoffdüngung</a:t>
            </a:r>
          </a:p>
          <a:p>
            <a:pPr lvl="1"/>
            <a:r>
              <a:rPr lang="de-DE" dirty="0"/>
              <a:t>Möglichst keine Wachstumsregler einsetzen</a:t>
            </a:r>
          </a:p>
          <a:p>
            <a:pPr lvl="1"/>
            <a:r>
              <a:rPr lang="de-DE" dirty="0"/>
              <a:t>Ausfallgetreide bekämpfen (mehrmalige Stoppelbearbeitung, Infektionskette unterbrechen)</a:t>
            </a:r>
          </a:p>
          <a:p>
            <a:pPr lvl="1"/>
            <a:r>
              <a:rPr lang="de-DE" dirty="0"/>
              <a:t>zeitgerechte Bekämpfung mit Fungiziden</a:t>
            </a:r>
          </a:p>
          <a:p>
            <a:pPr marL="0" indent="0">
              <a:buNone/>
            </a:pPr>
            <a:endParaRPr lang="de-DE" dirty="0"/>
          </a:p>
          <a:p>
            <a:endParaRPr lang="de-DE" dirty="0"/>
          </a:p>
          <a:p>
            <a:endParaRPr lang="de-DE" dirty="0"/>
          </a:p>
        </p:txBody>
      </p:sp>
      <p:sp>
        <p:nvSpPr>
          <p:cNvPr id="4" name="Datumsplatzhalter 3">
            <a:extLst>
              <a:ext uri="{FF2B5EF4-FFF2-40B4-BE49-F238E27FC236}">
                <a16:creationId xmlns:a16="http://schemas.microsoft.com/office/drawing/2014/main" id="{19CAB55C-98BF-4C7A-B766-C37A5CC0ABEF}"/>
              </a:ext>
            </a:extLst>
          </p:cNvPr>
          <p:cNvSpPr>
            <a:spLocks noGrp="1"/>
          </p:cNvSpPr>
          <p:nvPr>
            <p:ph type="dt" sz="half" idx="10"/>
          </p:nvPr>
        </p:nvSpPr>
        <p:spPr/>
        <p:txBody>
          <a:bodyPr/>
          <a:lstStyle/>
          <a:p>
            <a:fld id="{17AC424F-88A2-4DE7-9F19-4ECAEEE2AD09}" type="datetime1">
              <a:rPr lang="de-DE" smtClean="0"/>
              <a:pPr/>
              <a:t>13.01.2022</a:t>
            </a:fld>
            <a:endParaRPr lang="de-DE" dirty="0"/>
          </a:p>
        </p:txBody>
      </p:sp>
      <p:sp>
        <p:nvSpPr>
          <p:cNvPr id="6" name="Foliennummernplatzhalter 5">
            <a:extLst>
              <a:ext uri="{FF2B5EF4-FFF2-40B4-BE49-F238E27FC236}">
                <a16:creationId xmlns:a16="http://schemas.microsoft.com/office/drawing/2014/main" id="{4DC414D3-F2D8-4F54-AC51-BE1C08D3B138}"/>
              </a:ext>
            </a:extLst>
          </p:cNvPr>
          <p:cNvSpPr>
            <a:spLocks noGrp="1"/>
          </p:cNvSpPr>
          <p:nvPr>
            <p:ph type="sldNum" sz="quarter" idx="12"/>
          </p:nvPr>
        </p:nvSpPr>
        <p:spPr/>
        <p:txBody>
          <a:bodyPr/>
          <a:lstStyle/>
          <a:p>
            <a:fld id="{AF37DF20-EDB0-4B2C-BB00-AEF0D14163FC}" type="slidenum">
              <a:rPr lang="de-DE" smtClean="0"/>
              <a:pPr/>
              <a:t>95</a:t>
            </a:fld>
            <a:endParaRPr lang="de-DE" dirty="0"/>
          </a:p>
        </p:txBody>
      </p:sp>
      <p:pic>
        <p:nvPicPr>
          <p:cNvPr id="9" name="Grafik 8">
            <a:extLst>
              <a:ext uri="{FF2B5EF4-FFF2-40B4-BE49-F238E27FC236}">
                <a16:creationId xmlns:a16="http://schemas.microsoft.com/office/drawing/2014/main" id="{D49F06BD-FDCA-4D58-A046-6494D6DACF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2913" y="405132"/>
            <a:ext cx="394189" cy="395108"/>
          </a:xfrm>
          <a:prstGeom prst="rect">
            <a:avLst/>
          </a:prstGeom>
        </p:spPr>
      </p:pic>
      <p:pic>
        <p:nvPicPr>
          <p:cNvPr id="7" name="Grafik 6">
            <a:extLst>
              <a:ext uri="{FF2B5EF4-FFF2-40B4-BE49-F238E27FC236}">
                <a16:creationId xmlns:a16="http://schemas.microsoft.com/office/drawing/2014/main" id="{9E134F80-BEEC-499E-A21D-97D7390D2B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256" y="1305232"/>
            <a:ext cx="2136536" cy="1602402"/>
          </a:xfrm>
          <a:prstGeom prst="rect">
            <a:avLst/>
          </a:prstGeom>
        </p:spPr>
      </p:pic>
      <p:sp>
        <p:nvSpPr>
          <p:cNvPr id="11" name="Fußzeilenplatzhalter 7">
            <a:extLst>
              <a:ext uri="{FF2B5EF4-FFF2-40B4-BE49-F238E27FC236}">
                <a16:creationId xmlns:a16="http://schemas.microsoft.com/office/drawing/2014/main" id="{1F00C703-B2AA-4BD1-BEAF-F4CC96A96EB2}"/>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3690724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2EB51-01E1-4C65-995C-CC4D7A56BE04}"/>
              </a:ext>
            </a:extLst>
          </p:cNvPr>
          <p:cNvSpPr>
            <a:spLocks noGrp="1"/>
          </p:cNvSpPr>
          <p:nvPr>
            <p:ph type="title"/>
          </p:nvPr>
        </p:nvSpPr>
        <p:spPr/>
        <p:txBody>
          <a:bodyPr/>
          <a:lstStyle/>
          <a:p>
            <a:r>
              <a:rPr lang="de-DE" dirty="0"/>
              <a:t>Mutterkorn</a:t>
            </a:r>
          </a:p>
        </p:txBody>
      </p:sp>
      <p:sp>
        <p:nvSpPr>
          <p:cNvPr id="3" name="Inhaltsplatzhalter 2">
            <a:extLst>
              <a:ext uri="{FF2B5EF4-FFF2-40B4-BE49-F238E27FC236}">
                <a16:creationId xmlns:a16="http://schemas.microsoft.com/office/drawing/2014/main" id="{3373E078-086F-4F2A-97BC-2E5E439AC7A4}"/>
              </a:ext>
            </a:extLst>
          </p:cNvPr>
          <p:cNvSpPr>
            <a:spLocks noGrp="1"/>
          </p:cNvSpPr>
          <p:nvPr>
            <p:ph idx="1"/>
          </p:nvPr>
        </p:nvSpPr>
        <p:spPr>
          <a:xfrm>
            <a:off x="539749" y="1916831"/>
            <a:ext cx="6264499" cy="4607793"/>
          </a:xfrm>
        </p:spPr>
        <p:txBody>
          <a:bodyPr/>
          <a:lstStyle/>
          <a:p>
            <a:pPr>
              <a:buClrTx/>
            </a:pPr>
            <a:r>
              <a:rPr lang="de-DE" dirty="0"/>
              <a:t>Befall während der Blüte, wenn zu wenig Pollen verfügbar</a:t>
            </a:r>
          </a:p>
          <a:p>
            <a:pPr lvl="1">
              <a:spcAft>
                <a:spcPts val="1200"/>
              </a:spcAft>
            </a:pPr>
            <a:r>
              <a:rPr lang="de-DE" sz="1600" dirty="0"/>
              <a:t>Mutterkornsporen besetzen die Blüte</a:t>
            </a:r>
          </a:p>
          <a:p>
            <a:pPr>
              <a:buClrTx/>
            </a:pPr>
            <a:r>
              <a:rPr lang="de-DE" dirty="0"/>
              <a:t>erstes Anzeichen ist </a:t>
            </a:r>
            <a:r>
              <a:rPr lang="de-DE" dirty="0">
                <a:solidFill>
                  <a:schemeClr val="accent6">
                    <a:lumMod val="75000"/>
                  </a:schemeClr>
                </a:solidFill>
              </a:rPr>
              <a:t>Honigtau</a:t>
            </a:r>
            <a:r>
              <a:rPr lang="de-DE" dirty="0"/>
              <a:t> &amp; später das </a:t>
            </a:r>
            <a:r>
              <a:rPr lang="de-DE" dirty="0">
                <a:solidFill>
                  <a:schemeClr val="accent6">
                    <a:lumMod val="75000"/>
                  </a:schemeClr>
                </a:solidFill>
              </a:rPr>
              <a:t>Mutterkorn</a:t>
            </a:r>
          </a:p>
          <a:p>
            <a:pPr lvl="1"/>
            <a:r>
              <a:rPr lang="de-DE" sz="1600" dirty="0"/>
              <a:t>&lt; 6 cm groß</a:t>
            </a:r>
          </a:p>
          <a:p>
            <a:pPr lvl="1">
              <a:spcAft>
                <a:spcPts val="1200"/>
              </a:spcAft>
            </a:pPr>
            <a:r>
              <a:rPr lang="de-DE" sz="1600" dirty="0"/>
              <a:t> dunkelviolette oder weiße hornförmige Körner</a:t>
            </a:r>
          </a:p>
          <a:p>
            <a:pPr>
              <a:buClrTx/>
            </a:pPr>
            <a:r>
              <a:rPr lang="de-DE" dirty="0"/>
              <a:t>Schaden durch giftige Alkaloiden </a:t>
            </a:r>
          </a:p>
          <a:p>
            <a:pPr lvl="1">
              <a:spcAft>
                <a:spcPts val="1200"/>
              </a:spcAft>
            </a:pPr>
            <a:r>
              <a:rPr lang="de-DE" sz="1600" dirty="0"/>
              <a:t>Preisabschläge oder Ablehnung durch Abnehmer möglich  </a:t>
            </a:r>
          </a:p>
          <a:p>
            <a:pPr>
              <a:buClrTx/>
            </a:pPr>
            <a:r>
              <a:rPr lang="de-DE" dirty="0"/>
              <a:t>keine </a:t>
            </a:r>
            <a:r>
              <a:rPr lang="de-DE" dirty="0" err="1"/>
              <a:t>Fungizidmaßnahme</a:t>
            </a:r>
            <a:r>
              <a:rPr lang="de-DE" dirty="0"/>
              <a:t> möglich</a:t>
            </a:r>
          </a:p>
          <a:p>
            <a:endParaRPr lang="de-DE" dirty="0"/>
          </a:p>
        </p:txBody>
      </p:sp>
      <p:sp>
        <p:nvSpPr>
          <p:cNvPr id="4" name="Datumsplatzhalter 3">
            <a:extLst>
              <a:ext uri="{FF2B5EF4-FFF2-40B4-BE49-F238E27FC236}">
                <a16:creationId xmlns:a16="http://schemas.microsoft.com/office/drawing/2014/main" id="{777D2EBF-8BAA-4BC3-9D75-EE685924D201}"/>
              </a:ext>
            </a:extLst>
          </p:cNvPr>
          <p:cNvSpPr>
            <a:spLocks noGrp="1"/>
          </p:cNvSpPr>
          <p:nvPr>
            <p:ph type="dt" sz="half" idx="10"/>
          </p:nvPr>
        </p:nvSpPr>
        <p:spPr/>
        <p:txBody>
          <a:bodyPr/>
          <a:lstStyle/>
          <a:p>
            <a:fld id="{5A1E0BF3-AB7D-466D-B94E-D3FB200B1239}" type="datetime1">
              <a:rPr lang="de-DE" smtClean="0"/>
              <a:t>13.01.2022</a:t>
            </a:fld>
            <a:endParaRPr lang="de-DE" dirty="0"/>
          </a:p>
        </p:txBody>
      </p:sp>
      <p:sp>
        <p:nvSpPr>
          <p:cNvPr id="6" name="Foliennummernplatzhalter 5">
            <a:extLst>
              <a:ext uri="{FF2B5EF4-FFF2-40B4-BE49-F238E27FC236}">
                <a16:creationId xmlns:a16="http://schemas.microsoft.com/office/drawing/2014/main" id="{ABF97DDF-E50A-45CB-A5B4-5B4702985A5D}"/>
              </a:ext>
            </a:extLst>
          </p:cNvPr>
          <p:cNvSpPr>
            <a:spLocks noGrp="1"/>
          </p:cNvSpPr>
          <p:nvPr>
            <p:ph type="sldNum" sz="quarter" idx="12"/>
          </p:nvPr>
        </p:nvSpPr>
        <p:spPr/>
        <p:txBody>
          <a:bodyPr/>
          <a:lstStyle/>
          <a:p>
            <a:fld id="{AF37DF20-EDB0-4B2C-BB00-AEF0D14163FC}" type="slidenum">
              <a:rPr lang="de-DE" smtClean="0"/>
              <a:pPr/>
              <a:t>96</a:t>
            </a:fld>
            <a:endParaRPr lang="de-DE" dirty="0"/>
          </a:p>
        </p:txBody>
      </p:sp>
      <p:pic>
        <p:nvPicPr>
          <p:cNvPr id="9" name="Grafik 8">
            <a:extLst>
              <a:ext uri="{FF2B5EF4-FFF2-40B4-BE49-F238E27FC236}">
                <a16:creationId xmlns:a16="http://schemas.microsoft.com/office/drawing/2014/main" id="{CF526F32-B879-4AA5-A62C-0164187978C8}"/>
              </a:ext>
            </a:extLst>
          </p:cNvPr>
          <p:cNvPicPr/>
          <p:nvPr/>
        </p:nvPicPr>
        <p:blipFill>
          <a:blip r:embed="rId3" cstate="screen">
            <a:extLst>
              <a:ext uri="{28A0092B-C50C-407E-A947-70E740481C1C}">
                <a14:useLocalDpi xmlns:a14="http://schemas.microsoft.com/office/drawing/2010/main"/>
              </a:ext>
            </a:extLst>
          </a:blip>
          <a:stretch>
            <a:fillRect/>
          </a:stretch>
        </p:blipFill>
        <p:spPr>
          <a:xfrm>
            <a:off x="7160035" y="3356992"/>
            <a:ext cx="1463914" cy="1351685"/>
          </a:xfrm>
          <a:prstGeom prst="rect">
            <a:avLst/>
          </a:prstGeom>
        </p:spPr>
      </p:pic>
      <p:pic>
        <p:nvPicPr>
          <p:cNvPr id="13" name="Grafik 12">
            <a:extLst>
              <a:ext uri="{FF2B5EF4-FFF2-40B4-BE49-F238E27FC236}">
                <a16:creationId xmlns:a16="http://schemas.microsoft.com/office/drawing/2014/main" id="{E7F077C9-CD22-4237-8144-FEB4BF66A0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34564" y="1429962"/>
            <a:ext cx="1458863" cy="1351685"/>
          </a:xfrm>
          <a:prstGeom prst="rect">
            <a:avLst/>
          </a:prstGeom>
        </p:spPr>
      </p:pic>
      <p:pic>
        <p:nvPicPr>
          <p:cNvPr id="15" name="Grafik 14">
            <a:extLst>
              <a:ext uri="{FF2B5EF4-FFF2-40B4-BE49-F238E27FC236}">
                <a16:creationId xmlns:a16="http://schemas.microsoft.com/office/drawing/2014/main" id="{C63210DE-1260-4A49-8234-9502AC5B9D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513" t="26900" r="20178" b="24800"/>
          <a:stretch/>
        </p:blipFill>
        <p:spPr>
          <a:xfrm>
            <a:off x="7160035" y="5173659"/>
            <a:ext cx="1463914" cy="1351685"/>
          </a:xfrm>
          <a:prstGeom prst="rect">
            <a:avLst/>
          </a:prstGeom>
        </p:spPr>
      </p:pic>
      <p:sp>
        <p:nvSpPr>
          <p:cNvPr id="17" name="Rechteck 16">
            <a:extLst>
              <a:ext uri="{FF2B5EF4-FFF2-40B4-BE49-F238E27FC236}">
                <a16:creationId xmlns:a16="http://schemas.microsoft.com/office/drawing/2014/main" id="{45FB4B28-C73D-4773-911B-542C388781E3}"/>
              </a:ext>
            </a:extLst>
          </p:cNvPr>
          <p:cNvSpPr/>
          <p:nvPr/>
        </p:nvSpPr>
        <p:spPr>
          <a:xfrm>
            <a:off x="539750" y="5173659"/>
            <a:ext cx="6336505" cy="1351685"/>
          </a:xfrm>
          <a:prstGeom prst="rect">
            <a:avLst/>
          </a:prstGeom>
          <a:solidFill>
            <a:srgbClr val="D7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400"/>
              </a:spcAft>
              <a:buSzPct val="100000"/>
            </a:pPr>
            <a:r>
              <a:rPr lang="de-DE" sz="1600" b="1" dirty="0">
                <a:solidFill>
                  <a:srgbClr val="233737"/>
                </a:solidFill>
              </a:rPr>
              <a:t>Grenzwerte Mutterkorn pro kg </a:t>
            </a:r>
            <a:r>
              <a:rPr lang="de-DE" sz="1600" b="1" dirty="0" err="1">
                <a:solidFill>
                  <a:srgbClr val="233737"/>
                </a:solidFill>
              </a:rPr>
              <a:t>ungemahlenen</a:t>
            </a:r>
            <a:r>
              <a:rPr lang="de-DE" sz="1600" b="1" dirty="0">
                <a:solidFill>
                  <a:srgbClr val="233737"/>
                </a:solidFill>
              </a:rPr>
              <a:t> Roggen</a:t>
            </a:r>
          </a:p>
          <a:p>
            <a:pPr marL="285750" indent="-285750">
              <a:spcAft>
                <a:spcPts val="400"/>
              </a:spcAft>
              <a:buSzPct val="100000"/>
              <a:buFont typeface="Wingdings" panose="05000000000000000000" pitchFamily="2" charset="2"/>
              <a:buChar char="§"/>
            </a:pPr>
            <a:r>
              <a:rPr lang="de-DE" sz="1400" dirty="0">
                <a:solidFill>
                  <a:srgbClr val="233737"/>
                </a:solidFill>
              </a:rPr>
              <a:t>Brotroggen:	 500 mg bzw. 0,05 Gewichtsprozent</a:t>
            </a:r>
          </a:p>
          <a:p>
            <a:pPr marL="285750" indent="-285750">
              <a:spcAft>
                <a:spcPts val="400"/>
              </a:spcAft>
              <a:buSzPct val="100000"/>
              <a:buFont typeface="Wingdings" panose="05000000000000000000" pitchFamily="2" charset="2"/>
              <a:buChar char="§"/>
            </a:pPr>
            <a:r>
              <a:rPr lang="de-DE" sz="1400" dirty="0">
                <a:solidFill>
                  <a:srgbClr val="233737"/>
                </a:solidFill>
              </a:rPr>
              <a:t>Futtermittel: 	1.000 mg bzw. 0,1 Gewichtsprozent</a:t>
            </a:r>
          </a:p>
          <a:p>
            <a:pPr marL="285750" indent="-285750">
              <a:spcAft>
                <a:spcPts val="400"/>
              </a:spcAft>
              <a:buSzPct val="100000"/>
              <a:buFont typeface="Wingdings" panose="05000000000000000000" pitchFamily="2" charset="2"/>
              <a:buChar char="§"/>
            </a:pPr>
            <a:r>
              <a:rPr lang="de-DE" sz="1400" dirty="0" err="1">
                <a:solidFill>
                  <a:srgbClr val="233737"/>
                </a:solidFill>
              </a:rPr>
              <a:t>Ethanolroggen</a:t>
            </a:r>
            <a:r>
              <a:rPr lang="de-DE" sz="1400" dirty="0">
                <a:solidFill>
                  <a:srgbClr val="233737"/>
                </a:solidFill>
              </a:rPr>
              <a:t>: 	1.000 mg bzw. 0,1 Gewichtsprozent</a:t>
            </a:r>
          </a:p>
        </p:txBody>
      </p:sp>
      <p:pic>
        <p:nvPicPr>
          <p:cNvPr id="11" name="Inhaltsplatzhalter 8">
            <a:extLst>
              <a:ext uri="{FF2B5EF4-FFF2-40B4-BE49-F238E27FC236}">
                <a16:creationId xmlns:a16="http://schemas.microsoft.com/office/drawing/2014/main" id="{30AC068C-A373-4D66-8A56-7856D7680C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1012" y="405981"/>
            <a:ext cx="389755" cy="393409"/>
          </a:xfrm>
          <a:prstGeom prst="rect">
            <a:avLst/>
          </a:prstGeom>
          <a:noFill/>
        </p:spPr>
      </p:pic>
      <p:sp>
        <p:nvSpPr>
          <p:cNvPr id="14" name="Fußzeilenplatzhalter 7">
            <a:extLst>
              <a:ext uri="{FF2B5EF4-FFF2-40B4-BE49-F238E27FC236}">
                <a16:creationId xmlns:a16="http://schemas.microsoft.com/office/drawing/2014/main" id="{9425EF51-5F12-4518-A8A4-1080644000AC}"/>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8472673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4CA3D-46E5-44B0-A683-9294430BD924}"/>
              </a:ext>
            </a:extLst>
          </p:cNvPr>
          <p:cNvSpPr>
            <a:spLocks noGrp="1"/>
          </p:cNvSpPr>
          <p:nvPr>
            <p:ph type="title"/>
          </p:nvPr>
        </p:nvSpPr>
        <p:spPr/>
        <p:txBody>
          <a:bodyPr/>
          <a:lstStyle/>
          <a:p>
            <a:r>
              <a:rPr lang="de-DE" dirty="0"/>
              <a:t>Mutterkorn im Roggen</a:t>
            </a:r>
          </a:p>
        </p:txBody>
      </p:sp>
      <p:sp>
        <p:nvSpPr>
          <p:cNvPr id="4" name="Datumsplatzhalter 3">
            <a:extLst>
              <a:ext uri="{FF2B5EF4-FFF2-40B4-BE49-F238E27FC236}">
                <a16:creationId xmlns:a16="http://schemas.microsoft.com/office/drawing/2014/main" id="{D3B213E0-1516-466D-BEC7-883C4EAD81F3}"/>
              </a:ext>
            </a:extLst>
          </p:cNvPr>
          <p:cNvSpPr>
            <a:spLocks noGrp="1"/>
          </p:cNvSpPr>
          <p:nvPr>
            <p:ph type="dt" sz="half" idx="10"/>
          </p:nvPr>
        </p:nvSpPr>
        <p:spPr/>
        <p:txBody>
          <a:bodyPr/>
          <a:lstStyle/>
          <a:p>
            <a:fld id="{9A89D9B0-5162-4672-AAA1-138DF31D223B}" type="datetime1">
              <a:rPr lang="de-DE" smtClean="0"/>
              <a:t>13.01.2022</a:t>
            </a:fld>
            <a:endParaRPr lang="de-DE" dirty="0"/>
          </a:p>
        </p:txBody>
      </p:sp>
      <p:sp>
        <p:nvSpPr>
          <p:cNvPr id="6" name="Foliennummernplatzhalter 5">
            <a:extLst>
              <a:ext uri="{FF2B5EF4-FFF2-40B4-BE49-F238E27FC236}">
                <a16:creationId xmlns:a16="http://schemas.microsoft.com/office/drawing/2014/main" id="{B4394263-59F6-4DFE-A06A-965D04421C4F}"/>
              </a:ext>
            </a:extLst>
          </p:cNvPr>
          <p:cNvSpPr>
            <a:spLocks noGrp="1"/>
          </p:cNvSpPr>
          <p:nvPr>
            <p:ph type="sldNum" sz="quarter" idx="12"/>
          </p:nvPr>
        </p:nvSpPr>
        <p:spPr/>
        <p:txBody>
          <a:bodyPr/>
          <a:lstStyle/>
          <a:p>
            <a:fld id="{AF37DF20-EDB0-4B2C-BB00-AEF0D14163FC}" type="slidenum">
              <a:rPr lang="de-DE" smtClean="0"/>
              <a:pPr/>
              <a:t>97</a:t>
            </a:fld>
            <a:endParaRPr lang="de-DE" dirty="0"/>
          </a:p>
        </p:txBody>
      </p:sp>
      <p:grpSp>
        <p:nvGrpSpPr>
          <p:cNvPr id="14" name="Gruppieren 13">
            <a:extLst>
              <a:ext uri="{FF2B5EF4-FFF2-40B4-BE49-F238E27FC236}">
                <a16:creationId xmlns:a16="http://schemas.microsoft.com/office/drawing/2014/main" id="{63F8A5C4-C1CC-4289-BA31-34E02C08E9C6}"/>
              </a:ext>
            </a:extLst>
          </p:cNvPr>
          <p:cNvGrpSpPr/>
          <p:nvPr/>
        </p:nvGrpSpPr>
        <p:grpSpPr>
          <a:xfrm rot="345962">
            <a:off x="7165912" y="828515"/>
            <a:ext cx="1337469" cy="1333767"/>
            <a:chOff x="5354052" y="4160894"/>
            <a:chExt cx="1704568" cy="1704564"/>
          </a:xfrm>
          <a:solidFill>
            <a:srgbClr val="004132"/>
          </a:solidFill>
        </p:grpSpPr>
        <p:sp>
          <p:nvSpPr>
            <p:cNvPr id="13" name="Oval 6">
              <a:extLst>
                <a:ext uri="{FF2B5EF4-FFF2-40B4-BE49-F238E27FC236}">
                  <a16:creationId xmlns:a16="http://schemas.microsoft.com/office/drawing/2014/main" id="{8A7B1634-3BBE-4C78-9D9E-C50BE44CDB7B}"/>
                </a:ext>
              </a:extLst>
            </p:cNvPr>
            <p:cNvSpPr>
              <a:spLocks noChangeAspect="1"/>
            </p:cNvSpPr>
            <p:nvPr/>
          </p:nvSpPr>
          <p:spPr bwMode="auto">
            <a:xfrm>
              <a:off x="5354052" y="4160894"/>
              <a:ext cx="1704568" cy="1704564"/>
            </a:xfrm>
            <a:prstGeom prst="ellipse">
              <a:avLst/>
            </a:prstGeom>
            <a:grpFill/>
            <a:ln w="12700" cap="flat" cmpd="sng" algn="ctr">
              <a:noFill/>
              <a:prstDash val="solid"/>
              <a:round/>
              <a:headEnd type="none" w="med" len="med"/>
              <a:tailEnd type="triangle" w="med" len="med"/>
            </a:ln>
            <a:effectLst/>
          </p:spPr>
          <p:txBody>
            <a:bodyPr vert="horz" wrap="none" lIns="91440" tIns="36000" rIns="91440" bIns="45720" numCol="1" rtlCol="0" anchor="ctr" anchorCtr="0" compatLnSpc="1">
              <a:prstTxWarp prst="textNoShape">
                <a:avLst/>
              </a:prstTxWarp>
              <a:noAutofit/>
            </a:bodyPr>
            <a:lstStyle/>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endParaRPr kumimoji="0" lang="de-DE" sz="1200" b="1" i="0" u="none" strike="noStrike" kern="0" cap="none" spc="0" normalizeH="0" baseline="0" noProof="0" dirty="0">
                <a:ln>
                  <a:noFill/>
                </a:ln>
                <a:solidFill>
                  <a:schemeClr val="bg1"/>
                </a:solidFill>
                <a:effectLst/>
                <a:uLnTx/>
                <a:uFillTx/>
                <a:latin typeface="Arial"/>
              </a:endParaRP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a:noFill/>
                  </a:ln>
                  <a:solidFill>
                    <a:schemeClr val="bg1"/>
                  </a:solidFill>
                  <a:effectLst/>
                  <a:uLnTx/>
                  <a:uFillTx/>
                  <a:latin typeface="Arial"/>
                  <a:hlinkClick r:id="rId2">
                    <a:extLst>
                      <a:ext uri="{A12FA001-AC4F-418D-AE19-62706E023703}">
                        <ahyp:hlinkClr xmlns:ahyp="http://schemas.microsoft.com/office/drawing/2018/hyperlinkcolor" val="tx"/>
                      </a:ext>
                    </a:extLst>
                  </a:hlinkClick>
                </a:rPr>
                <a:t>Hier geht´s </a:t>
              </a:r>
            </a:p>
            <a:p>
              <a:pPr marL="284163" marR="0" lvl="0" indent="-284163" algn="ctr" defTabSz="914400" rtl="0" eaLnBrk="0" fontAlgn="base" latinLnBrk="0" hangingPunct="0">
                <a:lnSpc>
                  <a:spcPct val="100000"/>
                </a:lnSpc>
                <a:spcAft>
                  <a:spcPct val="0"/>
                </a:spcAft>
                <a:buClr>
                  <a:srgbClr val="FF6900"/>
                </a:buClr>
                <a:buSzPct val="60000"/>
                <a:buFont typeface="Wingdings" pitchFamily="2" charset="2"/>
                <a:buNone/>
                <a:tabLst/>
                <a:defRPr/>
              </a:pPr>
              <a:r>
                <a:rPr kumimoji="0" lang="de-DE" sz="1200" b="1" i="0" u="none" strike="noStrike" kern="0" cap="none" spc="0" normalizeH="0" baseline="0" noProof="0" dirty="0">
                  <a:ln>
                    <a:noFill/>
                  </a:ln>
                  <a:solidFill>
                    <a:schemeClr val="bg1"/>
                  </a:solidFill>
                  <a:effectLst/>
                  <a:uLnTx/>
                  <a:uFillTx/>
                  <a:latin typeface="Arial"/>
                  <a:hlinkClick r:id="rId2">
                    <a:extLst>
                      <a:ext uri="{A12FA001-AC4F-418D-AE19-62706E023703}">
                        <ahyp:hlinkClr xmlns:ahyp="http://schemas.microsoft.com/office/drawing/2018/hyperlinkcolor" val="tx"/>
                      </a:ext>
                    </a:extLst>
                  </a:hlinkClick>
                </a:rPr>
                <a:t>zum Video</a:t>
              </a:r>
              <a:endParaRPr kumimoji="0" lang="de-DE" sz="1200" b="1" i="0" u="none" strike="noStrike" kern="0" cap="none" spc="0" normalizeH="0" baseline="0" noProof="0" dirty="0">
                <a:ln>
                  <a:noFill/>
                </a:ln>
                <a:solidFill>
                  <a:schemeClr val="bg1"/>
                </a:solidFill>
                <a:effectLst/>
                <a:uLnTx/>
                <a:uFillTx/>
                <a:latin typeface="Arial"/>
              </a:endParaRPr>
            </a:p>
          </p:txBody>
        </p:sp>
        <p:pic>
          <p:nvPicPr>
            <p:cNvPr id="10" name="Grafik 9" descr="Projektorleinwand">
              <a:extLst>
                <a:ext uri="{FF2B5EF4-FFF2-40B4-BE49-F238E27FC236}">
                  <a16:creationId xmlns:a16="http://schemas.microsoft.com/office/drawing/2014/main" id="{B664E7DD-0EF0-4A36-AD34-EFAEE673337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713" y="4365104"/>
              <a:ext cx="533246" cy="533246"/>
            </a:xfrm>
            <a:prstGeom prst="rect">
              <a:avLst/>
            </a:prstGeom>
          </p:spPr>
        </p:pic>
      </p:grpSp>
      <p:pic>
        <p:nvPicPr>
          <p:cNvPr id="11" name="Grafik 10">
            <a:extLst>
              <a:ext uri="{FF2B5EF4-FFF2-40B4-BE49-F238E27FC236}">
                <a16:creationId xmlns:a16="http://schemas.microsoft.com/office/drawing/2014/main" id="{AE6E48B9-8479-4F07-B2E8-9A4EAB4EB6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816" y="1301124"/>
            <a:ext cx="6588224" cy="3471943"/>
          </a:xfrm>
          <a:prstGeom prst="rect">
            <a:avLst/>
          </a:prstGeom>
        </p:spPr>
      </p:pic>
      <p:sp>
        <p:nvSpPr>
          <p:cNvPr id="12" name="Rechteck 11">
            <a:extLst>
              <a:ext uri="{FF2B5EF4-FFF2-40B4-BE49-F238E27FC236}">
                <a16:creationId xmlns:a16="http://schemas.microsoft.com/office/drawing/2014/main" id="{57569EEA-0BBC-405B-9117-4F40DD25C57A}"/>
              </a:ext>
            </a:extLst>
          </p:cNvPr>
          <p:cNvSpPr/>
          <p:nvPr/>
        </p:nvSpPr>
        <p:spPr>
          <a:xfrm>
            <a:off x="611560" y="5067074"/>
            <a:ext cx="2386231" cy="369332"/>
          </a:xfrm>
          <a:prstGeom prst="rect">
            <a:avLst/>
          </a:prstGeom>
        </p:spPr>
        <p:txBody>
          <a:bodyPr wrap="none">
            <a:spAutoFit/>
          </a:bodyPr>
          <a:lstStyle/>
          <a:p>
            <a:r>
              <a:rPr lang="de-DE" dirty="0">
                <a:hlinkClick r:id="rId2"/>
              </a:rPr>
              <a:t>Hier </a:t>
            </a:r>
            <a:r>
              <a:rPr lang="de-DE" dirty="0" err="1">
                <a:hlinkClick r:id="rId2"/>
              </a:rPr>
              <a:t>gehts</a:t>
            </a:r>
            <a:r>
              <a:rPr lang="de-DE" dirty="0">
                <a:hlinkClick r:id="rId2"/>
              </a:rPr>
              <a:t> zum Video</a:t>
            </a:r>
            <a:endParaRPr lang="de-DE" dirty="0"/>
          </a:p>
        </p:txBody>
      </p:sp>
      <p:sp>
        <p:nvSpPr>
          <p:cNvPr id="15" name="Fußzeilenplatzhalter 7">
            <a:extLst>
              <a:ext uri="{FF2B5EF4-FFF2-40B4-BE49-F238E27FC236}">
                <a16:creationId xmlns:a16="http://schemas.microsoft.com/office/drawing/2014/main" id="{8295658D-8B2E-4EC2-B610-AB8BACA3AC4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401496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CCA75-CBD9-4FA1-9F7E-AA08A593DECE}"/>
              </a:ext>
            </a:extLst>
          </p:cNvPr>
          <p:cNvSpPr>
            <a:spLocks noGrp="1"/>
          </p:cNvSpPr>
          <p:nvPr>
            <p:ph type="title"/>
          </p:nvPr>
        </p:nvSpPr>
        <p:spPr/>
        <p:txBody>
          <a:bodyPr/>
          <a:lstStyle/>
          <a:p>
            <a:r>
              <a:rPr lang="de-DE" dirty="0"/>
              <a:t>Was sind </a:t>
            </a:r>
            <a:br>
              <a:rPr lang="de-DE" dirty="0"/>
            </a:br>
            <a:r>
              <a:rPr lang="de-DE" dirty="0"/>
              <a:t>Einflussfaktoren für den Mutterkornbefall?</a:t>
            </a:r>
          </a:p>
        </p:txBody>
      </p:sp>
      <p:sp>
        <p:nvSpPr>
          <p:cNvPr id="4" name="Datumsplatzhalter 3">
            <a:extLst>
              <a:ext uri="{FF2B5EF4-FFF2-40B4-BE49-F238E27FC236}">
                <a16:creationId xmlns:a16="http://schemas.microsoft.com/office/drawing/2014/main" id="{6AC05858-2812-46A1-B615-F8A9A64309D4}"/>
              </a:ext>
            </a:extLst>
          </p:cNvPr>
          <p:cNvSpPr>
            <a:spLocks noGrp="1"/>
          </p:cNvSpPr>
          <p:nvPr>
            <p:ph type="dt" sz="half" idx="10"/>
          </p:nvPr>
        </p:nvSpPr>
        <p:spPr/>
        <p:txBody>
          <a:bodyPr/>
          <a:lstStyle/>
          <a:p>
            <a:fld id="{872E92DB-6E61-46B3-95C1-B884ACD167AA}" type="datetime1">
              <a:rPr lang="de-DE" smtClean="0"/>
              <a:t>13.01.2022</a:t>
            </a:fld>
            <a:endParaRPr lang="de-DE" dirty="0"/>
          </a:p>
        </p:txBody>
      </p:sp>
      <p:sp>
        <p:nvSpPr>
          <p:cNvPr id="6" name="Foliennummernplatzhalter 5">
            <a:extLst>
              <a:ext uri="{FF2B5EF4-FFF2-40B4-BE49-F238E27FC236}">
                <a16:creationId xmlns:a16="http://schemas.microsoft.com/office/drawing/2014/main" id="{8A79DDBF-66A3-443A-87B6-C95E50BB0E0D}"/>
              </a:ext>
            </a:extLst>
          </p:cNvPr>
          <p:cNvSpPr>
            <a:spLocks noGrp="1"/>
          </p:cNvSpPr>
          <p:nvPr>
            <p:ph type="sldNum" sz="quarter" idx="12"/>
          </p:nvPr>
        </p:nvSpPr>
        <p:spPr/>
        <p:txBody>
          <a:bodyPr/>
          <a:lstStyle/>
          <a:p>
            <a:fld id="{AF37DF20-EDB0-4B2C-BB00-AEF0D14163FC}" type="slidenum">
              <a:rPr lang="de-DE" smtClean="0"/>
              <a:pPr/>
              <a:t>98</a:t>
            </a:fld>
            <a:endParaRPr lang="de-DE" dirty="0"/>
          </a:p>
        </p:txBody>
      </p:sp>
      <p:grpSp>
        <p:nvGrpSpPr>
          <p:cNvPr id="7" name="Gruppieren 6">
            <a:extLst>
              <a:ext uri="{FF2B5EF4-FFF2-40B4-BE49-F238E27FC236}">
                <a16:creationId xmlns:a16="http://schemas.microsoft.com/office/drawing/2014/main" id="{9D80C21E-9824-4D0B-91F0-F8819C028CD3}"/>
              </a:ext>
            </a:extLst>
          </p:cNvPr>
          <p:cNvGrpSpPr/>
          <p:nvPr/>
        </p:nvGrpSpPr>
        <p:grpSpPr>
          <a:xfrm>
            <a:off x="539750" y="1200784"/>
            <a:ext cx="8064500" cy="5323841"/>
            <a:chOff x="1187668" y="1971110"/>
            <a:chExt cx="8064500" cy="5323841"/>
          </a:xfrm>
        </p:grpSpPr>
        <p:graphicFrame>
          <p:nvGraphicFramePr>
            <p:cNvPr id="8" name="Inhaltsplatzhalter 4">
              <a:extLst>
                <a:ext uri="{FF2B5EF4-FFF2-40B4-BE49-F238E27FC236}">
                  <a16:creationId xmlns:a16="http://schemas.microsoft.com/office/drawing/2014/main" id="{FDE815C9-C770-491C-B291-05894805F1A8}"/>
                </a:ext>
              </a:extLst>
            </p:cNvPr>
            <p:cNvGraphicFramePr>
              <a:graphicFrameLocks/>
            </p:cNvGraphicFramePr>
            <p:nvPr>
              <p:extLst>
                <p:ext uri="{D42A27DB-BD31-4B8C-83A1-F6EECF244321}">
                  <p14:modId xmlns:p14="http://schemas.microsoft.com/office/powerpoint/2010/main" val="4154863947"/>
                </p:ext>
              </p:extLst>
            </p:nvPr>
          </p:nvGraphicFramePr>
          <p:xfrm>
            <a:off x="1187668" y="2183201"/>
            <a:ext cx="80645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feil nach unten 5">
              <a:extLst>
                <a:ext uri="{FF2B5EF4-FFF2-40B4-BE49-F238E27FC236}">
                  <a16:creationId xmlns:a16="http://schemas.microsoft.com/office/drawing/2014/main" id="{4D729245-00BF-435E-8670-81CCC9A3FE7F}"/>
                </a:ext>
              </a:extLst>
            </p:cNvPr>
            <p:cNvSpPr/>
            <p:nvPr/>
          </p:nvSpPr>
          <p:spPr bwMode="auto">
            <a:xfrm rot="19318313">
              <a:off x="7227474" y="1971110"/>
              <a:ext cx="889519" cy="4579405"/>
            </a:xfrm>
            <a:prstGeom prst="downArrow">
              <a:avLst/>
            </a:prstGeom>
            <a:solidFill>
              <a:schemeClr val="accent2"/>
            </a:solidFill>
            <a:ln w="9525" cap="flat" cmpd="sng" algn="ctr">
              <a:solidFill>
                <a:srgbClr val="787878"/>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chemeClr val="bg1"/>
                  </a:solidFill>
                  <a:effectLst/>
                  <a:latin typeface="+mj-lt"/>
                </a:rPr>
                <a:t>Beeinflussbarkeit</a:t>
              </a:r>
            </a:p>
          </p:txBody>
        </p:sp>
      </p:grpSp>
      <p:sp>
        <p:nvSpPr>
          <p:cNvPr id="10" name="Fußzeilenplatzhalter 7">
            <a:extLst>
              <a:ext uri="{FF2B5EF4-FFF2-40B4-BE49-F238E27FC236}">
                <a16:creationId xmlns:a16="http://schemas.microsoft.com/office/drawing/2014/main" id="{1789D40C-D92E-462F-9D74-3B54436B5AFA}"/>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760753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64E56-8182-4A70-9F36-8A05153F996D}"/>
              </a:ext>
            </a:extLst>
          </p:cNvPr>
          <p:cNvSpPr>
            <a:spLocks noGrp="1"/>
          </p:cNvSpPr>
          <p:nvPr>
            <p:ph type="title"/>
          </p:nvPr>
        </p:nvSpPr>
        <p:spPr/>
        <p:txBody>
          <a:bodyPr/>
          <a:lstStyle/>
          <a:p>
            <a:r>
              <a:rPr lang="de-DE" dirty="0"/>
              <a:t>Einflussfaktoren für Mutterkorn - Witterung </a:t>
            </a:r>
          </a:p>
        </p:txBody>
      </p:sp>
      <p:sp>
        <p:nvSpPr>
          <p:cNvPr id="3" name="Datumsplatzhalter 2">
            <a:extLst>
              <a:ext uri="{FF2B5EF4-FFF2-40B4-BE49-F238E27FC236}">
                <a16:creationId xmlns:a16="http://schemas.microsoft.com/office/drawing/2014/main" id="{631C671B-7B0B-420E-913B-DD65FF1E2DC0}"/>
              </a:ext>
            </a:extLst>
          </p:cNvPr>
          <p:cNvSpPr>
            <a:spLocks noGrp="1"/>
          </p:cNvSpPr>
          <p:nvPr>
            <p:ph type="dt" sz="half" idx="10"/>
          </p:nvPr>
        </p:nvSpPr>
        <p:spPr/>
        <p:txBody>
          <a:bodyPr/>
          <a:lstStyle/>
          <a:p>
            <a:fld id="{287459A0-3A41-4FC5-9C7B-190175FAB330}" type="datetime1">
              <a:rPr lang="de-DE" smtClean="0"/>
              <a:t>13.01.2022</a:t>
            </a:fld>
            <a:endParaRPr lang="de-DE" dirty="0"/>
          </a:p>
        </p:txBody>
      </p:sp>
      <p:sp>
        <p:nvSpPr>
          <p:cNvPr id="5" name="Foliennummernplatzhalter 4">
            <a:extLst>
              <a:ext uri="{FF2B5EF4-FFF2-40B4-BE49-F238E27FC236}">
                <a16:creationId xmlns:a16="http://schemas.microsoft.com/office/drawing/2014/main" id="{42470A40-968A-4D8C-B0D7-C4D68B720B1A}"/>
              </a:ext>
            </a:extLst>
          </p:cNvPr>
          <p:cNvSpPr>
            <a:spLocks noGrp="1"/>
          </p:cNvSpPr>
          <p:nvPr>
            <p:ph type="sldNum" sz="quarter" idx="12"/>
          </p:nvPr>
        </p:nvSpPr>
        <p:spPr/>
        <p:txBody>
          <a:bodyPr/>
          <a:lstStyle/>
          <a:p>
            <a:fld id="{C8B4615F-D40A-4928-AE16-954CA1637D05}" type="slidenum">
              <a:rPr lang="de-DE" smtClean="0"/>
              <a:pPr/>
              <a:t>99</a:t>
            </a:fld>
            <a:endParaRPr lang="de-DE" dirty="0"/>
          </a:p>
        </p:txBody>
      </p:sp>
      <p:pic>
        <p:nvPicPr>
          <p:cNvPr id="6" name="Picture 2">
            <a:extLst>
              <a:ext uri="{FF2B5EF4-FFF2-40B4-BE49-F238E27FC236}">
                <a16:creationId xmlns:a16="http://schemas.microsoft.com/office/drawing/2014/main" id="{8F9C1E08-4348-40FD-B2B6-3792C1C3CB37}"/>
              </a:ext>
            </a:extLst>
          </p:cNvPr>
          <p:cNvPicPr>
            <a:picLocks noGrp="1"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9651" y="1412777"/>
            <a:ext cx="806459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2">
            <a:extLst>
              <a:ext uri="{FF2B5EF4-FFF2-40B4-BE49-F238E27FC236}">
                <a16:creationId xmlns:a16="http://schemas.microsoft.com/office/drawing/2014/main" id="{EE26C7AC-7B45-4E88-8C0D-BA91C2262D61}"/>
              </a:ext>
            </a:extLst>
          </p:cNvPr>
          <p:cNvSpPr txBox="1">
            <a:spLocks/>
          </p:cNvSpPr>
          <p:nvPr/>
        </p:nvSpPr>
        <p:spPr>
          <a:xfrm>
            <a:off x="539651" y="5805264"/>
            <a:ext cx="8075747" cy="719360"/>
          </a:xfrm>
          <a:prstGeom prst="rect">
            <a:avLst/>
          </a:prstGeom>
          <a:solidFill>
            <a:srgbClr val="B4CDD7">
              <a:alpha val="80000"/>
            </a:srgbClr>
          </a:solidFill>
        </p:spPr>
        <p:txBody>
          <a:bodyPr vert="horz" lIns="0" tIns="0" rIns="0" bIns="0"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de-DE" dirty="0">
                <a:solidFill>
                  <a:prstClr val="black"/>
                </a:solidFill>
              </a:rPr>
              <a:t>kühles &amp; regnerisches Wetter während der Blüte behindert den Pollenflug</a:t>
            </a:r>
          </a:p>
          <a:p>
            <a:pPr marL="742950" lvl="1" indent="-285750">
              <a:buClr>
                <a:schemeClr val="bg2"/>
              </a:buClr>
              <a:buFont typeface="Wingdings" panose="05000000000000000000" pitchFamily="2" charset="2"/>
              <a:buChar char="§"/>
            </a:pPr>
            <a:r>
              <a:rPr lang="de-DE" sz="1600" dirty="0">
                <a:solidFill>
                  <a:prstClr val="black"/>
                </a:solidFill>
              </a:rPr>
              <a:t>Mutterkornbefall wird gefördert</a:t>
            </a:r>
          </a:p>
          <a:p>
            <a:pPr marL="0" indent="0">
              <a:buClr>
                <a:srgbClr val="FF6C00"/>
              </a:buClr>
              <a:buFont typeface="Wingdings" panose="05000000000000000000" pitchFamily="2" charset="2"/>
              <a:buNone/>
            </a:pPr>
            <a:endParaRPr lang="de-DE" b="1" dirty="0">
              <a:solidFill>
                <a:prstClr val="black"/>
              </a:solidFill>
            </a:endParaRPr>
          </a:p>
          <a:p>
            <a:pPr marL="0" indent="0">
              <a:buClr>
                <a:srgbClr val="FF6C00"/>
              </a:buClr>
              <a:buFont typeface="Wingdings" panose="05000000000000000000" pitchFamily="2" charset="2"/>
              <a:buNone/>
            </a:pPr>
            <a:endParaRPr lang="de-DE" dirty="0">
              <a:solidFill>
                <a:prstClr val="black"/>
              </a:solidFill>
            </a:endParaRPr>
          </a:p>
          <a:p>
            <a:pPr>
              <a:buClr>
                <a:srgbClr val="FF6C00"/>
              </a:buClr>
            </a:pPr>
            <a:endParaRPr lang="de-DE" dirty="0">
              <a:solidFill>
                <a:prstClr val="black"/>
              </a:solidFill>
            </a:endParaRPr>
          </a:p>
        </p:txBody>
      </p:sp>
      <p:grpSp>
        <p:nvGrpSpPr>
          <p:cNvPr id="13" name="Gruppieren 12">
            <a:extLst>
              <a:ext uri="{FF2B5EF4-FFF2-40B4-BE49-F238E27FC236}">
                <a16:creationId xmlns:a16="http://schemas.microsoft.com/office/drawing/2014/main" id="{4315E571-6D73-48F6-BE6C-32BC33350822}"/>
              </a:ext>
            </a:extLst>
          </p:cNvPr>
          <p:cNvGrpSpPr/>
          <p:nvPr/>
        </p:nvGrpSpPr>
        <p:grpSpPr>
          <a:xfrm>
            <a:off x="6804248" y="1844824"/>
            <a:ext cx="1224136" cy="1296144"/>
            <a:chOff x="1782477" y="0"/>
            <a:chExt cx="594159" cy="638398"/>
          </a:xfrm>
        </p:grpSpPr>
        <p:sp>
          <p:nvSpPr>
            <p:cNvPr id="14" name="Trapezoid 13">
              <a:extLst>
                <a:ext uri="{FF2B5EF4-FFF2-40B4-BE49-F238E27FC236}">
                  <a16:creationId xmlns:a16="http://schemas.microsoft.com/office/drawing/2014/main" id="{93BEAEF0-0F1D-4A20-8385-5F92201660D2}"/>
                </a:ext>
              </a:extLst>
            </p:cNvPr>
            <p:cNvSpPr/>
            <p:nvPr/>
          </p:nvSpPr>
          <p:spPr>
            <a:xfrm>
              <a:off x="1782477" y="0"/>
              <a:ext cx="594159" cy="638398"/>
            </a:xfrm>
            <a:prstGeom prst="trapezoid">
              <a:avLst>
                <a:gd name="adj" fmla="val 50000"/>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Trapezoid 4">
              <a:extLst>
                <a:ext uri="{FF2B5EF4-FFF2-40B4-BE49-F238E27FC236}">
                  <a16:creationId xmlns:a16="http://schemas.microsoft.com/office/drawing/2014/main" id="{8A3E3942-C544-48FD-ABA8-A1AB2C3AFE36}"/>
                </a:ext>
              </a:extLst>
            </p:cNvPr>
            <p:cNvSpPr txBox="1"/>
            <p:nvPr/>
          </p:nvSpPr>
          <p:spPr>
            <a:xfrm>
              <a:off x="1782477" y="0"/>
              <a:ext cx="594159" cy="6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r>
                <a:rPr lang="de-DE" kern="1200" dirty="0"/>
                <a:t>Witterung</a:t>
              </a:r>
              <a:endParaRPr lang="de-DE" sz="2400" kern="1200" dirty="0"/>
            </a:p>
          </p:txBody>
        </p:sp>
      </p:grpSp>
      <p:sp>
        <p:nvSpPr>
          <p:cNvPr id="11" name="Fußzeilenplatzhalter 7">
            <a:extLst>
              <a:ext uri="{FF2B5EF4-FFF2-40B4-BE49-F238E27FC236}">
                <a16:creationId xmlns:a16="http://schemas.microsoft.com/office/drawing/2014/main" id="{C7F7885C-4DD7-41D3-9373-C6AD2848CD04}"/>
              </a:ext>
            </a:extLst>
          </p:cNvPr>
          <p:cNvSpPr>
            <a:spLocks noGrp="1"/>
          </p:cNvSpPr>
          <p:nvPr>
            <p:ph type="ftr" sz="quarter" idx="11"/>
          </p:nvPr>
        </p:nvSpPr>
        <p:spPr>
          <a:xfrm>
            <a:off x="539750" y="6561348"/>
            <a:ext cx="3492190" cy="180020"/>
          </a:xfrm>
        </p:spPr>
        <p:txBody>
          <a:bodyPr/>
          <a:lstStyle/>
          <a:p>
            <a:r>
              <a:rPr lang="de-DE" dirty="0"/>
              <a:t>Grundlagen des Getreideanbaus</a:t>
            </a:r>
          </a:p>
        </p:txBody>
      </p:sp>
    </p:spTree>
    <p:extLst>
      <p:ext uri="{BB962C8B-B14F-4D97-AF65-F5344CB8AC3E}">
        <p14:creationId xmlns:p14="http://schemas.microsoft.com/office/powerpoint/2010/main" val="1002430500"/>
      </p:ext>
    </p:extLst>
  </p:cSld>
  <p:clrMapOvr>
    <a:masterClrMapping/>
  </p:clrMapOvr>
</p:sld>
</file>

<file path=ppt/theme/theme1.xml><?xml version="1.0" encoding="utf-8"?>
<a:theme xmlns:a="http://schemas.openxmlformats.org/drawingml/2006/main" name="KWS">
  <a:themeElements>
    <a:clrScheme name="KWS 2015-04-23">
      <a:dk1>
        <a:sysClr val="windowText" lastClr="000000"/>
      </a:dk1>
      <a:lt1>
        <a:sysClr val="window" lastClr="FFFFFF"/>
      </a:lt1>
      <a:dk2>
        <a:srgbClr val="FF6C00"/>
      </a:dk2>
      <a:lt2>
        <a:srgbClr val="B4AF9B"/>
      </a:lt2>
      <a:accent1>
        <a:srgbClr val="FF6C00"/>
      </a:accent1>
      <a:accent2>
        <a:srgbClr val="78785F"/>
      </a:accent2>
      <a:accent3>
        <a:srgbClr val="233737"/>
      </a:accent3>
      <a:accent4>
        <a:srgbClr val="5F696E"/>
      </a:accent4>
      <a:accent5>
        <a:srgbClr val="257150"/>
      </a:accent5>
      <a:accent6>
        <a:srgbClr val="96A02D"/>
      </a:accent6>
      <a:hlink>
        <a:srgbClr val="000000"/>
      </a:hlink>
      <a:folHlink>
        <a:srgbClr val="000000"/>
      </a:folHlink>
    </a:clrScheme>
    <a:fontScheme name="KW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marL="268288" indent="-268288" algn="l">
          <a:spcAft>
            <a:spcPts val="400"/>
          </a:spcAft>
          <a:buSzPct val="100000"/>
          <a:buFont typeface="Wingdings" panose="05000000000000000000" pitchFamily="2" charset="2"/>
          <a:buChar cha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KWS Dunkelgrau">
      <a:srgbClr val="233737"/>
    </a:custClr>
    <a:custClr name="KWS Dunkelbraun">
      <a:srgbClr val="645041"/>
    </a:custClr>
    <a:custClr name="KWS Dunkelbeige">
      <a:srgbClr val="78785F"/>
    </a:custClr>
    <a:custClr name="KWS Dunkelgrün">
      <a:srgbClr val="004132"/>
    </a:custClr>
    <a:custClr name="KWS Dunkelblau">
      <a:srgbClr val="3A7391"/>
    </a:custClr>
    <a:custClr name="KWS Dunkelrot">
      <a:srgbClr val="BE5F46"/>
    </a:custClr>
    <a:custClr name="KWS Dunkelgelb">
      <a:srgbClr val="DCB900"/>
    </a:custClr>
    <a:custClr name="Signalrot">
      <a:srgbClr val="CC3333"/>
    </a:custClr>
    <a:custClr name="Blank">
      <a:srgbClr val="FFFFFF"/>
    </a:custClr>
    <a:custClr name="Blank">
      <a:srgbClr val="FFFFFF"/>
    </a:custClr>
    <a:custClr name="KWS Grau">
      <a:srgbClr val="5F696E"/>
    </a:custClr>
    <a:custClr name="KWS Braun">
      <a:srgbClr val="96825F"/>
    </a:custClr>
    <a:custClr name="KWS Beige">
      <a:srgbClr val="B4AF9B"/>
    </a:custClr>
    <a:custClr name="KWS Grün">
      <a:srgbClr val="257150"/>
    </a:custClr>
    <a:custClr name="KWS Blau">
      <a:srgbClr val="64AAB9"/>
    </a:custClr>
    <a:custClr name="KWS Rot">
      <a:srgbClr val="AA7373"/>
    </a:custClr>
    <a:custClr name="KWS Gelb">
      <a:srgbClr val="FAB900"/>
    </a:custClr>
    <a:custClr name="Blank">
      <a:srgbClr val="FFFFFF"/>
    </a:custClr>
    <a:custClr name="Blank">
      <a:srgbClr val="FFFFFF"/>
    </a:custClr>
    <a:custClr name="Blank">
      <a:srgbClr val="FFFFFF"/>
    </a:custClr>
    <a:custClr name="KWS Hellgrau">
      <a:srgbClr val="C8D0D6"/>
    </a:custClr>
    <a:custClr name="KWS Hellbraun">
      <a:srgbClr val="D7C8A6"/>
    </a:custClr>
    <a:custClr name="KWS Hellbeige">
      <a:srgbClr val="CCC8A8"/>
    </a:custClr>
    <a:custClr name="KWS Hellgrün">
      <a:srgbClr val="96A02D"/>
    </a:custClr>
    <a:custClr name="KWS Hellblau">
      <a:srgbClr val="B4CDD7"/>
    </a:custClr>
    <a:custClr name="KWS Hellrot">
      <a:srgbClr val="CDB4A6"/>
    </a:custClr>
    <a:custClr name="KWS Hellgelb">
      <a:srgbClr val="FADC64"/>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KWS_Master_PowerPoint_4x3_DE_ry.POTX" id="{95571C65-F64D-41C3-86D0-207DD1B237B6}" vid="{9E0992BB-6FC1-40D7-8F2D-DE2B78746EDE}"/>
    </a:ext>
  </a:extLst>
</a:theme>
</file>

<file path=ppt/theme/theme2.xml><?xml version="1.0" encoding="utf-8"?>
<a:theme xmlns:a="http://schemas.openxmlformats.org/drawingml/2006/main" name="Larissa">
  <a:themeElements>
    <a:clrScheme name="KWS 2015-04-23">
      <a:dk1>
        <a:sysClr val="windowText" lastClr="000000"/>
      </a:dk1>
      <a:lt1>
        <a:sysClr val="window" lastClr="FFFFFF"/>
      </a:lt1>
      <a:dk2>
        <a:srgbClr val="FF6C00"/>
      </a:dk2>
      <a:lt2>
        <a:srgbClr val="B4AF9B"/>
      </a:lt2>
      <a:accent1>
        <a:srgbClr val="FF6C00"/>
      </a:accent1>
      <a:accent2>
        <a:srgbClr val="78785F"/>
      </a:accent2>
      <a:accent3>
        <a:srgbClr val="233737"/>
      </a:accent3>
      <a:accent4>
        <a:srgbClr val="5F696E"/>
      </a:accent4>
      <a:accent5>
        <a:srgbClr val="257150"/>
      </a:accent5>
      <a:accent6>
        <a:srgbClr val="96A02D"/>
      </a:accent6>
      <a:hlink>
        <a:srgbClr val="000000"/>
      </a:hlink>
      <a:folHlink>
        <a:srgbClr val="000000"/>
      </a:folHlink>
    </a:clrScheme>
    <a:fontScheme name="KW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KWS 2015-04-23">
      <a:dk1>
        <a:sysClr val="windowText" lastClr="000000"/>
      </a:dk1>
      <a:lt1>
        <a:sysClr val="window" lastClr="FFFFFF"/>
      </a:lt1>
      <a:dk2>
        <a:srgbClr val="FF6C00"/>
      </a:dk2>
      <a:lt2>
        <a:srgbClr val="B4AF9B"/>
      </a:lt2>
      <a:accent1>
        <a:srgbClr val="FF6C00"/>
      </a:accent1>
      <a:accent2>
        <a:srgbClr val="78785F"/>
      </a:accent2>
      <a:accent3>
        <a:srgbClr val="233737"/>
      </a:accent3>
      <a:accent4>
        <a:srgbClr val="5F696E"/>
      </a:accent4>
      <a:accent5>
        <a:srgbClr val="257150"/>
      </a:accent5>
      <a:accent6>
        <a:srgbClr val="96A02D"/>
      </a:accent6>
      <a:hlink>
        <a:srgbClr val="000000"/>
      </a:hlink>
      <a:folHlink>
        <a:srgbClr val="000000"/>
      </a:folHlink>
    </a:clrScheme>
    <a:fontScheme name="KW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11037</Words>
  <Application>Microsoft Office PowerPoint</Application>
  <PresentationFormat>Bildschirmpräsentation (4:3)</PresentationFormat>
  <Paragraphs>2466</Paragraphs>
  <Slides>129</Slides>
  <Notes>103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129</vt:i4>
      </vt:variant>
    </vt:vector>
  </HeadingPairs>
  <TitlesOfParts>
    <vt:vector size="134" baseType="lpstr">
      <vt:lpstr>Arial</vt:lpstr>
      <vt:lpstr>Cambria Math</vt:lpstr>
      <vt:lpstr>Symbol</vt:lpstr>
      <vt:lpstr>Wingdings</vt:lpstr>
      <vt:lpstr>KWS</vt:lpstr>
      <vt:lpstr>Grundlagen  des Getreideanbaus</vt:lpstr>
      <vt:lpstr>Bevor es losgeht</vt:lpstr>
      <vt:lpstr>Themenüberblick</vt:lpstr>
      <vt:lpstr>Inhalt der Ausarbeitung Getreide</vt:lpstr>
      <vt:lpstr>Allgemeines</vt:lpstr>
      <vt:lpstr>Getreideanbauflächen in Deutschland</vt:lpstr>
      <vt:lpstr>Welches Getreide hat die höchste Anbaufläche?</vt:lpstr>
      <vt:lpstr>Wie verteilt sich der Getreidebau in Deutschland?</vt:lpstr>
      <vt:lpstr>Wie unterscheide ich die Getreidekörner?</vt:lpstr>
      <vt:lpstr>Welche Verwendungsmöglichkeiten  von Roggen gibt es?</vt:lpstr>
      <vt:lpstr>Roggen Bezug zu aktuellen Themen der Landwirtschaft</vt:lpstr>
      <vt:lpstr>Was ist Hybrid- &amp; Populationsroggen?</vt:lpstr>
      <vt:lpstr>Was für Hybride gibt es noch ?</vt:lpstr>
      <vt:lpstr>Züchtung: Entwicklung einer neuen Sorte</vt:lpstr>
      <vt:lpstr>Züchtung:  Der offizielle Weg    zur zugelassenen Sorte</vt:lpstr>
      <vt:lpstr>Sortenzulassung durch das Bundessortenamt</vt:lpstr>
      <vt:lpstr>Sortenschutz durch das Bundessortenamt</vt:lpstr>
      <vt:lpstr>Landessortenversuche (LSV)</vt:lpstr>
      <vt:lpstr>Was ist Hybridroggenzüchtung?</vt:lpstr>
      <vt:lpstr>Jenny fragt: Wie geht Hybridzüchtung?</vt:lpstr>
      <vt:lpstr>Welche Ziele werden mit der Hybridzüchtung verfolgt?</vt:lpstr>
      <vt:lpstr>I. Höheres Ertragspotenzial durch Züchtung</vt:lpstr>
      <vt:lpstr>I. Höheres Ertragspotenzial durch Züchtung</vt:lpstr>
      <vt:lpstr>III. Erhalt homogener Pflanzenbestände</vt:lpstr>
      <vt:lpstr>Fragen zur Wiederholung</vt:lpstr>
      <vt:lpstr>Anbau</vt:lpstr>
      <vt:lpstr>Welche Vorfrucht für Getreide?</vt:lpstr>
      <vt:lpstr>Bodenbearbeitung</vt:lpstr>
      <vt:lpstr>Folgen einer fehlerhaften Bodenbearbeitung</vt:lpstr>
      <vt:lpstr>Wie kann fehlerhafte Bodenbearbeitung  auf dem Acker aussehen?</vt:lpstr>
      <vt:lpstr>Wie sieht die optimale Bodenbeschaffenheit aus?</vt:lpstr>
      <vt:lpstr>Wie hoch ist die Bedeutung  der Saatbettbereitung?</vt:lpstr>
      <vt:lpstr>Kriterien für die Sortenwahl</vt:lpstr>
      <vt:lpstr>Sortenwahl – Beschreibende Sortenliste </vt:lpstr>
      <vt:lpstr>Sortenwahl - Qualitätseinstufungen beim Weizen</vt:lpstr>
      <vt:lpstr>Sortenwahl – Sorten-Berater beim Weizen</vt:lpstr>
      <vt:lpstr>Woran erkenne ich eine gute Saatgutqualität?</vt:lpstr>
      <vt:lpstr>Keimfähigkeit - Einkeimen</vt:lpstr>
      <vt:lpstr>Keimfähigkeit - Auswertung</vt:lpstr>
      <vt:lpstr>Keimfähigkeit - Auswertung</vt:lpstr>
      <vt:lpstr>Technisches Reinheit und Fremdbesatz </vt:lpstr>
      <vt:lpstr>Beispiel: Technisches Reinheit</vt:lpstr>
      <vt:lpstr>Beispiel: Fremdbesatz</vt:lpstr>
      <vt:lpstr>Beizgrad</vt:lpstr>
      <vt:lpstr>Beizgrad</vt:lpstr>
      <vt:lpstr>QualityPlus - KWS Saatgutstandard</vt:lpstr>
      <vt:lpstr>Z-Saatgut</vt:lpstr>
      <vt:lpstr>Was leistet Beizung?</vt:lpstr>
      <vt:lpstr>Wogegen kann ich beizen?</vt:lpstr>
      <vt:lpstr>Etikett für zertifiziertes Saatgut</vt:lpstr>
      <vt:lpstr>Saatstärke, Saatzeitpunkt &amp; Saattiefe </vt:lpstr>
      <vt:lpstr>Wie errechnet sich die Saatstärke?</vt:lpstr>
      <vt:lpstr>Beispielrechnung zur Aussaatmenge</vt:lpstr>
      <vt:lpstr>Beispielrechnung zur Aussaatmenge</vt:lpstr>
      <vt:lpstr>Wie berechne ich den Saatgutbedarf in Einheiten?</vt:lpstr>
      <vt:lpstr>Beispielrechnung zur Aussaatmenge</vt:lpstr>
      <vt:lpstr>Beispielrechnung zur Aussaatmenge</vt:lpstr>
      <vt:lpstr>Andere Kultur, andere Standortansprüche</vt:lpstr>
      <vt:lpstr>Fragen zur Wiederholung</vt:lpstr>
      <vt:lpstr>Nährstoffversorgung </vt:lpstr>
      <vt:lpstr>Grundnährstoffe &amp; Spurenelemente im Überblick</vt:lpstr>
      <vt:lpstr>Der Grundnährstoff Stickstoff</vt:lpstr>
      <vt:lpstr>Wie ist die Stickstoffaufnahme im Jahresverlauf?</vt:lpstr>
      <vt:lpstr>1. N-Gabe</vt:lpstr>
      <vt:lpstr>2. N-Gabe</vt:lpstr>
      <vt:lpstr>3. N-Gabe</vt:lpstr>
      <vt:lpstr>Stickstoffbedarf des Roggens - so gering</vt:lpstr>
      <vt:lpstr>N-Entzüge des Hybridroggens </vt:lpstr>
      <vt:lpstr>Weitere Grundnährstoffe</vt:lpstr>
      <vt:lpstr>Weitere Grundnährstoffe</vt:lpstr>
      <vt:lpstr>Nährstoffbedarf im Vergleich: Grundnährstoffe </vt:lpstr>
      <vt:lpstr>Spurenelemente</vt:lpstr>
      <vt:lpstr>Spurenelemente</vt:lpstr>
      <vt:lpstr>Fragen zur Wiederholung</vt:lpstr>
      <vt:lpstr>Pflanzenschutz</vt:lpstr>
      <vt:lpstr>Was sind Pflanzenschutzmittel?</vt:lpstr>
      <vt:lpstr>Wirtschaftliche Schadensschwelle</vt:lpstr>
      <vt:lpstr>Herbizide</vt:lpstr>
      <vt:lpstr>Fungizide</vt:lpstr>
      <vt:lpstr>Herbizide &amp; Fungizide im Roggen</vt:lpstr>
      <vt:lpstr>Der Einsatz von Wachstumsregulatoren</vt:lpstr>
      <vt:lpstr>Wie sieht Lagerschaden aus?</vt:lpstr>
      <vt:lpstr>Welche Ursachen gibt es?</vt:lpstr>
      <vt:lpstr>Wie kann die Standfestigkeit gesichert werden? </vt:lpstr>
      <vt:lpstr>Fragen zur Wiederholung</vt:lpstr>
      <vt:lpstr>Steckbrief möglicher Krankheiten im Getreide </vt:lpstr>
      <vt:lpstr>Schadbild-Finder</vt:lpstr>
      <vt:lpstr>Welche Krankheiten treten auf?</vt:lpstr>
      <vt:lpstr>Septoria- Blattdürre</vt:lpstr>
      <vt:lpstr>Ährenfusarium</vt:lpstr>
      <vt:lpstr>Gelbrost</vt:lpstr>
      <vt:lpstr>Halmbruch</vt:lpstr>
      <vt:lpstr>Ramularia</vt:lpstr>
      <vt:lpstr>Netzflecken</vt:lpstr>
      <vt:lpstr>Zwergrost</vt:lpstr>
      <vt:lpstr>Mutterkorn</vt:lpstr>
      <vt:lpstr>Mutterkorn im Roggen</vt:lpstr>
      <vt:lpstr>Was sind  Einflussfaktoren für den Mutterkornbefall?</vt:lpstr>
      <vt:lpstr>Einflussfaktoren für Mutterkorn - Witterung </vt:lpstr>
      <vt:lpstr>Einflussfaktoren für Mutterkorn - Standort</vt:lpstr>
      <vt:lpstr>Einflussfaktoren für Mutterkorn - Pflanzenbau</vt:lpstr>
      <vt:lpstr>Einflussfaktoren für Mutterkorn - Pflanzenbau</vt:lpstr>
      <vt:lpstr>Einflussfaktoren für Mutterkorn - Sortenwahl</vt:lpstr>
      <vt:lpstr>Erkennen alle den deutlichen Unterschied?</vt:lpstr>
      <vt:lpstr>Was sind PollenPlus Hybride?</vt:lpstr>
      <vt:lpstr>Schutz vor Mutterkorn durch  die Zumischung von Populationsroggen </vt:lpstr>
      <vt:lpstr>Braunrost</vt:lpstr>
      <vt:lpstr>Echter Mehltau</vt:lpstr>
      <vt:lpstr>Rhynchosporium</vt:lpstr>
      <vt:lpstr>Schneeschimmel</vt:lpstr>
      <vt:lpstr>Fragen zur Wiederholung</vt:lpstr>
      <vt:lpstr>Besonderheiten &amp; Einsatzmöglichkeiten des Roggens</vt:lpstr>
      <vt:lpstr>Wie verteilt sich der Getreidebau in Deutschland?</vt:lpstr>
      <vt:lpstr>Durchschnittliche Getreideerträge auf  Praxisstandorten</vt:lpstr>
      <vt:lpstr>Durchschnittliche Getreideerträge auf  vergleichbaren Standorten</vt:lpstr>
      <vt:lpstr>Roggen: geringerer Stickstoffbedarf</vt:lpstr>
      <vt:lpstr>Ressourcenschonung: geringerer Wasserbedarf</vt:lpstr>
      <vt:lpstr>Unterschiede im Wurzelwachstum, die man sieht. </vt:lpstr>
      <vt:lpstr>Die Wassereffizienz des Roggens</vt:lpstr>
      <vt:lpstr>Auf einen Blick:  Welche ackerbaulichen Vorteile bringt der Roggenanbau mit sich?</vt:lpstr>
      <vt:lpstr>Verwertungsrichtungen Getreide im Vergleich</vt:lpstr>
      <vt:lpstr>… Roggen in der Ernährung bei Mensch &amp; Tier?</vt:lpstr>
      <vt:lpstr>Die Besonderheiten von Roggen in der Schweinefütterung</vt:lpstr>
      <vt:lpstr>Tierwohl beim Schwein durch die Fütterung</vt:lpstr>
      <vt:lpstr>… Roggen in der Biogasproduktion?</vt:lpstr>
      <vt:lpstr>Fragen zur Wiederholung </vt:lpstr>
      <vt:lpstr>Sie wollen mehr wissen?</vt:lpstr>
      <vt:lpstr>Literaturnachweis</vt:lpstr>
      <vt:lpstr>Bildquellen</vt:lpstr>
    </vt:vector>
  </TitlesOfParts>
  <Company>KWS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Meine, Dorothea (KWL, DEWO)</dc:creator>
  <cp:lastModifiedBy>Ohe, Christiane (KWL, DEWO)</cp:lastModifiedBy>
  <cp:revision>757</cp:revision>
  <cp:lastPrinted>2019-06-19T07:28:43Z</cp:lastPrinted>
  <dcterms:created xsi:type="dcterms:W3CDTF">2018-08-01T08:22:31Z</dcterms:created>
  <dcterms:modified xsi:type="dcterms:W3CDTF">2022-01-13T09:43:47Z</dcterms:modified>
</cp:coreProperties>
</file>